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3.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 id="2147483717" r:id="rId6"/>
    <p:sldMasterId id="2147483686" r:id="rId7"/>
  </p:sldMasterIdLst>
  <p:notesMasterIdLst>
    <p:notesMasterId r:id="rId132"/>
  </p:notesMasterIdLst>
  <p:sldIdLst>
    <p:sldId id="257" r:id="rId8"/>
    <p:sldId id="258" r:id="rId9"/>
    <p:sldId id="840" r:id="rId10"/>
    <p:sldId id="842" r:id="rId11"/>
    <p:sldId id="841" r:id="rId12"/>
    <p:sldId id="843" r:id="rId13"/>
    <p:sldId id="1060" r:id="rId14"/>
    <p:sldId id="1070" r:id="rId15"/>
    <p:sldId id="1071" r:id="rId16"/>
    <p:sldId id="1072" r:id="rId17"/>
    <p:sldId id="415" r:id="rId18"/>
    <p:sldId id="337" r:id="rId19"/>
    <p:sldId id="338" r:id="rId20"/>
    <p:sldId id="342" r:id="rId21"/>
    <p:sldId id="343" r:id="rId22"/>
    <p:sldId id="1073" r:id="rId23"/>
    <p:sldId id="1074" r:id="rId24"/>
    <p:sldId id="1075" r:id="rId25"/>
    <p:sldId id="1076" r:id="rId26"/>
    <p:sldId id="1077" r:id="rId27"/>
    <p:sldId id="1078" r:id="rId28"/>
    <p:sldId id="1079" r:id="rId29"/>
    <p:sldId id="1080" r:id="rId30"/>
    <p:sldId id="1081" r:id="rId31"/>
    <p:sldId id="1082" r:id="rId32"/>
    <p:sldId id="1083" r:id="rId33"/>
    <p:sldId id="1086" r:id="rId34"/>
    <p:sldId id="844" r:id="rId35"/>
    <p:sldId id="1061" r:id="rId36"/>
    <p:sldId id="1062" r:id="rId37"/>
    <p:sldId id="1064" r:id="rId38"/>
    <p:sldId id="1067" r:id="rId39"/>
    <p:sldId id="1068" r:id="rId40"/>
    <p:sldId id="1065" r:id="rId41"/>
    <p:sldId id="838" r:id="rId42"/>
    <p:sldId id="851" r:id="rId43"/>
    <p:sldId id="839" r:id="rId44"/>
    <p:sldId id="1087" r:id="rId45"/>
    <p:sldId id="1088" r:id="rId46"/>
    <p:sldId id="410" r:id="rId47"/>
    <p:sldId id="333" r:id="rId48"/>
    <p:sldId id="1049" r:id="rId49"/>
    <p:sldId id="804" r:id="rId50"/>
    <p:sldId id="447" r:id="rId51"/>
    <p:sldId id="703" r:id="rId52"/>
    <p:sldId id="1089" r:id="rId53"/>
    <p:sldId id="583" r:id="rId54"/>
    <p:sldId id="1034" r:id="rId55"/>
    <p:sldId id="621" r:id="rId56"/>
    <p:sldId id="1035" r:id="rId57"/>
    <p:sldId id="1036" r:id="rId58"/>
    <p:sldId id="599" r:id="rId59"/>
    <p:sldId id="612" r:id="rId60"/>
    <p:sldId id="601" r:id="rId61"/>
    <p:sldId id="624" r:id="rId62"/>
    <p:sldId id="613" r:id="rId63"/>
    <p:sldId id="587" r:id="rId64"/>
    <p:sldId id="595" r:id="rId65"/>
    <p:sldId id="593" r:id="rId66"/>
    <p:sldId id="616" r:id="rId67"/>
    <p:sldId id="633" r:id="rId68"/>
    <p:sldId id="534" r:id="rId69"/>
    <p:sldId id="1091" r:id="rId70"/>
    <p:sldId id="549" r:id="rId71"/>
    <p:sldId id="554" r:id="rId72"/>
    <p:sldId id="947" r:id="rId73"/>
    <p:sldId id="1020" r:id="rId74"/>
    <p:sldId id="530" r:id="rId75"/>
    <p:sldId id="345" r:id="rId76"/>
    <p:sldId id="502" r:id="rId77"/>
    <p:sldId id="1092" r:id="rId78"/>
    <p:sldId id="1093" r:id="rId79"/>
    <p:sldId id="356" r:id="rId80"/>
    <p:sldId id="335" r:id="rId81"/>
    <p:sldId id="1094" r:id="rId82"/>
    <p:sldId id="1021" r:id="rId83"/>
    <p:sldId id="943" r:id="rId84"/>
    <p:sldId id="963" r:id="rId85"/>
    <p:sldId id="553" r:id="rId86"/>
    <p:sldId id="497" r:id="rId87"/>
    <p:sldId id="365" r:id="rId88"/>
    <p:sldId id="519" r:id="rId89"/>
    <p:sldId id="1054" r:id="rId90"/>
    <p:sldId id="966" r:id="rId91"/>
    <p:sldId id="505" r:id="rId92"/>
    <p:sldId id="360" r:id="rId93"/>
    <p:sldId id="495" r:id="rId94"/>
    <p:sldId id="1069" r:id="rId95"/>
    <p:sldId id="514" r:id="rId96"/>
    <p:sldId id="512" r:id="rId97"/>
    <p:sldId id="511" r:id="rId98"/>
    <p:sldId id="513" r:id="rId99"/>
    <p:sldId id="1056" r:id="rId100"/>
    <p:sldId id="1095" r:id="rId101"/>
    <p:sldId id="1063" r:id="rId102"/>
    <p:sldId id="498" r:id="rId103"/>
    <p:sldId id="368" r:id="rId104"/>
    <p:sldId id="381" r:id="rId105"/>
    <p:sldId id="382" r:id="rId106"/>
    <p:sldId id="383" r:id="rId107"/>
    <p:sldId id="499" r:id="rId108"/>
    <p:sldId id="389" r:id="rId109"/>
    <p:sldId id="500" r:id="rId110"/>
    <p:sldId id="377" r:id="rId111"/>
    <p:sldId id="516" r:id="rId112"/>
    <p:sldId id="394" r:id="rId113"/>
    <p:sldId id="393" r:id="rId114"/>
    <p:sldId id="395" r:id="rId115"/>
    <p:sldId id="520" r:id="rId116"/>
    <p:sldId id="396" r:id="rId117"/>
    <p:sldId id="397" r:id="rId118"/>
    <p:sldId id="398" r:id="rId119"/>
    <p:sldId id="1096" r:id="rId120"/>
    <p:sldId id="1097" r:id="rId121"/>
    <p:sldId id="256" r:id="rId122"/>
    <p:sldId id="1084" r:id="rId123"/>
    <p:sldId id="1085" r:id="rId124"/>
    <p:sldId id="259" r:id="rId125"/>
    <p:sldId id="260" r:id="rId126"/>
    <p:sldId id="261" r:id="rId127"/>
    <p:sldId id="262" r:id="rId128"/>
    <p:sldId id="527" r:id="rId129"/>
    <p:sldId id="1051" r:id="rId130"/>
    <p:sldId id="1090" r:id="rId1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2CC"/>
    <a:srgbClr val="FBE8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1743BF-1DF8-F9A1-75E4-320F5288D2DD}" v="296" dt="2025-03-20T01:38:06.442"/>
    <p1510:client id="{341B0CD8-FA12-E547-69CF-FEA956E537B2}" v="222" dt="2025-03-20T00:30:35.918"/>
    <p1510:client id="{E63AF251-5FF3-0494-8BE1-5E86AFD4B1D8}" v="160" dt="2025-03-21T16:45:05.3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13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117" Type="http://schemas.openxmlformats.org/officeDocument/2006/relationships/slide" Target="slides/slide110.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slide" Target="slides/slide82.xml"/><Relationship Id="rId112" Type="http://schemas.openxmlformats.org/officeDocument/2006/relationships/slide" Target="slides/slide105.xml"/><Relationship Id="rId133" Type="http://schemas.openxmlformats.org/officeDocument/2006/relationships/presProps" Target="presProps.xml"/><Relationship Id="rId16" Type="http://schemas.openxmlformats.org/officeDocument/2006/relationships/slide" Target="slides/slide9.xml"/><Relationship Id="rId107" Type="http://schemas.openxmlformats.org/officeDocument/2006/relationships/slide" Target="slides/slide100.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slide" Target="slides/slide72.xml"/><Relationship Id="rId102" Type="http://schemas.openxmlformats.org/officeDocument/2006/relationships/slide" Target="slides/slide95.xml"/><Relationship Id="rId123" Type="http://schemas.openxmlformats.org/officeDocument/2006/relationships/slide" Target="slides/slide116.xml"/><Relationship Id="rId128" Type="http://schemas.openxmlformats.org/officeDocument/2006/relationships/slide" Target="slides/slide121.xml"/><Relationship Id="rId5" Type="http://schemas.openxmlformats.org/officeDocument/2006/relationships/slideMaster" Target="slideMasters/slideMaster2.xml"/><Relationship Id="rId90" Type="http://schemas.openxmlformats.org/officeDocument/2006/relationships/slide" Target="slides/slide83.xml"/><Relationship Id="rId95" Type="http://schemas.openxmlformats.org/officeDocument/2006/relationships/slide" Target="slides/slide88.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slide" Target="slides/slide98.xml"/><Relationship Id="rId113" Type="http://schemas.openxmlformats.org/officeDocument/2006/relationships/slide" Target="slides/slide106.xml"/><Relationship Id="rId118" Type="http://schemas.openxmlformats.org/officeDocument/2006/relationships/slide" Target="slides/slide111.xml"/><Relationship Id="rId126" Type="http://schemas.openxmlformats.org/officeDocument/2006/relationships/slide" Target="slides/slide119.xml"/><Relationship Id="rId134" Type="http://schemas.openxmlformats.org/officeDocument/2006/relationships/viewProps" Target="viewProps.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80" Type="http://schemas.openxmlformats.org/officeDocument/2006/relationships/slide" Target="slides/slide73.xml"/><Relationship Id="rId85" Type="http://schemas.openxmlformats.org/officeDocument/2006/relationships/slide" Target="slides/slide78.xml"/><Relationship Id="rId93" Type="http://schemas.openxmlformats.org/officeDocument/2006/relationships/slide" Target="slides/slide86.xml"/><Relationship Id="rId98" Type="http://schemas.openxmlformats.org/officeDocument/2006/relationships/slide" Target="slides/slide91.xml"/><Relationship Id="rId121" Type="http://schemas.openxmlformats.org/officeDocument/2006/relationships/slide" Target="slides/slide11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103" Type="http://schemas.openxmlformats.org/officeDocument/2006/relationships/slide" Target="slides/slide96.xml"/><Relationship Id="rId108" Type="http://schemas.openxmlformats.org/officeDocument/2006/relationships/slide" Target="slides/slide101.xml"/><Relationship Id="rId116" Type="http://schemas.openxmlformats.org/officeDocument/2006/relationships/slide" Target="slides/slide109.xml"/><Relationship Id="rId124" Type="http://schemas.openxmlformats.org/officeDocument/2006/relationships/slide" Target="slides/slide117.xml"/><Relationship Id="rId129" Type="http://schemas.openxmlformats.org/officeDocument/2006/relationships/slide" Target="slides/slide122.xml"/><Relationship Id="rId137" Type="http://schemas.microsoft.com/office/2015/10/relationships/revisionInfo" Target="revisionInfo.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slide" Target="slides/slide76.xml"/><Relationship Id="rId88" Type="http://schemas.openxmlformats.org/officeDocument/2006/relationships/slide" Target="slides/slide81.xml"/><Relationship Id="rId91" Type="http://schemas.openxmlformats.org/officeDocument/2006/relationships/slide" Target="slides/slide84.xml"/><Relationship Id="rId96" Type="http://schemas.openxmlformats.org/officeDocument/2006/relationships/slide" Target="slides/slide89.xml"/><Relationship Id="rId111" Type="http://schemas.openxmlformats.org/officeDocument/2006/relationships/slide" Target="slides/slide104.xml"/><Relationship Id="rId13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6" Type="http://schemas.openxmlformats.org/officeDocument/2006/relationships/slide" Target="slides/slide99.xml"/><Relationship Id="rId114" Type="http://schemas.openxmlformats.org/officeDocument/2006/relationships/slide" Target="slides/slide107.xml"/><Relationship Id="rId119" Type="http://schemas.openxmlformats.org/officeDocument/2006/relationships/slide" Target="slides/slide112.xml"/><Relationship Id="rId127" Type="http://schemas.openxmlformats.org/officeDocument/2006/relationships/slide" Target="slides/slide12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122" Type="http://schemas.openxmlformats.org/officeDocument/2006/relationships/slide" Target="slides/slide115.xml"/><Relationship Id="rId130" Type="http://schemas.openxmlformats.org/officeDocument/2006/relationships/slide" Target="slides/slide123.xml"/><Relationship Id="rId13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slide" Target="slides/slide10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120" Type="http://schemas.openxmlformats.org/officeDocument/2006/relationships/slide" Target="slides/slide113.xml"/><Relationship Id="rId125" Type="http://schemas.openxmlformats.org/officeDocument/2006/relationships/slide" Target="slides/slide118.xml"/><Relationship Id="rId7" Type="http://schemas.openxmlformats.org/officeDocument/2006/relationships/slideMaster" Target="slideMasters/slideMaster4.xml"/><Relationship Id="rId71" Type="http://schemas.openxmlformats.org/officeDocument/2006/relationships/slide" Target="slides/slide64.xml"/><Relationship Id="rId92" Type="http://schemas.openxmlformats.org/officeDocument/2006/relationships/slide" Target="slides/slide85.xml"/><Relationship Id="rId2" Type="http://schemas.openxmlformats.org/officeDocument/2006/relationships/customXml" Target="../customXml/item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slide" Target="slides/slide103.xml"/><Relationship Id="rId115" Type="http://schemas.openxmlformats.org/officeDocument/2006/relationships/slide" Target="slides/slide108.xml"/><Relationship Id="rId131" Type="http://schemas.openxmlformats.org/officeDocument/2006/relationships/slide" Target="slides/slide124.xml"/><Relationship Id="rId136" Type="http://schemas.openxmlformats.org/officeDocument/2006/relationships/tableStyles" Target="tableStyles.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s>
</file>

<file path=ppt/diagrams/_rels/data3.xml.rels><?xml version="1.0" encoding="UTF-8" standalone="yes"?>
<Relationships xmlns="http://schemas.openxmlformats.org/package/2006/relationships"><Relationship Id="rId2" Type="http://schemas.openxmlformats.org/officeDocument/2006/relationships/image" Target="../media/image73.svg"/><Relationship Id="rId1" Type="http://schemas.openxmlformats.org/officeDocument/2006/relationships/image" Target="../media/image70.png"/></Relationships>
</file>

<file path=ppt/diagrams/_rels/data7.xml.rels><?xml version="1.0" encoding="UTF-8" standalone="yes"?>
<Relationships xmlns="http://schemas.openxmlformats.org/package/2006/relationships"><Relationship Id="rId8" Type="http://schemas.openxmlformats.org/officeDocument/2006/relationships/image" Target="../media/image95.svg"/><Relationship Id="rId3" Type="http://schemas.openxmlformats.org/officeDocument/2006/relationships/hyperlink" Target="https://ec.europa.eu/info/funding-tenders/opportunities/portal/screen/support/support" TargetMode="External"/><Relationship Id="rId7" Type="http://schemas.openxmlformats.org/officeDocument/2006/relationships/image" Target="../media/image87.png"/><Relationship Id="rId12" Type="http://schemas.openxmlformats.org/officeDocument/2006/relationships/image" Target="../media/image99.svg"/><Relationship Id="rId2" Type="http://schemas.openxmlformats.org/officeDocument/2006/relationships/hyperlink" Target="https://webgate.ec.europa.eu/funding-tenders-opportunities/display/OM/Online+Manual" TargetMode="External"/><Relationship Id="rId1" Type="http://schemas.openxmlformats.org/officeDocument/2006/relationships/hyperlink" Target="https://ec.europa.eu/info/funding-tenders/opportunities/docs/2021-2027/common/guidance/rules-lev-lear-fca_en.pdf" TargetMode="External"/><Relationship Id="rId6" Type="http://schemas.openxmlformats.org/officeDocument/2006/relationships/image" Target="../media/image93.svg"/><Relationship Id="rId11" Type="http://schemas.openxmlformats.org/officeDocument/2006/relationships/image" Target="../media/image89.png"/><Relationship Id="rId5" Type="http://schemas.openxmlformats.org/officeDocument/2006/relationships/image" Target="../media/image86.png"/><Relationship Id="rId10" Type="http://schemas.openxmlformats.org/officeDocument/2006/relationships/image" Target="../media/image97.svg"/><Relationship Id="rId4" Type="http://schemas.openxmlformats.org/officeDocument/2006/relationships/hyperlink" Target="https://ec.europa.eu/info/funding-tenders/opportunities/portal/screen/support/legalnotice" TargetMode="External"/><Relationship Id="rId9" Type="http://schemas.openxmlformats.org/officeDocument/2006/relationships/image" Target="../media/image88.png"/></Relationships>
</file>

<file path=ppt/diagrams/_rels/drawing7.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hyperlink" Target="https://ec.europa.eu/info/funding-tenders/opportunities/portal/screen/support/support" TargetMode="External"/><Relationship Id="rId7" Type="http://schemas.openxmlformats.org/officeDocument/2006/relationships/hyperlink" Target="https://ec.europa.eu/info/funding-tenders/opportunities/docs/2021-2027/common/guidance/rules-lev-lear-fca_en.pdf" TargetMode="External"/><Relationship Id="rId12" Type="http://schemas.openxmlformats.org/officeDocument/2006/relationships/image" Target="../media/image97.svg"/><Relationship Id="rId16" Type="http://schemas.openxmlformats.org/officeDocument/2006/relationships/hyperlink" Target="https://ec.europa.eu/info/funding-tenders/opportunities/portal/screen/support/legalnotice" TargetMode="External"/><Relationship Id="rId1" Type="http://schemas.openxmlformats.org/officeDocument/2006/relationships/image" Target="../media/image86.png"/><Relationship Id="rId6" Type="http://schemas.openxmlformats.org/officeDocument/2006/relationships/image" Target="../media/image93.svg"/><Relationship Id="rId11" Type="http://schemas.openxmlformats.org/officeDocument/2006/relationships/image" Target="../media/image88.png"/><Relationship Id="rId15" Type="http://schemas.openxmlformats.org/officeDocument/2006/relationships/image" Target="../media/image99.svg"/><Relationship Id="rId10" Type="http://schemas.openxmlformats.org/officeDocument/2006/relationships/hyperlink" Target="https://webgate.ec.europa.eu/funding-tenders-opportunities/display/OM/Online+Manual" TargetMode="External"/><Relationship Id="rId9" Type="http://schemas.openxmlformats.org/officeDocument/2006/relationships/image" Target="../media/image95.svg"/><Relationship Id="rId14" Type="http://schemas.openxmlformats.org/officeDocument/2006/relationships/image" Target="../media/image8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AE1D4D-3B28-490C-B947-E7D3DC4CD6A3}"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C813A523-F117-495E-9E53-0AF250DC66DC}">
      <dgm:prSet phldrT="[Text]" custT="1"/>
      <dgm:spPr>
        <a:solidFill>
          <a:srgbClr val="0153F6"/>
        </a:solidFill>
        <a:ln>
          <a:noFill/>
        </a:ln>
      </dgm:spPr>
      <dgm:t>
        <a:bodyPr/>
        <a:lstStyle/>
        <a:p>
          <a:pPr algn="ctr"/>
          <a:r>
            <a:rPr lang="en-GB" sz="1800" b="1" i="0">
              <a:solidFill>
                <a:schemeClr val="bg1"/>
              </a:solidFill>
              <a:latin typeface="Gotham HTF Book"/>
              <a:cs typeface="Calibri" panose="020F0502020204030204" pitchFamily="34" charset="0"/>
            </a:rPr>
            <a:t>Union values strand</a:t>
          </a:r>
        </a:p>
      </dgm:t>
    </dgm:pt>
    <dgm:pt modelId="{FDE4C5F9-47C0-4E3C-9272-C358369FE90D}" type="parTrans" cxnId="{6F77C02A-4D9C-4412-AD72-2DA5C009A68B}">
      <dgm:prSet/>
      <dgm:spPr/>
      <dgm:t>
        <a:bodyPr/>
        <a:lstStyle/>
        <a:p>
          <a:pPr algn="ctr"/>
          <a:endParaRPr lang="en-US" sz="1800">
            <a:latin typeface="Calibri" panose="020F0502020204030204" pitchFamily="34" charset="0"/>
            <a:cs typeface="Calibri" panose="020F0502020204030204" pitchFamily="34" charset="0"/>
          </a:endParaRPr>
        </a:p>
      </dgm:t>
    </dgm:pt>
    <dgm:pt modelId="{354E3175-2545-4194-8930-1C92A3AD51BE}" type="sibTrans" cxnId="{6F77C02A-4D9C-4412-AD72-2DA5C009A68B}">
      <dgm:prSet/>
      <dgm:spPr>
        <a:ln>
          <a:solidFill>
            <a:srgbClr val="86B3CF"/>
          </a:solidFill>
        </a:ln>
      </dgm:spPr>
      <dgm:t>
        <a:bodyPr/>
        <a:lstStyle/>
        <a:p>
          <a:pPr algn="ctr"/>
          <a:endParaRPr lang="en-US" sz="1800">
            <a:latin typeface="Calibri" panose="020F0502020204030204" pitchFamily="34" charset="0"/>
            <a:cs typeface="Calibri" panose="020F0502020204030204" pitchFamily="34" charset="0"/>
          </a:endParaRPr>
        </a:p>
      </dgm:t>
    </dgm:pt>
    <dgm:pt modelId="{180AB73B-F175-433A-A4E6-986B292EC049}">
      <dgm:prSet custT="1"/>
      <dgm:spPr>
        <a:solidFill>
          <a:srgbClr val="FD022E"/>
        </a:solidFill>
        <a:ln>
          <a:noFill/>
        </a:ln>
      </dgm:spPr>
      <dgm:t>
        <a:bodyPr/>
        <a:lstStyle/>
        <a:p>
          <a:pPr algn="ctr"/>
          <a:r>
            <a:rPr lang="en-GB" sz="1800" b="1">
              <a:solidFill>
                <a:schemeClr val="bg1"/>
              </a:solidFill>
              <a:latin typeface="Gotham HTF Book"/>
              <a:cs typeface="Calibri" panose="020F0502020204030204" pitchFamily="34" charset="0"/>
            </a:rPr>
            <a:t>Equality</a:t>
          </a:r>
          <a:r>
            <a:rPr lang="en-GB" sz="1800" b="1" i="1">
              <a:solidFill>
                <a:schemeClr val="bg1"/>
              </a:solidFill>
              <a:latin typeface="Gotham HTF Book"/>
              <a:cs typeface="Calibri" panose="020F0502020204030204" pitchFamily="34" charset="0"/>
            </a:rPr>
            <a:t>,</a:t>
          </a:r>
          <a:r>
            <a:rPr lang="en-GB" sz="1800" b="1">
              <a:solidFill>
                <a:schemeClr val="bg1"/>
              </a:solidFill>
              <a:latin typeface="Gotham HTF Book"/>
              <a:cs typeface="Calibri" panose="020F0502020204030204" pitchFamily="34" charset="0"/>
            </a:rPr>
            <a:t> Rights </a:t>
          </a:r>
          <a:r>
            <a:rPr lang="en-GB" sz="1800" b="1" i="0">
              <a:solidFill>
                <a:schemeClr val="bg1"/>
              </a:solidFill>
              <a:latin typeface="Gotham HTF Book"/>
              <a:cs typeface="Calibri" panose="020F0502020204030204" pitchFamily="34" charset="0"/>
            </a:rPr>
            <a:t>and Gender Equality </a:t>
          </a:r>
          <a:r>
            <a:rPr lang="en-GB" sz="1800" b="1">
              <a:solidFill>
                <a:schemeClr val="bg1"/>
              </a:solidFill>
              <a:latin typeface="Gotham HTF Book"/>
              <a:cs typeface="Calibri" panose="020F0502020204030204" pitchFamily="34" charset="0"/>
            </a:rPr>
            <a:t>strand </a:t>
          </a:r>
          <a:endParaRPr lang="fr-BE" sz="1800" b="1">
            <a:solidFill>
              <a:schemeClr val="bg1"/>
            </a:solidFill>
            <a:latin typeface="Gotham HTF Book"/>
            <a:cs typeface="Calibri" panose="020F0502020204030204" pitchFamily="34" charset="0"/>
          </a:endParaRPr>
        </a:p>
      </dgm:t>
    </dgm:pt>
    <dgm:pt modelId="{D7141A59-6CA2-4C86-AFFC-976EE47A2A04}" type="parTrans" cxnId="{146D7C34-F59A-431A-B70E-41233ECFEADA}">
      <dgm:prSet/>
      <dgm:spPr/>
      <dgm:t>
        <a:bodyPr/>
        <a:lstStyle/>
        <a:p>
          <a:pPr algn="ctr"/>
          <a:endParaRPr lang="en-US" sz="1800">
            <a:latin typeface="Calibri" panose="020F0502020204030204" pitchFamily="34" charset="0"/>
            <a:cs typeface="Calibri" panose="020F0502020204030204" pitchFamily="34" charset="0"/>
          </a:endParaRPr>
        </a:p>
      </dgm:t>
    </dgm:pt>
    <dgm:pt modelId="{D39821D6-52D8-4D11-9EE3-53E413360440}" type="sibTrans" cxnId="{146D7C34-F59A-431A-B70E-41233ECFEADA}">
      <dgm:prSet/>
      <dgm:spPr/>
      <dgm:t>
        <a:bodyPr/>
        <a:lstStyle/>
        <a:p>
          <a:pPr algn="ctr"/>
          <a:endParaRPr lang="en-US" sz="1800">
            <a:latin typeface="Calibri" panose="020F0502020204030204" pitchFamily="34" charset="0"/>
            <a:cs typeface="Calibri" panose="020F0502020204030204" pitchFamily="34" charset="0"/>
          </a:endParaRPr>
        </a:p>
      </dgm:t>
    </dgm:pt>
    <dgm:pt modelId="{C14A2CAA-DDE9-4051-81B0-465179B86A6C}">
      <dgm:prSet custT="1"/>
      <dgm:spPr>
        <a:solidFill>
          <a:srgbClr val="079E42"/>
        </a:solidFill>
        <a:ln>
          <a:noFill/>
        </a:ln>
      </dgm:spPr>
      <dgm:t>
        <a:bodyPr/>
        <a:lstStyle/>
        <a:p>
          <a:pPr algn="ctr"/>
          <a:r>
            <a:rPr lang="en-GB" sz="1800" b="1">
              <a:solidFill>
                <a:schemeClr val="bg1"/>
              </a:solidFill>
              <a:latin typeface="Gotham HTF Book"/>
              <a:cs typeface="Calibri" panose="020F0502020204030204" pitchFamily="34" charset="0"/>
            </a:rPr>
            <a:t>Daphne strand </a:t>
          </a:r>
          <a:endParaRPr lang="fr-BE" sz="1800" b="1">
            <a:solidFill>
              <a:schemeClr val="bg1"/>
            </a:solidFill>
            <a:latin typeface="Gotham HTF Book"/>
            <a:cs typeface="Calibri" panose="020F0502020204030204" pitchFamily="34" charset="0"/>
          </a:endParaRPr>
        </a:p>
      </dgm:t>
    </dgm:pt>
    <dgm:pt modelId="{5E06CFFB-08B5-4085-8990-8EE8C149D7B5}" type="parTrans" cxnId="{96765CBF-562D-40E4-BEE3-2CEA50FA5ED6}">
      <dgm:prSet/>
      <dgm:spPr/>
      <dgm:t>
        <a:bodyPr/>
        <a:lstStyle/>
        <a:p>
          <a:pPr algn="ctr"/>
          <a:endParaRPr lang="en-US" sz="1800">
            <a:latin typeface="Calibri" panose="020F0502020204030204" pitchFamily="34" charset="0"/>
            <a:cs typeface="Calibri" panose="020F0502020204030204" pitchFamily="34" charset="0"/>
          </a:endParaRPr>
        </a:p>
      </dgm:t>
    </dgm:pt>
    <dgm:pt modelId="{B8617AD3-F7F7-42DB-83F0-AC515DF34F9B}" type="sibTrans" cxnId="{96765CBF-562D-40E4-BEE3-2CEA50FA5ED6}">
      <dgm:prSet/>
      <dgm:spPr/>
      <dgm:t>
        <a:bodyPr/>
        <a:lstStyle/>
        <a:p>
          <a:pPr algn="ctr"/>
          <a:endParaRPr lang="en-US" sz="1800">
            <a:latin typeface="Calibri" panose="020F0502020204030204" pitchFamily="34" charset="0"/>
            <a:cs typeface="Calibri" panose="020F0502020204030204" pitchFamily="34" charset="0"/>
          </a:endParaRPr>
        </a:p>
      </dgm:t>
    </dgm:pt>
    <dgm:pt modelId="{FC2DE556-B1F4-455B-A265-69A330675F91}">
      <dgm:prSet custT="1"/>
      <dgm:spPr>
        <a:solidFill>
          <a:srgbClr val="FF9606"/>
        </a:solidFill>
        <a:ln>
          <a:noFill/>
        </a:ln>
      </dgm:spPr>
      <dgm:t>
        <a:bodyPr/>
        <a:lstStyle/>
        <a:p>
          <a:pPr algn="ctr"/>
          <a:r>
            <a:rPr lang="en-GB" sz="1800" b="1">
              <a:solidFill>
                <a:schemeClr val="bg1"/>
              </a:solidFill>
              <a:latin typeface="Gotham HTF Book"/>
              <a:cs typeface="Calibri" panose="020F0502020204030204" pitchFamily="34" charset="0"/>
            </a:rPr>
            <a:t>Citizens' engagement and participation strand</a:t>
          </a:r>
          <a:endParaRPr lang="fr-BE" sz="1800" b="1">
            <a:solidFill>
              <a:schemeClr val="bg1"/>
            </a:solidFill>
            <a:latin typeface="Gotham HTF Book"/>
            <a:cs typeface="Calibri" panose="020F0502020204030204" pitchFamily="34" charset="0"/>
          </a:endParaRPr>
        </a:p>
      </dgm:t>
    </dgm:pt>
    <dgm:pt modelId="{74126A0C-2ABB-4272-A79B-8528BB2F9FE2}" type="parTrans" cxnId="{95F90743-B5C0-4E34-9E1B-8EEC6240F776}">
      <dgm:prSet/>
      <dgm:spPr/>
      <dgm:t>
        <a:bodyPr/>
        <a:lstStyle/>
        <a:p>
          <a:pPr algn="ctr"/>
          <a:endParaRPr lang="en-US" sz="1800">
            <a:latin typeface="Calibri" panose="020F0502020204030204" pitchFamily="34" charset="0"/>
            <a:cs typeface="Calibri" panose="020F0502020204030204" pitchFamily="34" charset="0"/>
          </a:endParaRPr>
        </a:p>
      </dgm:t>
    </dgm:pt>
    <dgm:pt modelId="{47C6B18D-E8AB-466D-8303-F9BC246F3C6A}" type="sibTrans" cxnId="{95F90743-B5C0-4E34-9E1B-8EEC6240F776}">
      <dgm:prSet/>
      <dgm:spPr/>
      <dgm:t>
        <a:bodyPr/>
        <a:lstStyle/>
        <a:p>
          <a:pPr algn="ctr"/>
          <a:endParaRPr lang="en-US" sz="1800">
            <a:latin typeface="Calibri" panose="020F0502020204030204" pitchFamily="34" charset="0"/>
            <a:cs typeface="Calibri" panose="020F0502020204030204" pitchFamily="34" charset="0"/>
          </a:endParaRPr>
        </a:p>
      </dgm:t>
    </dgm:pt>
    <dgm:pt modelId="{BAFB1B83-E0E0-4AC3-B522-92DCCFC14D17}" type="pres">
      <dgm:prSet presAssocID="{F8AE1D4D-3B28-490C-B947-E7D3DC4CD6A3}" presName="Name0" presStyleCnt="0">
        <dgm:presLayoutVars>
          <dgm:chMax val="7"/>
          <dgm:chPref val="7"/>
          <dgm:dir/>
        </dgm:presLayoutVars>
      </dgm:prSet>
      <dgm:spPr/>
      <dgm:t>
        <a:bodyPr/>
        <a:lstStyle/>
        <a:p>
          <a:endParaRPr lang="de-DE"/>
        </a:p>
      </dgm:t>
    </dgm:pt>
    <dgm:pt modelId="{DCCE164A-0B0F-47E0-9A47-9E21C48248DB}" type="pres">
      <dgm:prSet presAssocID="{F8AE1D4D-3B28-490C-B947-E7D3DC4CD6A3}" presName="Name1" presStyleCnt="0"/>
      <dgm:spPr/>
    </dgm:pt>
    <dgm:pt modelId="{A44F46AB-64A5-4233-87D2-AEFB37BA2A1D}" type="pres">
      <dgm:prSet presAssocID="{F8AE1D4D-3B28-490C-B947-E7D3DC4CD6A3}" presName="cycle" presStyleCnt="0"/>
      <dgm:spPr/>
    </dgm:pt>
    <dgm:pt modelId="{A03BD800-50C6-4626-80E1-F06F9D922AA7}" type="pres">
      <dgm:prSet presAssocID="{F8AE1D4D-3B28-490C-B947-E7D3DC4CD6A3}" presName="srcNode" presStyleLbl="node1" presStyleIdx="0" presStyleCnt="4"/>
      <dgm:spPr/>
    </dgm:pt>
    <dgm:pt modelId="{B5FC6296-CCC4-4B44-A52D-6934EDC6669E}" type="pres">
      <dgm:prSet presAssocID="{F8AE1D4D-3B28-490C-B947-E7D3DC4CD6A3}" presName="conn" presStyleLbl="parChTrans1D2" presStyleIdx="0" presStyleCnt="1"/>
      <dgm:spPr/>
      <dgm:t>
        <a:bodyPr/>
        <a:lstStyle/>
        <a:p>
          <a:endParaRPr lang="de-DE"/>
        </a:p>
      </dgm:t>
    </dgm:pt>
    <dgm:pt modelId="{084339C0-E7EE-4A4D-938E-091FE195A9FD}" type="pres">
      <dgm:prSet presAssocID="{F8AE1D4D-3B28-490C-B947-E7D3DC4CD6A3}" presName="extraNode" presStyleLbl="node1" presStyleIdx="0" presStyleCnt="4"/>
      <dgm:spPr/>
    </dgm:pt>
    <dgm:pt modelId="{57EAFA40-1FD4-4490-9DF5-D61F162BF9D6}" type="pres">
      <dgm:prSet presAssocID="{F8AE1D4D-3B28-490C-B947-E7D3DC4CD6A3}" presName="dstNode" presStyleLbl="node1" presStyleIdx="0" presStyleCnt="4"/>
      <dgm:spPr/>
    </dgm:pt>
    <dgm:pt modelId="{7AC74993-DC44-40AA-9DE3-9B5E6A8A9B28}" type="pres">
      <dgm:prSet presAssocID="{C813A523-F117-495E-9E53-0AF250DC66DC}" presName="text_1" presStyleLbl="node1" presStyleIdx="0" presStyleCnt="4">
        <dgm:presLayoutVars>
          <dgm:bulletEnabled val="1"/>
        </dgm:presLayoutVars>
      </dgm:prSet>
      <dgm:spPr/>
      <dgm:t>
        <a:bodyPr/>
        <a:lstStyle/>
        <a:p>
          <a:endParaRPr lang="de-DE"/>
        </a:p>
      </dgm:t>
    </dgm:pt>
    <dgm:pt modelId="{C3D0F6B4-D1AD-4362-9571-5C73159F92C2}" type="pres">
      <dgm:prSet presAssocID="{C813A523-F117-495E-9E53-0AF250DC66DC}" presName="accent_1" presStyleCnt="0"/>
      <dgm:spPr/>
    </dgm:pt>
    <dgm:pt modelId="{285A4480-B27F-4B77-BF95-A9B609B6AB2C}" type="pres">
      <dgm:prSet presAssocID="{C813A523-F117-495E-9E53-0AF250DC66DC}" presName="accentRepeatNode" presStyleLbl="solidFgAcc1" presStyleIdx="0" presStyleCnt="4"/>
      <dgm:spPr>
        <a:solidFill>
          <a:srgbClr val="FAF4EA"/>
        </a:solidFill>
        <a:ln>
          <a:noFill/>
        </a:ln>
      </dgm:spPr>
    </dgm:pt>
    <dgm:pt modelId="{CE3E0ECD-7F80-4168-8C7A-5E2DFEBA2BA9}" type="pres">
      <dgm:prSet presAssocID="{180AB73B-F175-433A-A4E6-986B292EC049}" presName="text_2" presStyleLbl="node1" presStyleIdx="1" presStyleCnt="4">
        <dgm:presLayoutVars>
          <dgm:bulletEnabled val="1"/>
        </dgm:presLayoutVars>
      </dgm:prSet>
      <dgm:spPr/>
      <dgm:t>
        <a:bodyPr/>
        <a:lstStyle/>
        <a:p>
          <a:endParaRPr lang="de-DE"/>
        </a:p>
      </dgm:t>
    </dgm:pt>
    <dgm:pt modelId="{CA955F86-9A93-46E9-A1BF-8898F13985D1}" type="pres">
      <dgm:prSet presAssocID="{180AB73B-F175-433A-A4E6-986B292EC049}" presName="accent_2" presStyleCnt="0"/>
      <dgm:spPr/>
    </dgm:pt>
    <dgm:pt modelId="{5FF07FCC-64B3-459D-8E1D-72E3164CA0E3}" type="pres">
      <dgm:prSet presAssocID="{180AB73B-F175-433A-A4E6-986B292EC049}" presName="accentRepeatNode" presStyleLbl="solidFgAcc1" presStyleIdx="1" presStyleCnt="4"/>
      <dgm:spPr>
        <a:solidFill>
          <a:srgbClr val="FAF4EA"/>
        </a:solidFill>
        <a:ln>
          <a:noFill/>
        </a:ln>
      </dgm:spPr>
    </dgm:pt>
    <dgm:pt modelId="{19859B29-4DA3-431D-BCF1-82AC7ED5AC5F}" type="pres">
      <dgm:prSet presAssocID="{FC2DE556-B1F4-455B-A265-69A330675F91}" presName="text_3" presStyleLbl="node1" presStyleIdx="2" presStyleCnt="4">
        <dgm:presLayoutVars>
          <dgm:bulletEnabled val="1"/>
        </dgm:presLayoutVars>
      </dgm:prSet>
      <dgm:spPr/>
      <dgm:t>
        <a:bodyPr/>
        <a:lstStyle/>
        <a:p>
          <a:endParaRPr lang="de-DE"/>
        </a:p>
      </dgm:t>
    </dgm:pt>
    <dgm:pt modelId="{21C8FBA2-9100-4F41-B47E-2C944D47A166}" type="pres">
      <dgm:prSet presAssocID="{FC2DE556-B1F4-455B-A265-69A330675F91}" presName="accent_3" presStyleCnt="0"/>
      <dgm:spPr/>
    </dgm:pt>
    <dgm:pt modelId="{D9A1210B-7450-476C-B6A8-6D6F4E0C2102}" type="pres">
      <dgm:prSet presAssocID="{FC2DE556-B1F4-455B-A265-69A330675F91}" presName="accentRepeatNode" presStyleLbl="solidFgAcc1" presStyleIdx="2" presStyleCnt="4"/>
      <dgm:spPr>
        <a:solidFill>
          <a:srgbClr val="FAF4EA"/>
        </a:solidFill>
        <a:ln>
          <a:noFill/>
        </a:ln>
      </dgm:spPr>
    </dgm:pt>
    <dgm:pt modelId="{4199EE1D-B9C9-47E1-A34A-04A2DD7903FF}" type="pres">
      <dgm:prSet presAssocID="{C14A2CAA-DDE9-4051-81B0-465179B86A6C}" presName="text_4" presStyleLbl="node1" presStyleIdx="3" presStyleCnt="4">
        <dgm:presLayoutVars>
          <dgm:bulletEnabled val="1"/>
        </dgm:presLayoutVars>
      </dgm:prSet>
      <dgm:spPr/>
      <dgm:t>
        <a:bodyPr/>
        <a:lstStyle/>
        <a:p>
          <a:endParaRPr lang="de-DE"/>
        </a:p>
      </dgm:t>
    </dgm:pt>
    <dgm:pt modelId="{25C18D4A-FD1D-43F0-BDA8-8832B74BC0B1}" type="pres">
      <dgm:prSet presAssocID="{C14A2CAA-DDE9-4051-81B0-465179B86A6C}" presName="accent_4" presStyleCnt="0"/>
      <dgm:spPr/>
    </dgm:pt>
    <dgm:pt modelId="{23C7A9FF-7B27-452C-8F0B-50905CBE8771}" type="pres">
      <dgm:prSet presAssocID="{C14A2CAA-DDE9-4051-81B0-465179B86A6C}" presName="accentRepeatNode" presStyleLbl="solidFgAcc1" presStyleIdx="3" presStyleCnt="4"/>
      <dgm:spPr>
        <a:solidFill>
          <a:srgbClr val="FAF4EA"/>
        </a:solidFill>
        <a:ln>
          <a:noFill/>
        </a:ln>
      </dgm:spPr>
    </dgm:pt>
  </dgm:ptLst>
  <dgm:cxnLst>
    <dgm:cxn modelId="{96765CBF-562D-40E4-BEE3-2CEA50FA5ED6}" srcId="{F8AE1D4D-3B28-490C-B947-E7D3DC4CD6A3}" destId="{C14A2CAA-DDE9-4051-81B0-465179B86A6C}" srcOrd="3" destOrd="0" parTransId="{5E06CFFB-08B5-4085-8990-8EE8C149D7B5}" sibTransId="{B8617AD3-F7F7-42DB-83F0-AC515DF34F9B}"/>
    <dgm:cxn modelId="{8F5F08EC-A5A2-450D-A6B5-A5E55A99206C}" type="presOf" srcId="{354E3175-2545-4194-8930-1C92A3AD51BE}" destId="{B5FC6296-CCC4-4B44-A52D-6934EDC6669E}" srcOrd="0" destOrd="0" presId="urn:microsoft.com/office/officeart/2008/layout/VerticalCurvedList"/>
    <dgm:cxn modelId="{F1755D47-BA55-4001-A330-A82C4EF5C0D3}" type="presOf" srcId="{C813A523-F117-495E-9E53-0AF250DC66DC}" destId="{7AC74993-DC44-40AA-9DE3-9B5E6A8A9B28}" srcOrd="0" destOrd="0" presId="urn:microsoft.com/office/officeart/2008/layout/VerticalCurvedList"/>
    <dgm:cxn modelId="{4AC3E549-0244-4628-9D9C-0EBB625908AA}" type="presOf" srcId="{F8AE1D4D-3B28-490C-B947-E7D3DC4CD6A3}" destId="{BAFB1B83-E0E0-4AC3-B522-92DCCFC14D17}" srcOrd="0" destOrd="0" presId="urn:microsoft.com/office/officeart/2008/layout/VerticalCurvedList"/>
    <dgm:cxn modelId="{6F77C02A-4D9C-4412-AD72-2DA5C009A68B}" srcId="{F8AE1D4D-3B28-490C-B947-E7D3DC4CD6A3}" destId="{C813A523-F117-495E-9E53-0AF250DC66DC}" srcOrd="0" destOrd="0" parTransId="{FDE4C5F9-47C0-4E3C-9272-C358369FE90D}" sibTransId="{354E3175-2545-4194-8930-1C92A3AD51BE}"/>
    <dgm:cxn modelId="{EF4897E7-4F50-4131-9C18-0A98197150D6}" type="presOf" srcId="{FC2DE556-B1F4-455B-A265-69A330675F91}" destId="{19859B29-4DA3-431D-BCF1-82AC7ED5AC5F}" srcOrd="0" destOrd="0" presId="urn:microsoft.com/office/officeart/2008/layout/VerticalCurvedList"/>
    <dgm:cxn modelId="{95F90743-B5C0-4E34-9E1B-8EEC6240F776}" srcId="{F8AE1D4D-3B28-490C-B947-E7D3DC4CD6A3}" destId="{FC2DE556-B1F4-455B-A265-69A330675F91}" srcOrd="2" destOrd="0" parTransId="{74126A0C-2ABB-4272-A79B-8528BB2F9FE2}" sibTransId="{47C6B18D-E8AB-466D-8303-F9BC246F3C6A}"/>
    <dgm:cxn modelId="{2CA01380-6001-4377-87FC-B4EAFD66729D}" type="presOf" srcId="{180AB73B-F175-433A-A4E6-986B292EC049}" destId="{CE3E0ECD-7F80-4168-8C7A-5E2DFEBA2BA9}" srcOrd="0" destOrd="0" presId="urn:microsoft.com/office/officeart/2008/layout/VerticalCurvedList"/>
    <dgm:cxn modelId="{146D7C34-F59A-431A-B70E-41233ECFEADA}" srcId="{F8AE1D4D-3B28-490C-B947-E7D3DC4CD6A3}" destId="{180AB73B-F175-433A-A4E6-986B292EC049}" srcOrd="1" destOrd="0" parTransId="{D7141A59-6CA2-4C86-AFFC-976EE47A2A04}" sibTransId="{D39821D6-52D8-4D11-9EE3-53E413360440}"/>
    <dgm:cxn modelId="{6CAF52EC-7A8D-4C02-8585-C744F9CB1164}" type="presOf" srcId="{C14A2CAA-DDE9-4051-81B0-465179B86A6C}" destId="{4199EE1D-B9C9-47E1-A34A-04A2DD7903FF}" srcOrd="0" destOrd="0" presId="urn:microsoft.com/office/officeart/2008/layout/VerticalCurvedList"/>
    <dgm:cxn modelId="{333B496A-86EC-476C-ACC9-C7258F7840BA}" type="presParOf" srcId="{BAFB1B83-E0E0-4AC3-B522-92DCCFC14D17}" destId="{DCCE164A-0B0F-47E0-9A47-9E21C48248DB}" srcOrd="0" destOrd="0" presId="urn:microsoft.com/office/officeart/2008/layout/VerticalCurvedList"/>
    <dgm:cxn modelId="{4C6B3D62-F58B-46CD-A001-CE7086AEDB7B}" type="presParOf" srcId="{DCCE164A-0B0F-47E0-9A47-9E21C48248DB}" destId="{A44F46AB-64A5-4233-87D2-AEFB37BA2A1D}" srcOrd="0" destOrd="0" presId="urn:microsoft.com/office/officeart/2008/layout/VerticalCurvedList"/>
    <dgm:cxn modelId="{90C3513E-8AF8-4388-83BE-312C05575D04}" type="presParOf" srcId="{A44F46AB-64A5-4233-87D2-AEFB37BA2A1D}" destId="{A03BD800-50C6-4626-80E1-F06F9D922AA7}" srcOrd="0" destOrd="0" presId="urn:microsoft.com/office/officeart/2008/layout/VerticalCurvedList"/>
    <dgm:cxn modelId="{A25F3438-6EA4-4077-BEA1-65B639B2FA0F}" type="presParOf" srcId="{A44F46AB-64A5-4233-87D2-AEFB37BA2A1D}" destId="{B5FC6296-CCC4-4B44-A52D-6934EDC6669E}" srcOrd="1" destOrd="0" presId="urn:microsoft.com/office/officeart/2008/layout/VerticalCurvedList"/>
    <dgm:cxn modelId="{BA6BBF06-DA9D-4FD1-8400-E56358C6D843}" type="presParOf" srcId="{A44F46AB-64A5-4233-87D2-AEFB37BA2A1D}" destId="{084339C0-E7EE-4A4D-938E-091FE195A9FD}" srcOrd="2" destOrd="0" presId="urn:microsoft.com/office/officeart/2008/layout/VerticalCurvedList"/>
    <dgm:cxn modelId="{6E7E661B-D7A3-496F-9C74-06C58364EFFB}" type="presParOf" srcId="{A44F46AB-64A5-4233-87D2-AEFB37BA2A1D}" destId="{57EAFA40-1FD4-4490-9DF5-D61F162BF9D6}" srcOrd="3" destOrd="0" presId="urn:microsoft.com/office/officeart/2008/layout/VerticalCurvedList"/>
    <dgm:cxn modelId="{E6E945A0-CE53-4C8B-A21F-5D0A67522B9F}" type="presParOf" srcId="{DCCE164A-0B0F-47E0-9A47-9E21C48248DB}" destId="{7AC74993-DC44-40AA-9DE3-9B5E6A8A9B28}" srcOrd="1" destOrd="0" presId="urn:microsoft.com/office/officeart/2008/layout/VerticalCurvedList"/>
    <dgm:cxn modelId="{E12A0C48-B0E4-4360-8DEF-9F317DA69D72}" type="presParOf" srcId="{DCCE164A-0B0F-47E0-9A47-9E21C48248DB}" destId="{C3D0F6B4-D1AD-4362-9571-5C73159F92C2}" srcOrd="2" destOrd="0" presId="urn:microsoft.com/office/officeart/2008/layout/VerticalCurvedList"/>
    <dgm:cxn modelId="{E5CA6275-3CE7-4D75-B41A-2F5CC8D5114C}" type="presParOf" srcId="{C3D0F6B4-D1AD-4362-9571-5C73159F92C2}" destId="{285A4480-B27F-4B77-BF95-A9B609B6AB2C}" srcOrd="0" destOrd="0" presId="urn:microsoft.com/office/officeart/2008/layout/VerticalCurvedList"/>
    <dgm:cxn modelId="{79F1026E-736D-4208-8E7F-391473747A08}" type="presParOf" srcId="{DCCE164A-0B0F-47E0-9A47-9E21C48248DB}" destId="{CE3E0ECD-7F80-4168-8C7A-5E2DFEBA2BA9}" srcOrd="3" destOrd="0" presId="urn:microsoft.com/office/officeart/2008/layout/VerticalCurvedList"/>
    <dgm:cxn modelId="{1AFEEBE4-7BE6-4BF4-8FC2-83DC3A2EFDC0}" type="presParOf" srcId="{DCCE164A-0B0F-47E0-9A47-9E21C48248DB}" destId="{CA955F86-9A93-46E9-A1BF-8898F13985D1}" srcOrd="4" destOrd="0" presId="urn:microsoft.com/office/officeart/2008/layout/VerticalCurvedList"/>
    <dgm:cxn modelId="{28FE8E58-CD17-46C5-8B50-C2EA28B4E389}" type="presParOf" srcId="{CA955F86-9A93-46E9-A1BF-8898F13985D1}" destId="{5FF07FCC-64B3-459D-8E1D-72E3164CA0E3}" srcOrd="0" destOrd="0" presId="urn:microsoft.com/office/officeart/2008/layout/VerticalCurvedList"/>
    <dgm:cxn modelId="{1DA8F3CB-9EB1-45C6-A450-3EE69A3D7C3E}" type="presParOf" srcId="{DCCE164A-0B0F-47E0-9A47-9E21C48248DB}" destId="{19859B29-4DA3-431D-BCF1-82AC7ED5AC5F}" srcOrd="5" destOrd="0" presId="urn:microsoft.com/office/officeart/2008/layout/VerticalCurvedList"/>
    <dgm:cxn modelId="{F8B53FE5-7857-405E-B578-D7D610F0CCF4}" type="presParOf" srcId="{DCCE164A-0B0F-47E0-9A47-9E21C48248DB}" destId="{21C8FBA2-9100-4F41-B47E-2C944D47A166}" srcOrd="6" destOrd="0" presId="urn:microsoft.com/office/officeart/2008/layout/VerticalCurvedList"/>
    <dgm:cxn modelId="{266E013C-FE43-4A10-AD54-D40B52B0B145}" type="presParOf" srcId="{21C8FBA2-9100-4F41-B47E-2C944D47A166}" destId="{D9A1210B-7450-476C-B6A8-6D6F4E0C2102}" srcOrd="0" destOrd="0" presId="urn:microsoft.com/office/officeart/2008/layout/VerticalCurvedList"/>
    <dgm:cxn modelId="{A8752460-FF27-4CF3-B6E6-32F86B2E2C79}" type="presParOf" srcId="{DCCE164A-0B0F-47E0-9A47-9E21C48248DB}" destId="{4199EE1D-B9C9-47E1-A34A-04A2DD7903FF}" srcOrd="7" destOrd="0" presId="urn:microsoft.com/office/officeart/2008/layout/VerticalCurvedList"/>
    <dgm:cxn modelId="{61A09533-960F-416A-9C9B-F7BD53561B51}" type="presParOf" srcId="{DCCE164A-0B0F-47E0-9A47-9E21C48248DB}" destId="{25C18D4A-FD1D-43F0-BDA8-8832B74BC0B1}" srcOrd="8" destOrd="0" presId="urn:microsoft.com/office/officeart/2008/layout/VerticalCurvedList"/>
    <dgm:cxn modelId="{377B1574-2807-4D7E-B4E5-D68A9CED05A5}" type="presParOf" srcId="{25C18D4A-FD1D-43F0-BDA8-8832B74BC0B1}" destId="{23C7A9FF-7B27-452C-8F0B-50905CBE8771}" srcOrd="0" destOrd="0" presId="urn:microsoft.com/office/officeart/2008/layout/VerticalCurvedList"/>
  </dgm:cxnLst>
  <dgm:bg>
    <a:noFill/>
    <a:effectLst>
      <a:outerShdw blurRad="50800" dist="50800" dir="5400000" algn="ctr" rotWithShape="0">
        <a:schemeClr val="bg2">
          <a:lumMod val="75000"/>
        </a:schemeClr>
      </a:outerShdw>
    </a:effect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26DA93-97EE-4BC8-9B56-A1ED36E11E76}" type="doc">
      <dgm:prSet loTypeId="urn:microsoft.com/office/officeart/2005/8/layout/chevron1" loCatId="process" qsTypeId="urn:microsoft.com/office/officeart/2005/8/quickstyle/simple2" qsCatId="simple" csTypeId="urn:microsoft.com/office/officeart/2005/8/colors/colorful1" csCatId="colorful" phldr="1"/>
      <dgm:spPr/>
      <dgm:t>
        <a:bodyPr/>
        <a:lstStyle/>
        <a:p>
          <a:endParaRPr lang="en-IE"/>
        </a:p>
      </dgm:t>
    </dgm:pt>
    <dgm:pt modelId="{C5B158CF-63DB-4F70-97F1-0E68F75AE5C4}">
      <dgm:prSet phldrT="[Text]" custT="1"/>
      <dgm:spPr>
        <a:solidFill>
          <a:srgbClr val="FFC000"/>
        </a:solidFill>
      </dgm:spPr>
      <dgm:t>
        <a:bodyPr/>
        <a:lstStyle/>
        <a:p>
          <a:r>
            <a:rPr lang="fr-BE" sz="1400" b="1">
              <a:latin typeface="Verdana" panose="020B0604030504040204" pitchFamily="34" charset="0"/>
              <a:ea typeface="Verdana" panose="020B0604030504040204" pitchFamily="34" charset="0"/>
            </a:rPr>
            <a:t>Deadline for </a:t>
          </a:r>
        </a:p>
        <a:p>
          <a:r>
            <a:rPr lang="fr-BE" sz="1400" b="1" err="1">
              <a:latin typeface="Verdana" panose="020B0604030504040204" pitchFamily="34" charset="0"/>
              <a:ea typeface="Verdana" panose="020B0604030504040204" pitchFamily="34" charset="0"/>
            </a:rPr>
            <a:t>Submission</a:t>
          </a:r>
          <a:endParaRPr lang="fr-BE" sz="1400" b="1">
            <a:latin typeface="Verdana" panose="020B0604030504040204" pitchFamily="34" charset="0"/>
            <a:ea typeface="Verdana" panose="020B0604030504040204" pitchFamily="34" charset="0"/>
          </a:endParaRPr>
        </a:p>
        <a:p>
          <a:r>
            <a:rPr lang="fr-BE" sz="1400" b="1">
              <a:highlight>
                <a:srgbClr val="FF0000"/>
              </a:highlight>
              <a:latin typeface="Verdana" panose="020B0604030504040204" pitchFamily="34" charset="0"/>
              <a:ea typeface="Verdana" panose="020B0604030504040204" pitchFamily="34" charset="0"/>
            </a:rPr>
            <a:t>7 May 2025</a:t>
          </a:r>
        </a:p>
        <a:p>
          <a:r>
            <a:rPr lang="fr-BE" sz="1400" b="1">
              <a:highlight>
                <a:srgbClr val="FF0000"/>
              </a:highlight>
              <a:latin typeface="Verdana" panose="020B0604030504040204" pitchFamily="34" charset="0"/>
              <a:ea typeface="Verdana" panose="020B0604030504040204" pitchFamily="34" charset="0"/>
            </a:rPr>
            <a:t>17:00 CET</a:t>
          </a:r>
        </a:p>
        <a:p>
          <a:r>
            <a:rPr lang="fr-BE" sz="1400" b="1">
              <a:highlight>
                <a:srgbClr val="FF0000"/>
              </a:highlight>
              <a:latin typeface="Verdana" panose="020B0604030504040204" pitchFamily="34" charset="0"/>
              <a:ea typeface="Verdana" panose="020B0604030504040204" pitchFamily="34" charset="0"/>
            </a:rPr>
            <a:t>(Brussels time)</a:t>
          </a:r>
          <a:endParaRPr lang="en-IE" sz="1400">
            <a:highlight>
              <a:srgbClr val="FF0000"/>
            </a:highlight>
            <a:latin typeface="Verdana" panose="020B0604030504040204" pitchFamily="34" charset="0"/>
            <a:ea typeface="Verdana" panose="020B0604030504040204" pitchFamily="34" charset="0"/>
          </a:endParaRPr>
        </a:p>
      </dgm:t>
    </dgm:pt>
    <dgm:pt modelId="{3AC1AFC7-1358-4E16-B882-5B0AC0CFE69A}" type="parTrans" cxnId="{9D59408C-C9F8-4F3A-9134-DC5057E457D7}">
      <dgm:prSet/>
      <dgm:spPr/>
      <dgm:t>
        <a:bodyPr/>
        <a:lstStyle/>
        <a:p>
          <a:endParaRPr lang="en-IE"/>
        </a:p>
      </dgm:t>
    </dgm:pt>
    <dgm:pt modelId="{A1D278C3-CBD4-4B83-969E-DDFF70376608}" type="sibTrans" cxnId="{9D59408C-C9F8-4F3A-9134-DC5057E457D7}">
      <dgm:prSet/>
      <dgm:spPr/>
      <dgm:t>
        <a:bodyPr/>
        <a:lstStyle/>
        <a:p>
          <a:endParaRPr lang="en-IE"/>
        </a:p>
      </dgm:t>
    </dgm:pt>
    <dgm:pt modelId="{6201EEF9-1E35-4B5D-9D30-88EE40CC99A4}">
      <dgm:prSet phldrT="[Text]" custT="1"/>
      <dgm:spPr>
        <a:solidFill>
          <a:schemeClr val="accent6"/>
        </a:solidFill>
      </dgm:spPr>
      <dgm:t>
        <a:bodyPr/>
        <a:lstStyle/>
        <a:p>
          <a:r>
            <a:rPr lang="en-IE" sz="1400" b="1">
              <a:latin typeface="Verdana" panose="020B0604030504040204" pitchFamily="34" charset="0"/>
              <a:ea typeface="Verdana" panose="020B0604030504040204" pitchFamily="34" charset="0"/>
            </a:rPr>
            <a:t>Evaluation</a:t>
          </a:r>
        </a:p>
        <a:p>
          <a:r>
            <a:rPr lang="en-IE" sz="1400" b="1">
              <a:latin typeface="Verdana" panose="020B0604030504040204" pitchFamily="34" charset="0"/>
              <a:ea typeface="Verdana" panose="020B0604030504040204" pitchFamily="34" charset="0"/>
            </a:rPr>
            <a:t>May – October 2025</a:t>
          </a:r>
        </a:p>
      </dgm:t>
    </dgm:pt>
    <dgm:pt modelId="{BF98F5E3-E292-4077-9457-4654BF6DFA1C}" type="parTrans" cxnId="{D52EF891-50B8-4087-87CC-04C579AD6948}">
      <dgm:prSet/>
      <dgm:spPr/>
      <dgm:t>
        <a:bodyPr/>
        <a:lstStyle/>
        <a:p>
          <a:endParaRPr lang="en-IE"/>
        </a:p>
      </dgm:t>
    </dgm:pt>
    <dgm:pt modelId="{2EC2505B-F91A-45AF-93F8-8AFAE9D4D366}" type="sibTrans" cxnId="{D52EF891-50B8-4087-87CC-04C579AD6948}">
      <dgm:prSet/>
      <dgm:spPr/>
      <dgm:t>
        <a:bodyPr/>
        <a:lstStyle/>
        <a:p>
          <a:endParaRPr lang="en-IE"/>
        </a:p>
      </dgm:t>
    </dgm:pt>
    <dgm:pt modelId="{306994C1-2CEB-4B05-A2BB-0CF8900BDB2A}">
      <dgm:prSet phldrT="[Text]" custT="1"/>
      <dgm:spPr/>
      <dgm:t>
        <a:bodyPr/>
        <a:lstStyle/>
        <a:p>
          <a:r>
            <a:rPr lang="en-IE" sz="1400" b="1">
              <a:latin typeface="Verdana" panose="020B0604030504040204" pitchFamily="34" charset="0"/>
              <a:ea typeface="Verdana" panose="020B0604030504040204" pitchFamily="34" charset="0"/>
            </a:rPr>
            <a:t>Information on Evaluation Results</a:t>
          </a:r>
        </a:p>
        <a:p>
          <a:r>
            <a:rPr lang="en-IE" sz="1400" b="1">
              <a:latin typeface="Verdana" panose="020B0604030504040204" pitchFamily="34" charset="0"/>
              <a:ea typeface="Verdana" panose="020B0604030504040204" pitchFamily="34" charset="0"/>
            </a:rPr>
            <a:t>November 2025</a:t>
          </a:r>
        </a:p>
      </dgm:t>
    </dgm:pt>
    <dgm:pt modelId="{5539EAFD-6E89-4D77-B447-E99722DA7731}" type="parTrans" cxnId="{4B938DCA-3528-48B2-86FA-5521A64ECD80}">
      <dgm:prSet/>
      <dgm:spPr/>
      <dgm:t>
        <a:bodyPr/>
        <a:lstStyle/>
        <a:p>
          <a:endParaRPr lang="en-IE"/>
        </a:p>
      </dgm:t>
    </dgm:pt>
    <dgm:pt modelId="{B6CE8DAA-FF95-4B00-B536-9674511AAB2B}" type="sibTrans" cxnId="{4B938DCA-3528-48B2-86FA-5521A64ECD80}">
      <dgm:prSet/>
      <dgm:spPr/>
      <dgm:t>
        <a:bodyPr/>
        <a:lstStyle/>
        <a:p>
          <a:endParaRPr lang="en-IE"/>
        </a:p>
      </dgm:t>
    </dgm:pt>
    <dgm:pt modelId="{028F2310-3C25-4843-94F6-A31E70C54C32}">
      <dgm:prSet custT="1"/>
      <dgm:spPr>
        <a:solidFill>
          <a:schemeClr val="accent5">
            <a:lumMod val="60000"/>
            <a:lumOff val="40000"/>
          </a:schemeClr>
        </a:solidFill>
      </dgm:spPr>
      <dgm:t>
        <a:bodyPr/>
        <a:lstStyle/>
        <a:p>
          <a:r>
            <a:rPr lang="en-IE" sz="1400" b="1">
              <a:latin typeface="Verdana" panose="020B0604030504040204" pitchFamily="34" charset="0"/>
              <a:ea typeface="Verdana" panose="020B0604030504040204" pitchFamily="34" charset="0"/>
            </a:rPr>
            <a:t>Grant Signature</a:t>
          </a:r>
        </a:p>
        <a:p>
          <a:r>
            <a:rPr lang="en-IE" sz="1400" b="1">
              <a:latin typeface="Verdana" panose="020B0604030504040204" pitchFamily="34" charset="0"/>
              <a:ea typeface="Verdana" panose="020B0604030504040204" pitchFamily="34" charset="0"/>
            </a:rPr>
            <a:t>January – February 2026</a:t>
          </a:r>
        </a:p>
      </dgm:t>
    </dgm:pt>
    <dgm:pt modelId="{2DC078CF-7DFC-40F2-B192-CBECE612E364}" type="parTrans" cxnId="{B5F327CD-9AA3-4331-A59B-5907C8B16C3D}">
      <dgm:prSet/>
      <dgm:spPr/>
      <dgm:t>
        <a:bodyPr/>
        <a:lstStyle/>
        <a:p>
          <a:endParaRPr lang="en-IE"/>
        </a:p>
      </dgm:t>
    </dgm:pt>
    <dgm:pt modelId="{7D79A7B4-7D27-49DD-B047-2F486D494470}" type="sibTrans" cxnId="{B5F327CD-9AA3-4331-A59B-5907C8B16C3D}">
      <dgm:prSet/>
      <dgm:spPr/>
      <dgm:t>
        <a:bodyPr/>
        <a:lstStyle/>
        <a:p>
          <a:endParaRPr lang="en-IE"/>
        </a:p>
      </dgm:t>
    </dgm:pt>
    <dgm:pt modelId="{43B90A58-7601-4B1D-99E3-9CBB8D9E8EEE}" type="pres">
      <dgm:prSet presAssocID="{4226DA93-97EE-4BC8-9B56-A1ED36E11E76}" presName="Name0" presStyleCnt="0">
        <dgm:presLayoutVars>
          <dgm:dir/>
          <dgm:animLvl val="lvl"/>
          <dgm:resizeHandles val="exact"/>
        </dgm:presLayoutVars>
      </dgm:prSet>
      <dgm:spPr/>
      <dgm:t>
        <a:bodyPr/>
        <a:lstStyle/>
        <a:p>
          <a:endParaRPr lang="de-DE"/>
        </a:p>
      </dgm:t>
    </dgm:pt>
    <dgm:pt modelId="{45696AF7-993B-4FB5-9622-AD6A3BD741E6}" type="pres">
      <dgm:prSet presAssocID="{C5B158CF-63DB-4F70-97F1-0E68F75AE5C4}" presName="parTxOnly" presStyleLbl="node1" presStyleIdx="0" presStyleCnt="4" custScaleX="515196" custScaleY="587442">
        <dgm:presLayoutVars>
          <dgm:chMax val="0"/>
          <dgm:chPref val="0"/>
          <dgm:bulletEnabled val="1"/>
        </dgm:presLayoutVars>
      </dgm:prSet>
      <dgm:spPr/>
      <dgm:t>
        <a:bodyPr/>
        <a:lstStyle/>
        <a:p>
          <a:endParaRPr lang="de-DE"/>
        </a:p>
      </dgm:t>
    </dgm:pt>
    <dgm:pt modelId="{F93DAF9D-BBFD-4D4F-96FE-61182816E307}" type="pres">
      <dgm:prSet presAssocID="{A1D278C3-CBD4-4B83-969E-DDFF70376608}" presName="parTxOnlySpace" presStyleCnt="0"/>
      <dgm:spPr/>
    </dgm:pt>
    <dgm:pt modelId="{742FE38B-3883-4DC0-8C61-F4B760016F5C}" type="pres">
      <dgm:prSet presAssocID="{6201EEF9-1E35-4B5D-9D30-88EE40CC99A4}" presName="parTxOnly" presStyleLbl="node1" presStyleIdx="1" presStyleCnt="4" custScaleX="502734" custScaleY="584615" custLinFactX="-80648" custLinFactNeighborX="-100000" custLinFactNeighborY="0">
        <dgm:presLayoutVars>
          <dgm:chMax val="0"/>
          <dgm:chPref val="0"/>
          <dgm:bulletEnabled val="1"/>
        </dgm:presLayoutVars>
      </dgm:prSet>
      <dgm:spPr/>
      <dgm:t>
        <a:bodyPr/>
        <a:lstStyle/>
        <a:p>
          <a:endParaRPr lang="de-DE"/>
        </a:p>
      </dgm:t>
    </dgm:pt>
    <dgm:pt modelId="{C806E93A-0119-4031-A761-59BCD5BB6F84}" type="pres">
      <dgm:prSet presAssocID="{2EC2505B-F91A-45AF-93F8-8AFAE9D4D366}" presName="parTxOnlySpace" presStyleCnt="0"/>
      <dgm:spPr/>
    </dgm:pt>
    <dgm:pt modelId="{2F6FF90C-743B-4DF3-8407-0A8286E7FF0C}" type="pres">
      <dgm:prSet presAssocID="{306994C1-2CEB-4B05-A2BB-0CF8900BDB2A}" presName="parTxOnly" presStyleLbl="node1" presStyleIdx="2" presStyleCnt="4" custScaleX="612475" custScaleY="567152" custLinFactX="-162131" custLinFactNeighborX="-200000">
        <dgm:presLayoutVars>
          <dgm:chMax val="0"/>
          <dgm:chPref val="0"/>
          <dgm:bulletEnabled val="1"/>
        </dgm:presLayoutVars>
      </dgm:prSet>
      <dgm:spPr/>
      <dgm:t>
        <a:bodyPr/>
        <a:lstStyle/>
        <a:p>
          <a:endParaRPr lang="de-DE"/>
        </a:p>
      </dgm:t>
    </dgm:pt>
    <dgm:pt modelId="{5C221AE6-C678-43F4-852F-AE45A04450B2}" type="pres">
      <dgm:prSet presAssocID="{B6CE8DAA-FF95-4B00-B536-9674511AAB2B}" presName="parTxOnlySpace" presStyleCnt="0"/>
      <dgm:spPr/>
    </dgm:pt>
    <dgm:pt modelId="{669A5ED2-4C18-4E40-8A39-433F81DAEF44}" type="pres">
      <dgm:prSet presAssocID="{028F2310-3C25-4843-94F6-A31E70C54C32}" presName="parTxOnly" presStyleLbl="node1" presStyleIdx="3" presStyleCnt="4" custScaleX="479674" custScaleY="584308" custLinFactX="-241206" custLinFactNeighborX="-300000">
        <dgm:presLayoutVars>
          <dgm:chMax val="0"/>
          <dgm:chPref val="0"/>
          <dgm:bulletEnabled val="1"/>
        </dgm:presLayoutVars>
      </dgm:prSet>
      <dgm:spPr/>
      <dgm:t>
        <a:bodyPr/>
        <a:lstStyle/>
        <a:p>
          <a:endParaRPr lang="de-DE"/>
        </a:p>
      </dgm:t>
    </dgm:pt>
  </dgm:ptLst>
  <dgm:cxnLst>
    <dgm:cxn modelId="{439B5583-CF13-4BCF-95E8-CDA43FFF3D13}" type="presOf" srcId="{028F2310-3C25-4843-94F6-A31E70C54C32}" destId="{669A5ED2-4C18-4E40-8A39-433F81DAEF44}" srcOrd="0" destOrd="0" presId="urn:microsoft.com/office/officeart/2005/8/layout/chevron1"/>
    <dgm:cxn modelId="{94D68EB9-17E6-4848-9260-19EB66E233CD}" type="presOf" srcId="{306994C1-2CEB-4B05-A2BB-0CF8900BDB2A}" destId="{2F6FF90C-743B-4DF3-8407-0A8286E7FF0C}" srcOrd="0" destOrd="0" presId="urn:microsoft.com/office/officeart/2005/8/layout/chevron1"/>
    <dgm:cxn modelId="{BCCAC89B-BA98-48D6-B8CA-3F6C56F6BD3A}" type="presOf" srcId="{C5B158CF-63DB-4F70-97F1-0E68F75AE5C4}" destId="{45696AF7-993B-4FB5-9622-AD6A3BD741E6}" srcOrd="0" destOrd="0" presId="urn:microsoft.com/office/officeart/2005/8/layout/chevron1"/>
    <dgm:cxn modelId="{9D59408C-C9F8-4F3A-9134-DC5057E457D7}" srcId="{4226DA93-97EE-4BC8-9B56-A1ED36E11E76}" destId="{C5B158CF-63DB-4F70-97F1-0E68F75AE5C4}" srcOrd="0" destOrd="0" parTransId="{3AC1AFC7-1358-4E16-B882-5B0AC0CFE69A}" sibTransId="{A1D278C3-CBD4-4B83-969E-DDFF70376608}"/>
    <dgm:cxn modelId="{EEFAB2CB-1709-461C-BABD-79E7F935D053}" type="presOf" srcId="{4226DA93-97EE-4BC8-9B56-A1ED36E11E76}" destId="{43B90A58-7601-4B1D-99E3-9CBB8D9E8EEE}" srcOrd="0" destOrd="0" presId="urn:microsoft.com/office/officeart/2005/8/layout/chevron1"/>
    <dgm:cxn modelId="{D52EF891-50B8-4087-87CC-04C579AD6948}" srcId="{4226DA93-97EE-4BC8-9B56-A1ED36E11E76}" destId="{6201EEF9-1E35-4B5D-9D30-88EE40CC99A4}" srcOrd="1" destOrd="0" parTransId="{BF98F5E3-E292-4077-9457-4654BF6DFA1C}" sibTransId="{2EC2505B-F91A-45AF-93F8-8AFAE9D4D366}"/>
    <dgm:cxn modelId="{55DE944F-C9D8-4137-9884-A339B25972B0}" type="presOf" srcId="{6201EEF9-1E35-4B5D-9D30-88EE40CC99A4}" destId="{742FE38B-3883-4DC0-8C61-F4B760016F5C}" srcOrd="0" destOrd="0" presId="urn:microsoft.com/office/officeart/2005/8/layout/chevron1"/>
    <dgm:cxn modelId="{4B938DCA-3528-48B2-86FA-5521A64ECD80}" srcId="{4226DA93-97EE-4BC8-9B56-A1ED36E11E76}" destId="{306994C1-2CEB-4B05-A2BB-0CF8900BDB2A}" srcOrd="2" destOrd="0" parTransId="{5539EAFD-6E89-4D77-B447-E99722DA7731}" sibTransId="{B6CE8DAA-FF95-4B00-B536-9674511AAB2B}"/>
    <dgm:cxn modelId="{B5F327CD-9AA3-4331-A59B-5907C8B16C3D}" srcId="{4226DA93-97EE-4BC8-9B56-A1ED36E11E76}" destId="{028F2310-3C25-4843-94F6-A31E70C54C32}" srcOrd="3" destOrd="0" parTransId="{2DC078CF-7DFC-40F2-B192-CBECE612E364}" sibTransId="{7D79A7B4-7D27-49DD-B047-2F486D494470}"/>
    <dgm:cxn modelId="{854F9E74-2C07-4882-B17A-56F0C6E88A39}" type="presParOf" srcId="{43B90A58-7601-4B1D-99E3-9CBB8D9E8EEE}" destId="{45696AF7-993B-4FB5-9622-AD6A3BD741E6}" srcOrd="0" destOrd="0" presId="urn:microsoft.com/office/officeart/2005/8/layout/chevron1"/>
    <dgm:cxn modelId="{F9AA0A4E-41AE-4F65-9D3B-7713F3546653}" type="presParOf" srcId="{43B90A58-7601-4B1D-99E3-9CBB8D9E8EEE}" destId="{F93DAF9D-BBFD-4D4F-96FE-61182816E307}" srcOrd="1" destOrd="0" presId="urn:microsoft.com/office/officeart/2005/8/layout/chevron1"/>
    <dgm:cxn modelId="{9A213C62-CDFE-49A8-BD54-8373261E0430}" type="presParOf" srcId="{43B90A58-7601-4B1D-99E3-9CBB8D9E8EEE}" destId="{742FE38B-3883-4DC0-8C61-F4B760016F5C}" srcOrd="2" destOrd="0" presId="urn:microsoft.com/office/officeart/2005/8/layout/chevron1"/>
    <dgm:cxn modelId="{97B56099-CEF1-4861-B665-1F9EF9DA2EE8}" type="presParOf" srcId="{43B90A58-7601-4B1D-99E3-9CBB8D9E8EEE}" destId="{C806E93A-0119-4031-A761-59BCD5BB6F84}" srcOrd="3" destOrd="0" presId="urn:microsoft.com/office/officeart/2005/8/layout/chevron1"/>
    <dgm:cxn modelId="{3E36B5F9-1F9B-437B-B88E-A17594DAD79D}" type="presParOf" srcId="{43B90A58-7601-4B1D-99E3-9CBB8D9E8EEE}" destId="{2F6FF90C-743B-4DF3-8407-0A8286E7FF0C}" srcOrd="4" destOrd="0" presId="urn:microsoft.com/office/officeart/2005/8/layout/chevron1"/>
    <dgm:cxn modelId="{A532627A-017F-4E0D-8CBD-D780D1C9173F}" type="presParOf" srcId="{43B90A58-7601-4B1D-99E3-9CBB8D9E8EEE}" destId="{5C221AE6-C678-43F4-852F-AE45A04450B2}" srcOrd="5" destOrd="0" presId="urn:microsoft.com/office/officeart/2005/8/layout/chevron1"/>
    <dgm:cxn modelId="{F0A92223-2FB2-4661-B7D3-2D8D1014A7D5}" type="presParOf" srcId="{43B90A58-7601-4B1D-99E3-9CBB8D9E8EEE}" destId="{669A5ED2-4C18-4E40-8A39-433F81DAEF44}"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A95395E-30F4-4076-9F64-52F54E03BCD0}"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5176590B-B647-4470-81FC-4EE883DA4E79}">
      <dgm:prSet phldrT="[Text]"/>
      <dgm:spPr>
        <a:solidFill>
          <a:srgbClr val="024EA2"/>
        </a:solidFill>
      </dgm:spPr>
      <dgm:t>
        <a:bodyPr/>
        <a:lstStyle/>
        <a:p>
          <a:r>
            <a:rPr lang="en-US">
              <a:solidFill>
                <a:schemeClr val="bg1"/>
              </a:solidFill>
            </a:rPr>
            <a:t>Submitted proposals </a:t>
          </a:r>
        </a:p>
        <a:p>
          <a:r>
            <a:rPr lang="en-US">
              <a:solidFill>
                <a:schemeClr val="bg1"/>
              </a:solidFill>
            </a:rPr>
            <a:t>  </a:t>
          </a:r>
          <a:r>
            <a:rPr lang="en-US" b="1">
              <a:solidFill>
                <a:schemeClr val="bg1"/>
              </a:solidFill>
            </a:rPr>
            <a:t>498</a:t>
          </a:r>
          <a:endParaRPr lang="en-US">
            <a:solidFill>
              <a:schemeClr val="bg1"/>
            </a:solidFill>
          </a:endParaRPr>
        </a:p>
      </dgm:t>
    </dgm:pt>
    <dgm:pt modelId="{B1233C10-72BB-459E-92E9-890F6789BFB9}" type="parTrans" cxnId="{B674A456-C0BC-4189-92E3-9C1179B27E6D}">
      <dgm:prSet/>
      <dgm:spPr/>
      <dgm:t>
        <a:bodyPr/>
        <a:lstStyle/>
        <a:p>
          <a:endParaRPr lang="en-US"/>
        </a:p>
      </dgm:t>
    </dgm:pt>
    <dgm:pt modelId="{BFC0C6CF-B484-434F-AFF0-4D0AE54000F6}" type="sibTrans" cxnId="{B674A456-C0BC-4189-92E3-9C1179B27E6D}">
      <dgm:prSet/>
      <dgm:spPr/>
      <dgm:t>
        <a:bodyPr/>
        <a:lstStyle/>
        <a:p>
          <a:endParaRPr lang="en-US"/>
        </a:p>
      </dgm:t>
    </dgm:pt>
    <dgm:pt modelId="{C1815BE2-5E1A-47A2-8A85-AD03C11956F5}">
      <dgm:prSet phldrT="[Text]"/>
      <dgm:spPr>
        <a:solidFill>
          <a:srgbClr val="024EA2"/>
        </a:solidFill>
      </dgm:spPr>
      <dgm:t>
        <a:bodyPr/>
        <a:lstStyle/>
        <a:p>
          <a:r>
            <a:rPr lang="de-DE" err="1">
              <a:solidFill>
                <a:schemeClr val="bg1"/>
              </a:solidFill>
            </a:rPr>
            <a:t>Awarded</a:t>
          </a:r>
          <a:r>
            <a:rPr lang="de-DE">
              <a:solidFill>
                <a:schemeClr val="bg1"/>
              </a:solidFill>
            </a:rPr>
            <a:t> </a:t>
          </a:r>
          <a:r>
            <a:rPr lang="de-DE" err="1">
              <a:solidFill>
                <a:schemeClr val="bg1"/>
              </a:solidFill>
            </a:rPr>
            <a:t>proposals</a:t>
          </a:r>
          <a:endParaRPr lang="de-DE">
            <a:solidFill>
              <a:schemeClr val="bg1"/>
            </a:solidFill>
          </a:endParaRPr>
        </a:p>
        <a:p>
          <a:r>
            <a:rPr lang="en-US" b="1">
              <a:solidFill>
                <a:schemeClr val="bg1"/>
              </a:solidFill>
            </a:rPr>
            <a:t>30</a:t>
          </a:r>
        </a:p>
      </dgm:t>
    </dgm:pt>
    <dgm:pt modelId="{6F740ED6-C9D8-453F-9628-6322D65F4EB5}" type="parTrans" cxnId="{8431725C-0238-45D3-BC3A-AECCCB26FA4B}">
      <dgm:prSet/>
      <dgm:spPr/>
      <dgm:t>
        <a:bodyPr/>
        <a:lstStyle/>
        <a:p>
          <a:endParaRPr lang="en-US"/>
        </a:p>
      </dgm:t>
    </dgm:pt>
    <dgm:pt modelId="{26F9DEB4-9ABF-414C-B6D7-4CEEFAD72C2A}" type="sibTrans" cxnId="{8431725C-0238-45D3-BC3A-AECCCB26FA4B}">
      <dgm:prSet/>
      <dgm:spPr/>
      <dgm:t>
        <a:bodyPr/>
        <a:lstStyle/>
        <a:p>
          <a:endParaRPr lang="en-US"/>
        </a:p>
      </dgm:t>
    </dgm:pt>
    <dgm:pt modelId="{024B4197-712D-4530-91C9-92F3C59D0513}">
      <dgm:prSet phldrT="[Text]"/>
      <dgm:spPr>
        <a:solidFill>
          <a:srgbClr val="024EA2"/>
        </a:solidFill>
      </dgm:spPr>
      <dgm:t>
        <a:bodyPr/>
        <a:lstStyle/>
        <a:p>
          <a:r>
            <a:rPr lang="en-US">
              <a:solidFill>
                <a:schemeClr val="bg1"/>
              </a:solidFill>
            </a:rPr>
            <a:t>Success rate </a:t>
          </a:r>
        </a:p>
        <a:p>
          <a:r>
            <a:rPr lang="en-US" b="1">
              <a:solidFill>
                <a:srgbClr val="FF0000"/>
              </a:solidFill>
            </a:rPr>
            <a:t>6 %</a:t>
          </a:r>
        </a:p>
      </dgm:t>
    </dgm:pt>
    <dgm:pt modelId="{9EA25CB5-54B3-4F44-AFAD-317EC98A0ACD}" type="parTrans" cxnId="{A2B025B8-BC28-4DAC-B4D0-23FC472EED86}">
      <dgm:prSet/>
      <dgm:spPr/>
      <dgm:t>
        <a:bodyPr/>
        <a:lstStyle/>
        <a:p>
          <a:endParaRPr lang="en-US"/>
        </a:p>
      </dgm:t>
    </dgm:pt>
    <dgm:pt modelId="{32C58462-6DBB-4C7E-B0FF-3CAC9C2BE151}" type="sibTrans" cxnId="{A2B025B8-BC28-4DAC-B4D0-23FC472EED86}">
      <dgm:prSet/>
      <dgm:spPr/>
      <dgm:t>
        <a:bodyPr/>
        <a:lstStyle/>
        <a:p>
          <a:endParaRPr lang="en-US"/>
        </a:p>
      </dgm:t>
    </dgm:pt>
    <dgm:pt modelId="{9AC8F3D2-B80E-42DE-9CFA-168BC4894A24}">
      <dgm:prSet phldrT="[Text]"/>
      <dgm:spPr>
        <a:solidFill>
          <a:srgbClr val="024EA2"/>
        </a:solidFill>
      </dgm:spPr>
      <dgm:t>
        <a:bodyPr/>
        <a:lstStyle/>
        <a:p>
          <a:r>
            <a:rPr lang="en-GB" b="0"/>
            <a:t>Average requested</a:t>
          </a:r>
        </a:p>
        <a:p>
          <a:r>
            <a:rPr lang="en-GB" b="0"/>
            <a:t> EU grant </a:t>
          </a:r>
        </a:p>
        <a:p>
          <a:r>
            <a:rPr lang="en-IE" b="1"/>
            <a:t>570 k EUR</a:t>
          </a:r>
          <a:br>
            <a:rPr lang="en-IE" b="1"/>
          </a:br>
          <a:r>
            <a:rPr lang="en-IE" b="1"/>
            <a:t>1.8 M EUR (P1)</a:t>
          </a:r>
          <a:endParaRPr lang="en-US" b="1"/>
        </a:p>
      </dgm:t>
    </dgm:pt>
    <dgm:pt modelId="{60B1DB5E-C539-4DD3-A123-C663EF48F9B4}" type="parTrans" cxnId="{14C7313D-4A29-427F-B662-5E1879838161}">
      <dgm:prSet/>
      <dgm:spPr/>
      <dgm:t>
        <a:bodyPr/>
        <a:lstStyle/>
        <a:p>
          <a:endParaRPr lang="en-US"/>
        </a:p>
      </dgm:t>
    </dgm:pt>
    <dgm:pt modelId="{628FB790-70E9-40BD-87C3-5372669CF4FC}" type="sibTrans" cxnId="{14C7313D-4A29-427F-B662-5E1879838161}">
      <dgm:prSet/>
      <dgm:spPr/>
      <dgm:t>
        <a:bodyPr/>
        <a:lstStyle/>
        <a:p>
          <a:endParaRPr lang="en-US"/>
        </a:p>
      </dgm:t>
    </dgm:pt>
    <dgm:pt modelId="{1B4B95BA-B49A-410D-8FC5-4FE4F9713EDC}">
      <dgm:prSet phldrT="[Text]"/>
      <dgm:spPr>
        <a:solidFill>
          <a:srgbClr val="024EA2"/>
        </a:solidFill>
      </dgm:spPr>
      <dgm:t>
        <a:bodyPr/>
        <a:lstStyle/>
        <a:p>
          <a:r>
            <a:rPr lang="en-GB" b="0"/>
            <a:t>Budget consumption</a:t>
          </a:r>
        </a:p>
        <a:p>
          <a:r>
            <a:rPr lang="en-US"/>
            <a:t>101%*</a:t>
          </a:r>
        </a:p>
      </dgm:t>
    </dgm:pt>
    <dgm:pt modelId="{AFF9D3A9-ACC2-43BA-84DA-36E4892BEEF1}" type="parTrans" cxnId="{2C30E151-DABB-4BB8-8FD3-E056DE263E18}">
      <dgm:prSet/>
      <dgm:spPr/>
      <dgm:t>
        <a:bodyPr/>
        <a:lstStyle/>
        <a:p>
          <a:endParaRPr lang="en-US"/>
        </a:p>
      </dgm:t>
    </dgm:pt>
    <dgm:pt modelId="{E2891C21-D676-430E-97ED-FCB6D2E0F773}" type="sibTrans" cxnId="{2C30E151-DABB-4BB8-8FD3-E056DE263E18}">
      <dgm:prSet/>
      <dgm:spPr/>
      <dgm:t>
        <a:bodyPr/>
        <a:lstStyle/>
        <a:p>
          <a:endParaRPr lang="en-US"/>
        </a:p>
      </dgm:t>
    </dgm:pt>
    <dgm:pt modelId="{6984A03E-DB92-4701-B230-9B1CA45F38ED}" type="pres">
      <dgm:prSet presAssocID="{5A95395E-30F4-4076-9F64-52F54E03BCD0}" presName="diagram" presStyleCnt="0">
        <dgm:presLayoutVars>
          <dgm:dir/>
          <dgm:resizeHandles val="exact"/>
        </dgm:presLayoutVars>
      </dgm:prSet>
      <dgm:spPr/>
      <dgm:t>
        <a:bodyPr/>
        <a:lstStyle/>
        <a:p>
          <a:endParaRPr lang="de-DE"/>
        </a:p>
      </dgm:t>
    </dgm:pt>
    <dgm:pt modelId="{413E621B-6D12-46B3-8D9F-75FA959674F2}" type="pres">
      <dgm:prSet presAssocID="{5176590B-B647-4470-81FC-4EE883DA4E79}" presName="node" presStyleLbl="node1" presStyleIdx="0" presStyleCnt="5">
        <dgm:presLayoutVars>
          <dgm:bulletEnabled val="1"/>
        </dgm:presLayoutVars>
      </dgm:prSet>
      <dgm:spPr/>
      <dgm:t>
        <a:bodyPr/>
        <a:lstStyle/>
        <a:p>
          <a:endParaRPr lang="de-DE"/>
        </a:p>
      </dgm:t>
    </dgm:pt>
    <dgm:pt modelId="{C0502EDC-7601-4D32-823B-02CC565EE43A}" type="pres">
      <dgm:prSet presAssocID="{BFC0C6CF-B484-434F-AFF0-4D0AE54000F6}" presName="sibTrans" presStyleCnt="0"/>
      <dgm:spPr/>
    </dgm:pt>
    <dgm:pt modelId="{2739EE23-C0EB-4CDF-9D7D-A2C11E39C93C}" type="pres">
      <dgm:prSet presAssocID="{C1815BE2-5E1A-47A2-8A85-AD03C11956F5}" presName="node" presStyleLbl="node1" presStyleIdx="1" presStyleCnt="5">
        <dgm:presLayoutVars>
          <dgm:bulletEnabled val="1"/>
        </dgm:presLayoutVars>
      </dgm:prSet>
      <dgm:spPr/>
      <dgm:t>
        <a:bodyPr/>
        <a:lstStyle/>
        <a:p>
          <a:endParaRPr lang="de-DE"/>
        </a:p>
      </dgm:t>
    </dgm:pt>
    <dgm:pt modelId="{9C2E2D67-0001-48FD-B057-76E577FD9D78}" type="pres">
      <dgm:prSet presAssocID="{26F9DEB4-9ABF-414C-B6D7-4CEEFAD72C2A}" presName="sibTrans" presStyleCnt="0"/>
      <dgm:spPr/>
    </dgm:pt>
    <dgm:pt modelId="{7777B8AA-BF9E-4242-A5CA-B10970EC4E1F}" type="pres">
      <dgm:prSet presAssocID="{024B4197-712D-4530-91C9-92F3C59D0513}" presName="node" presStyleLbl="node1" presStyleIdx="2" presStyleCnt="5">
        <dgm:presLayoutVars>
          <dgm:bulletEnabled val="1"/>
        </dgm:presLayoutVars>
      </dgm:prSet>
      <dgm:spPr/>
      <dgm:t>
        <a:bodyPr/>
        <a:lstStyle/>
        <a:p>
          <a:endParaRPr lang="de-DE"/>
        </a:p>
      </dgm:t>
    </dgm:pt>
    <dgm:pt modelId="{6EFA0575-226E-4407-99D1-E169DDCC3654}" type="pres">
      <dgm:prSet presAssocID="{32C58462-6DBB-4C7E-B0FF-3CAC9C2BE151}" presName="sibTrans" presStyleCnt="0"/>
      <dgm:spPr/>
    </dgm:pt>
    <dgm:pt modelId="{0EE1AAC7-AAED-4026-9C3C-782ED8A0507E}" type="pres">
      <dgm:prSet presAssocID="{9AC8F3D2-B80E-42DE-9CFA-168BC4894A24}" presName="node" presStyleLbl="node1" presStyleIdx="3" presStyleCnt="5" custScaleX="126511">
        <dgm:presLayoutVars>
          <dgm:bulletEnabled val="1"/>
        </dgm:presLayoutVars>
      </dgm:prSet>
      <dgm:spPr/>
      <dgm:t>
        <a:bodyPr/>
        <a:lstStyle/>
        <a:p>
          <a:endParaRPr lang="de-DE"/>
        </a:p>
      </dgm:t>
    </dgm:pt>
    <dgm:pt modelId="{06A57300-B4A5-4432-949A-8DCD490C480D}" type="pres">
      <dgm:prSet presAssocID="{628FB790-70E9-40BD-87C3-5372669CF4FC}" presName="sibTrans" presStyleCnt="0"/>
      <dgm:spPr/>
    </dgm:pt>
    <dgm:pt modelId="{0C40BCFC-6569-4B6F-AEB3-338A56B145ED}" type="pres">
      <dgm:prSet presAssocID="{1B4B95BA-B49A-410D-8FC5-4FE4F9713EDC}" presName="node" presStyleLbl="node1" presStyleIdx="4" presStyleCnt="5" custLinFactNeighborX="4763" custLinFactNeighborY="380">
        <dgm:presLayoutVars>
          <dgm:bulletEnabled val="1"/>
        </dgm:presLayoutVars>
      </dgm:prSet>
      <dgm:spPr/>
      <dgm:t>
        <a:bodyPr/>
        <a:lstStyle/>
        <a:p>
          <a:endParaRPr lang="de-DE"/>
        </a:p>
      </dgm:t>
    </dgm:pt>
  </dgm:ptLst>
  <dgm:cxnLst>
    <dgm:cxn modelId="{5FD76E78-AA85-49CF-A830-2E2D374B92AD}" type="presOf" srcId="{5176590B-B647-4470-81FC-4EE883DA4E79}" destId="{413E621B-6D12-46B3-8D9F-75FA959674F2}" srcOrd="0" destOrd="0" presId="urn:microsoft.com/office/officeart/2005/8/layout/default"/>
    <dgm:cxn modelId="{B674A456-C0BC-4189-92E3-9C1179B27E6D}" srcId="{5A95395E-30F4-4076-9F64-52F54E03BCD0}" destId="{5176590B-B647-4470-81FC-4EE883DA4E79}" srcOrd="0" destOrd="0" parTransId="{B1233C10-72BB-459E-92E9-890F6789BFB9}" sibTransId="{BFC0C6CF-B484-434F-AFF0-4D0AE54000F6}"/>
    <dgm:cxn modelId="{7DCED56C-9954-4D0C-A6D6-9210A6B43599}" type="presOf" srcId="{C1815BE2-5E1A-47A2-8A85-AD03C11956F5}" destId="{2739EE23-C0EB-4CDF-9D7D-A2C11E39C93C}" srcOrd="0" destOrd="0" presId="urn:microsoft.com/office/officeart/2005/8/layout/default"/>
    <dgm:cxn modelId="{C155E635-2E1D-4940-B5BD-B6CE54DB5609}" type="presOf" srcId="{9AC8F3D2-B80E-42DE-9CFA-168BC4894A24}" destId="{0EE1AAC7-AAED-4026-9C3C-782ED8A0507E}" srcOrd="0" destOrd="0" presId="urn:microsoft.com/office/officeart/2005/8/layout/default"/>
    <dgm:cxn modelId="{DC4899D6-BA35-46F8-ABB5-21D4FC9251E9}" type="presOf" srcId="{5A95395E-30F4-4076-9F64-52F54E03BCD0}" destId="{6984A03E-DB92-4701-B230-9B1CA45F38ED}" srcOrd="0" destOrd="0" presId="urn:microsoft.com/office/officeart/2005/8/layout/default"/>
    <dgm:cxn modelId="{2C30E151-DABB-4BB8-8FD3-E056DE263E18}" srcId="{5A95395E-30F4-4076-9F64-52F54E03BCD0}" destId="{1B4B95BA-B49A-410D-8FC5-4FE4F9713EDC}" srcOrd="4" destOrd="0" parTransId="{AFF9D3A9-ACC2-43BA-84DA-36E4892BEEF1}" sibTransId="{E2891C21-D676-430E-97ED-FCB6D2E0F773}"/>
    <dgm:cxn modelId="{A2B025B8-BC28-4DAC-B4D0-23FC472EED86}" srcId="{5A95395E-30F4-4076-9F64-52F54E03BCD0}" destId="{024B4197-712D-4530-91C9-92F3C59D0513}" srcOrd="2" destOrd="0" parTransId="{9EA25CB5-54B3-4F44-AFAD-317EC98A0ACD}" sibTransId="{32C58462-6DBB-4C7E-B0FF-3CAC9C2BE151}"/>
    <dgm:cxn modelId="{8431725C-0238-45D3-BC3A-AECCCB26FA4B}" srcId="{5A95395E-30F4-4076-9F64-52F54E03BCD0}" destId="{C1815BE2-5E1A-47A2-8A85-AD03C11956F5}" srcOrd="1" destOrd="0" parTransId="{6F740ED6-C9D8-453F-9628-6322D65F4EB5}" sibTransId="{26F9DEB4-9ABF-414C-B6D7-4CEEFAD72C2A}"/>
    <dgm:cxn modelId="{14C7313D-4A29-427F-B662-5E1879838161}" srcId="{5A95395E-30F4-4076-9F64-52F54E03BCD0}" destId="{9AC8F3D2-B80E-42DE-9CFA-168BC4894A24}" srcOrd="3" destOrd="0" parTransId="{60B1DB5E-C539-4DD3-A123-C663EF48F9B4}" sibTransId="{628FB790-70E9-40BD-87C3-5372669CF4FC}"/>
    <dgm:cxn modelId="{AD8A7A2A-4A6D-4EDB-8307-48151F0D9348}" type="presOf" srcId="{1B4B95BA-B49A-410D-8FC5-4FE4F9713EDC}" destId="{0C40BCFC-6569-4B6F-AEB3-338A56B145ED}" srcOrd="0" destOrd="0" presId="urn:microsoft.com/office/officeart/2005/8/layout/default"/>
    <dgm:cxn modelId="{02D7CDD2-499F-4590-BBF0-347CB7509B42}" type="presOf" srcId="{024B4197-712D-4530-91C9-92F3C59D0513}" destId="{7777B8AA-BF9E-4242-A5CA-B10970EC4E1F}" srcOrd="0" destOrd="0" presId="urn:microsoft.com/office/officeart/2005/8/layout/default"/>
    <dgm:cxn modelId="{01B34226-07E7-4180-BFDC-310966FFB391}" type="presParOf" srcId="{6984A03E-DB92-4701-B230-9B1CA45F38ED}" destId="{413E621B-6D12-46B3-8D9F-75FA959674F2}" srcOrd="0" destOrd="0" presId="urn:microsoft.com/office/officeart/2005/8/layout/default"/>
    <dgm:cxn modelId="{74AA430F-620F-4068-88AC-8D18B88FE4CA}" type="presParOf" srcId="{6984A03E-DB92-4701-B230-9B1CA45F38ED}" destId="{C0502EDC-7601-4D32-823B-02CC565EE43A}" srcOrd="1" destOrd="0" presId="urn:microsoft.com/office/officeart/2005/8/layout/default"/>
    <dgm:cxn modelId="{8036C21D-D76B-421C-BF32-0CBCC1BD43A1}" type="presParOf" srcId="{6984A03E-DB92-4701-B230-9B1CA45F38ED}" destId="{2739EE23-C0EB-4CDF-9D7D-A2C11E39C93C}" srcOrd="2" destOrd="0" presId="urn:microsoft.com/office/officeart/2005/8/layout/default"/>
    <dgm:cxn modelId="{4438B2DA-3C38-4254-B12A-85174F6B8C48}" type="presParOf" srcId="{6984A03E-DB92-4701-B230-9B1CA45F38ED}" destId="{9C2E2D67-0001-48FD-B057-76E577FD9D78}" srcOrd="3" destOrd="0" presId="urn:microsoft.com/office/officeart/2005/8/layout/default"/>
    <dgm:cxn modelId="{73457410-4EB3-4746-8BAA-03C05D18ED9D}" type="presParOf" srcId="{6984A03E-DB92-4701-B230-9B1CA45F38ED}" destId="{7777B8AA-BF9E-4242-A5CA-B10970EC4E1F}" srcOrd="4" destOrd="0" presId="urn:microsoft.com/office/officeart/2005/8/layout/default"/>
    <dgm:cxn modelId="{D7E29EB1-EED3-487F-B75D-D6D6AE7332D7}" type="presParOf" srcId="{6984A03E-DB92-4701-B230-9B1CA45F38ED}" destId="{6EFA0575-226E-4407-99D1-E169DDCC3654}" srcOrd="5" destOrd="0" presId="urn:microsoft.com/office/officeart/2005/8/layout/default"/>
    <dgm:cxn modelId="{C676249A-E8CD-4214-B68A-8B6EBE9D7501}" type="presParOf" srcId="{6984A03E-DB92-4701-B230-9B1CA45F38ED}" destId="{0EE1AAC7-AAED-4026-9C3C-782ED8A0507E}" srcOrd="6" destOrd="0" presId="urn:microsoft.com/office/officeart/2005/8/layout/default"/>
    <dgm:cxn modelId="{D70DCB24-DA5C-4D86-BEE1-796A6CC09C37}" type="presParOf" srcId="{6984A03E-DB92-4701-B230-9B1CA45F38ED}" destId="{06A57300-B4A5-4432-949A-8DCD490C480D}" srcOrd="7" destOrd="0" presId="urn:microsoft.com/office/officeart/2005/8/layout/default"/>
    <dgm:cxn modelId="{58D6395B-3C66-4284-932A-12B5FF8EA3D0}" type="presParOf" srcId="{6984A03E-DB92-4701-B230-9B1CA45F38ED}" destId="{0C40BCFC-6569-4B6F-AEB3-338A56B145ED}" srcOrd="8" destOrd="0" presId="urn:microsoft.com/office/officeart/2005/8/layout/default"/>
  </dgm:cxnLst>
  <dgm:bg>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9660E0F-CF7E-43C1-938B-4DBF67E6A9DE}"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US"/>
        </a:p>
      </dgm:t>
    </dgm:pt>
    <dgm:pt modelId="{268F4B4F-48A8-43E3-AEBB-46576359B9A6}">
      <dgm:prSet phldrT="[Text]"/>
      <dgm:spPr>
        <a:solidFill>
          <a:schemeClr val="accent2"/>
        </a:solidFill>
      </dgm:spPr>
      <dgm:t>
        <a:bodyPr/>
        <a:lstStyle/>
        <a:p>
          <a:r>
            <a:rPr lang="en-US" dirty="0"/>
            <a:t>1. Relevance (40 points)</a:t>
          </a:r>
        </a:p>
      </dgm:t>
    </dgm:pt>
    <dgm:pt modelId="{EF471318-B384-4E8A-813C-F7B7DB0136A7}" type="parTrans" cxnId="{BCF72F25-2B34-4A48-86CE-D44C5158E057}">
      <dgm:prSet/>
      <dgm:spPr/>
      <dgm:t>
        <a:bodyPr/>
        <a:lstStyle/>
        <a:p>
          <a:endParaRPr lang="en-US"/>
        </a:p>
      </dgm:t>
    </dgm:pt>
    <dgm:pt modelId="{6945BD1E-B841-42C8-8E66-F04B32BD00C2}" type="sibTrans" cxnId="{BCF72F25-2B34-4A48-86CE-D44C5158E057}">
      <dgm:prSet/>
      <dgm:spPr/>
      <dgm:t>
        <a:bodyPr/>
        <a:lstStyle/>
        <a:p>
          <a:endParaRPr lang="en-US"/>
        </a:p>
      </dgm:t>
    </dgm:pt>
    <dgm:pt modelId="{65D2725F-8261-48AB-8CBB-9466252C14B3}">
      <dgm:prSet phldrT="[Text]"/>
      <dgm:spPr/>
      <dgm:t>
        <a:bodyPr/>
        <a:lstStyle/>
        <a:p>
          <a:r>
            <a:rPr lang="en-US"/>
            <a:t>2. Quality (40 points)</a:t>
          </a:r>
        </a:p>
      </dgm:t>
    </dgm:pt>
    <dgm:pt modelId="{C14FE85E-057A-4291-A1ED-93F6A0ED7B79}" type="parTrans" cxnId="{D694462F-61DD-42E2-B1AF-C1AD0DBC40BF}">
      <dgm:prSet/>
      <dgm:spPr/>
      <dgm:t>
        <a:bodyPr/>
        <a:lstStyle/>
        <a:p>
          <a:endParaRPr lang="en-US"/>
        </a:p>
      </dgm:t>
    </dgm:pt>
    <dgm:pt modelId="{4CAA7C0E-AFDB-465D-A46D-5E6A91A608E0}" type="sibTrans" cxnId="{D694462F-61DD-42E2-B1AF-C1AD0DBC40BF}">
      <dgm:prSet/>
      <dgm:spPr/>
      <dgm:t>
        <a:bodyPr/>
        <a:lstStyle/>
        <a:p>
          <a:endParaRPr lang="en-US"/>
        </a:p>
      </dgm:t>
    </dgm:pt>
    <dgm:pt modelId="{949ABE87-02E6-41DD-ADD2-E41C88583A90}">
      <dgm:prSet phldrT="[Text]"/>
      <dgm:spPr>
        <a:solidFill>
          <a:schemeClr val="accent6"/>
        </a:solidFill>
      </dgm:spPr>
      <dgm:t>
        <a:bodyPr/>
        <a:lstStyle/>
        <a:p>
          <a:r>
            <a:rPr lang="en-US"/>
            <a:t>3. Impact (20 points)</a:t>
          </a:r>
        </a:p>
      </dgm:t>
    </dgm:pt>
    <dgm:pt modelId="{C0D8049A-9418-432F-BC41-E3B6D93D5E5B}" type="parTrans" cxnId="{D27B5B98-D3D9-4090-A00B-6803DF339E8F}">
      <dgm:prSet/>
      <dgm:spPr/>
      <dgm:t>
        <a:bodyPr/>
        <a:lstStyle/>
        <a:p>
          <a:endParaRPr lang="en-US"/>
        </a:p>
      </dgm:t>
    </dgm:pt>
    <dgm:pt modelId="{90EE4A55-FF97-4DC5-BA51-514865681125}" type="sibTrans" cxnId="{D27B5B98-D3D9-4090-A00B-6803DF339E8F}">
      <dgm:prSet/>
      <dgm:spPr/>
      <dgm:t>
        <a:bodyPr/>
        <a:lstStyle/>
        <a:p>
          <a:endParaRPr lang="en-US"/>
        </a:p>
      </dgm:t>
    </dgm:pt>
    <dgm:pt modelId="{FDA8D141-F073-4C63-BE21-331F66BC5919}">
      <dgm:prSet/>
      <dgm:spPr/>
      <dgm:t>
        <a:bodyPr/>
        <a:lstStyle/>
        <a:p>
          <a:r>
            <a:rPr lang="en-US"/>
            <a:t>Minimum pass score: 25 points</a:t>
          </a:r>
        </a:p>
      </dgm:t>
    </dgm:pt>
    <dgm:pt modelId="{E32C2A40-E89B-4607-82B8-A024BBA898A6}" type="parTrans" cxnId="{5742B404-6F93-497C-AA26-5B75244FA341}">
      <dgm:prSet/>
      <dgm:spPr/>
      <dgm:t>
        <a:bodyPr/>
        <a:lstStyle/>
        <a:p>
          <a:endParaRPr lang="en-US"/>
        </a:p>
      </dgm:t>
    </dgm:pt>
    <dgm:pt modelId="{CD059880-2507-487B-8C41-9D5CFAC1A06B}" type="sibTrans" cxnId="{5742B404-6F93-497C-AA26-5B75244FA341}">
      <dgm:prSet/>
      <dgm:spPr/>
      <dgm:t>
        <a:bodyPr/>
        <a:lstStyle/>
        <a:p>
          <a:endParaRPr lang="en-US"/>
        </a:p>
      </dgm:t>
    </dgm:pt>
    <dgm:pt modelId="{F96435FE-A2A9-4D38-B717-4119DF520664}">
      <dgm:prSet/>
      <dgm:spPr/>
      <dgm:t>
        <a:bodyPr/>
        <a:lstStyle/>
        <a:p>
          <a:r>
            <a:rPr lang="en-US"/>
            <a:t>Minimum pass score: n/a</a:t>
          </a:r>
        </a:p>
      </dgm:t>
    </dgm:pt>
    <dgm:pt modelId="{E659EC64-C39A-4279-B6CA-3B255F4EA098}" type="parTrans" cxnId="{521B03D3-E71E-4687-88D1-EFC5DF60AD8F}">
      <dgm:prSet/>
      <dgm:spPr/>
      <dgm:t>
        <a:bodyPr/>
        <a:lstStyle/>
        <a:p>
          <a:endParaRPr lang="en-US"/>
        </a:p>
      </dgm:t>
    </dgm:pt>
    <dgm:pt modelId="{6CBBAC59-FD5C-43E1-B545-CB3BB59623B0}" type="sibTrans" cxnId="{521B03D3-E71E-4687-88D1-EFC5DF60AD8F}">
      <dgm:prSet/>
      <dgm:spPr/>
      <dgm:t>
        <a:bodyPr/>
        <a:lstStyle/>
        <a:p>
          <a:endParaRPr lang="en-US"/>
        </a:p>
      </dgm:t>
    </dgm:pt>
    <dgm:pt modelId="{3C2837F6-B637-4052-B13C-F0A9A2ED8E7F}">
      <dgm:prSet/>
      <dgm:spPr/>
      <dgm:t>
        <a:bodyPr/>
        <a:lstStyle/>
        <a:p>
          <a:r>
            <a:rPr lang="en-US"/>
            <a:t>Minimum pass score: n/a</a:t>
          </a:r>
        </a:p>
      </dgm:t>
    </dgm:pt>
    <dgm:pt modelId="{ABE4FBB7-B346-43B7-B984-45EDBF36D9B0}" type="parTrans" cxnId="{696DA83A-79FA-4A55-A0ED-8C1763BEC6B6}">
      <dgm:prSet/>
      <dgm:spPr/>
      <dgm:t>
        <a:bodyPr/>
        <a:lstStyle/>
        <a:p>
          <a:endParaRPr lang="en-US"/>
        </a:p>
      </dgm:t>
    </dgm:pt>
    <dgm:pt modelId="{F94CF44A-028F-4585-AB6D-EDA23C6A055B}" type="sibTrans" cxnId="{696DA83A-79FA-4A55-A0ED-8C1763BEC6B6}">
      <dgm:prSet/>
      <dgm:spPr/>
      <dgm:t>
        <a:bodyPr/>
        <a:lstStyle/>
        <a:p>
          <a:endParaRPr lang="en-US"/>
        </a:p>
      </dgm:t>
    </dgm:pt>
    <dgm:pt modelId="{5652201B-0557-4E89-ACA0-B890E8C01F58}" type="pres">
      <dgm:prSet presAssocID="{A9660E0F-CF7E-43C1-938B-4DBF67E6A9DE}" presName="linear" presStyleCnt="0">
        <dgm:presLayoutVars>
          <dgm:dir/>
          <dgm:animLvl val="lvl"/>
          <dgm:resizeHandles val="exact"/>
        </dgm:presLayoutVars>
      </dgm:prSet>
      <dgm:spPr/>
      <dgm:t>
        <a:bodyPr/>
        <a:lstStyle/>
        <a:p>
          <a:endParaRPr lang="de-DE"/>
        </a:p>
      </dgm:t>
    </dgm:pt>
    <dgm:pt modelId="{801BB07A-C990-4A43-B989-C3EFF54DB84F}" type="pres">
      <dgm:prSet presAssocID="{268F4B4F-48A8-43E3-AEBB-46576359B9A6}" presName="parentLin" presStyleCnt="0"/>
      <dgm:spPr/>
    </dgm:pt>
    <dgm:pt modelId="{A187D8E7-E169-4CBB-A17A-729E750294C0}" type="pres">
      <dgm:prSet presAssocID="{268F4B4F-48A8-43E3-AEBB-46576359B9A6}" presName="parentLeftMargin" presStyleLbl="node1" presStyleIdx="0" presStyleCnt="3"/>
      <dgm:spPr/>
      <dgm:t>
        <a:bodyPr/>
        <a:lstStyle/>
        <a:p>
          <a:endParaRPr lang="de-DE"/>
        </a:p>
      </dgm:t>
    </dgm:pt>
    <dgm:pt modelId="{649703CA-AD99-4DDB-8250-B3F8BB0120A7}" type="pres">
      <dgm:prSet presAssocID="{268F4B4F-48A8-43E3-AEBB-46576359B9A6}" presName="parentText" presStyleLbl="node1" presStyleIdx="0" presStyleCnt="3" custScaleX="108823">
        <dgm:presLayoutVars>
          <dgm:chMax val="0"/>
          <dgm:bulletEnabled val="1"/>
        </dgm:presLayoutVars>
      </dgm:prSet>
      <dgm:spPr/>
      <dgm:t>
        <a:bodyPr/>
        <a:lstStyle/>
        <a:p>
          <a:endParaRPr lang="de-DE"/>
        </a:p>
      </dgm:t>
    </dgm:pt>
    <dgm:pt modelId="{B53D0A33-3E31-4B3F-8238-0164689F31F3}" type="pres">
      <dgm:prSet presAssocID="{268F4B4F-48A8-43E3-AEBB-46576359B9A6}" presName="negativeSpace" presStyleCnt="0"/>
      <dgm:spPr/>
    </dgm:pt>
    <dgm:pt modelId="{93E5AF95-EA1D-4F03-BE71-640C8D907159}" type="pres">
      <dgm:prSet presAssocID="{268F4B4F-48A8-43E3-AEBB-46576359B9A6}" presName="childText" presStyleLbl="conFgAcc1" presStyleIdx="0" presStyleCnt="3" custLinFactNeighborX="-2256" custLinFactNeighborY="8424">
        <dgm:presLayoutVars>
          <dgm:bulletEnabled val="1"/>
        </dgm:presLayoutVars>
      </dgm:prSet>
      <dgm:spPr/>
      <dgm:t>
        <a:bodyPr/>
        <a:lstStyle/>
        <a:p>
          <a:endParaRPr lang="de-DE"/>
        </a:p>
      </dgm:t>
    </dgm:pt>
    <dgm:pt modelId="{9675AAA6-F206-4A22-9382-7118408391A8}" type="pres">
      <dgm:prSet presAssocID="{6945BD1E-B841-42C8-8E66-F04B32BD00C2}" presName="spaceBetweenRectangles" presStyleCnt="0"/>
      <dgm:spPr/>
    </dgm:pt>
    <dgm:pt modelId="{611578C0-38C2-4D09-BB77-C2694EBD83B5}" type="pres">
      <dgm:prSet presAssocID="{65D2725F-8261-48AB-8CBB-9466252C14B3}" presName="parentLin" presStyleCnt="0"/>
      <dgm:spPr/>
    </dgm:pt>
    <dgm:pt modelId="{31409204-8723-4C1C-9B83-F62BD68D78E5}" type="pres">
      <dgm:prSet presAssocID="{65D2725F-8261-48AB-8CBB-9466252C14B3}" presName="parentLeftMargin" presStyleLbl="node1" presStyleIdx="0" presStyleCnt="3"/>
      <dgm:spPr/>
      <dgm:t>
        <a:bodyPr/>
        <a:lstStyle/>
        <a:p>
          <a:endParaRPr lang="de-DE"/>
        </a:p>
      </dgm:t>
    </dgm:pt>
    <dgm:pt modelId="{FBA0D1C8-D6AA-4E1C-AF30-6BE32C85A262}" type="pres">
      <dgm:prSet presAssocID="{65D2725F-8261-48AB-8CBB-9466252C14B3}" presName="parentText" presStyleLbl="node1" presStyleIdx="1" presStyleCnt="3" custScaleX="108764">
        <dgm:presLayoutVars>
          <dgm:chMax val="0"/>
          <dgm:bulletEnabled val="1"/>
        </dgm:presLayoutVars>
      </dgm:prSet>
      <dgm:spPr/>
      <dgm:t>
        <a:bodyPr/>
        <a:lstStyle/>
        <a:p>
          <a:endParaRPr lang="de-DE"/>
        </a:p>
      </dgm:t>
    </dgm:pt>
    <dgm:pt modelId="{7E8FF719-21E2-4C90-A74D-EE82C83AD7F5}" type="pres">
      <dgm:prSet presAssocID="{65D2725F-8261-48AB-8CBB-9466252C14B3}" presName="negativeSpace" presStyleCnt="0"/>
      <dgm:spPr/>
    </dgm:pt>
    <dgm:pt modelId="{FE5A4C0D-384D-4626-A5D0-EDE637CB173F}" type="pres">
      <dgm:prSet presAssocID="{65D2725F-8261-48AB-8CBB-9466252C14B3}" presName="childText" presStyleLbl="conFgAcc1" presStyleIdx="1" presStyleCnt="3" custScaleY="106219" custLinFactNeighborX="42" custLinFactNeighborY="-36578">
        <dgm:presLayoutVars>
          <dgm:bulletEnabled val="1"/>
        </dgm:presLayoutVars>
      </dgm:prSet>
      <dgm:spPr/>
      <dgm:t>
        <a:bodyPr/>
        <a:lstStyle/>
        <a:p>
          <a:endParaRPr lang="de-DE"/>
        </a:p>
      </dgm:t>
    </dgm:pt>
    <dgm:pt modelId="{E75F27A9-C125-4B5C-8B78-D76B7FF40248}" type="pres">
      <dgm:prSet presAssocID="{4CAA7C0E-AFDB-465D-A46D-5E6A91A608E0}" presName="spaceBetweenRectangles" presStyleCnt="0"/>
      <dgm:spPr/>
    </dgm:pt>
    <dgm:pt modelId="{158D8A03-1C0F-4004-B3E8-599C289E3540}" type="pres">
      <dgm:prSet presAssocID="{949ABE87-02E6-41DD-ADD2-E41C88583A90}" presName="parentLin" presStyleCnt="0"/>
      <dgm:spPr/>
    </dgm:pt>
    <dgm:pt modelId="{BC40744A-C847-4963-A2C5-A527ED94DD39}" type="pres">
      <dgm:prSet presAssocID="{949ABE87-02E6-41DD-ADD2-E41C88583A90}" presName="parentLeftMargin" presStyleLbl="node1" presStyleIdx="1" presStyleCnt="3"/>
      <dgm:spPr/>
      <dgm:t>
        <a:bodyPr/>
        <a:lstStyle/>
        <a:p>
          <a:endParaRPr lang="de-DE"/>
        </a:p>
      </dgm:t>
    </dgm:pt>
    <dgm:pt modelId="{13194986-3F12-40C5-BB98-A2F870F8C396}" type="pres">
      <dgm:prSet presAssocID="{949ABE87-02E6-41DD-ADD2-E41C88583A90}" presName="parentText" presStyleLbl="node1" presStyleIdx="2" presStyleCnt="3" custScaleX="110434">
        <dgm:presLayoutVars>
          <dgm:chMax val="0"/>
          <dgm:bulletEnabled val="1"/>
        </dgm:presLayoutVars>
      </dgm:prSet>
      <dgm:spPr/>
      <dgm:t>
        <a:bodyPr/>
        <a:lstStyle/>
        <a:p>
          <a:endParaRPr lang="de-DE"/>
        </a:p>
      </dgm:t>
    </dgm:pt>
    <dgm:pt modelId="{D56D6E34-DDE4-4EAC-BC2A-4FDEC5A91E8F}" type="pres">
      <dgm:prSet presAssocID="{949ABE87-02E6-41DD-ADD2-E41C88583A90}" presName="negativeSpace" presStyleCnt="0"/>
      <dgm:spPr/>
    </dgm:pt>
    <dgm:pt modelId="{C4FA4A65-4E2B-4A49-AFD2-711E51BFEFEE}" type="pres">
      <dgm:prSet presAssocID="{949ABE87-02E6-41DD-ADD2-E41C88583A90}" presName="childText" presStyleLbl="conFgAcc1" presStyleIdx="2" presStyleCnt="3" custLinFactNeighborX="-2256" custLinFactNeighborY="-29018">
        <dgm:presLayoutVars>
          <dgm:bulletEnabled val="1"/>
        </dgm:presLayoutVars>
      </dgm:prSet>
      <dgm:spPr/>
      <dgm:t>
        <a:bodyPr/>
        <a:lstStyle/>
        <a:p>
          <a:endParaRPr lang="de-DE"/>
        </a:p>
      </dgm:t>
    </dgm:pt>
  </dgm:ptLst>
  <dgm:cxnLst>
    <dgm:cxn modelId="{521B03D3-E71E-4687-88D1-EFC5DF60AD8F}" srcId="{65D2725F-8261-48AB-8CBB-9466252C14B3}" destId="{F96435FE-A2A9-4D38-B717-4119DF520664}" srcOrd="0" destOrd="0" parTransId="{E659EC64-C39A-4279-B6CA-3B255F4EA098}" sibTransId="{6CBBAC59-FD5C-43E1-B545-CB3BB59623B0}"/>
    <dgm:cxn modelId="{696DA83A-79FA-4A55-A0ED-8C1763BEC6B6}" srcId="{949ABE87-02E6-41DD-ADD2-E41C88583A90}" destId="{3C2837F6-B637-4052-B13C-F0A9A2ED8E7F}" srcOrd="0" destOrd="0" parTransId="{ABE4FBB7-B346-43B7-B984-45EDBF36D9B0}" sibTransId="{F94CF44A-028F-4585-AB6D-EDA23C6A055B}"/>
    <dgm:cxn modelId="{B9A38317-E175-4CFF-BD83-52A889E30974}" type="presOf" srcId="{268F4B4F-48A8-43E3-AEBB-46576359B9A6}" destId="{649703CA-AD99-4DDB-8250-B3F8BB0120A7}" srcOrd="1" destOrd="0" presId="urn:microsoft.com/office/officeart/2005/8/layout/list1"/>
    <dgm:cxn modelId="{7178D123-9E8D-4E4A-BEBC-2C09F72C10CE}" type="presOf" srcId="{65D2725F-8261-48AB-8CBB-9466252C14B3}" destId="{31409204-8723-4C1C-9B83-F62BD68D78E5}" srcOrd="0" destOrd="0" presId="urn:microsoft.com/office/officeart/2005/8/layout/list1"/>
    <dgm:cxn modelId="{EA0EDD24-DEA0-4DE1-97CC-34AA7C0C101E}" type="presOf" srcId="{268F4B4F-48A8-43E3-AEBB-46576359B9A6}" destId="{A187D8E7-E169-4CBB-A17A-729E750294C0}" srcOrd="0" destOrd="0" presId="urn:microsoft.com/office/officeart/2005/8/layout/list1"/>
    <dgm:cxn modelId="{DBDB2EAD-0B23-46C3-995E-529BA59CB311}" type="presOf" srcId="{949ABE87-02E6-41DD-ADD2-E41C88583A90}" destId="{BC40744A-C847-4963-A2C5-A527ED94DD39}" srcOrd="0" destOrd="0" presId="urn:microsoft.com/office/officeart/2005/8/layout/list1"/>
    <dgm:cxn modelId="{8A2291FA-BF64-482F-9A76-53A119EBFA9F}" type="presOf" srcId="{F96435FE-A2A9-4D38-B717-4119DF520664}" destId="{FE5A4C0D-384D-4626-A5D0-EDE637CB173F}" srcOrd="0" destOrd="0" presId="urn:microsoft.com/office/officeart/2005/8/layout/list1"/>
    <dgm:cxn modelId="{5742B404-6F93-497C-AA26-5B75244FA341}" srcId="{268F4B4F-48A8-43E3-AEBB-46576359B9A6}" destId="{FDA8D141-F073-4C63-BE21-331F66BC5919}" srcOrd="0" destOrd="0" parTransId="{E32C2A40-E89B-4607-82B8-A024BBA898A6}" sibTransId="{CD059880-2507-487B-8C41-9D5CFAC1A06B}"/>
    <dgm:cxn modelId="{BCF72F25-2B34-4A48-86CE-D44C5158E057}" srcId="{A9660E0F-CF7E-43C1-938B-4DBF67E6A9DE}" destId="{268F4B4F-48A8-43E3-AEBB-46576359B9A6}" srcOrd="0" destOrd="0" parTransId="{EF471318-B384-4E8A-813C-F7B7DB0136A7}" sibTransId="{6945BD1E-B841-42C8-8E66-F04B32BD00C2}"/>
    <dgm:cxn modelId="{D27B5B98-D3D9-4090-A00B-6803DF339E8F}" srcId="{A9660E0F-CF7E-43C1-938B-4DBF67E6A9DE}" destId="{949ABE87-02E6-41DD-ADD2-E41C88583A90}" srcOrd="2" destOrd="0" parTransId="{C0D8049A-9418-432F-BC41-E3B6D93D5E5B}" sibTransId="{90EE4A55-FF97-4DC5-BA51-514865681125}"/>
    <dgm:cxn modelId="{67FFE827-0703-4933-90C7-4B407CB3738A}" type="presOf" srcId="{FDA8D141-F073-4C63-BE21-331F66BC5919}" destId="{93E5AF95-EA1D-4F03-BE71-640C8D907159}" srcOrd="0" destOrd="0" presId="urn:microsoft.com/office/officeart/2005/8/layout/list1"/>
    <dgm:cxn modelId="{2E179D67-DCCF-44BB-9F23-8E4AEA11558C}" type="presOf" srcId="{65D2725F-8261-48AB-8CBB-9466252C14B3}" destId="{FBA0D1C8-D6AA-4E1C-AF30-6BE32C85A262}" srcOrd="1" destOrd="0" presId="urn:microsoft.com/office/officeart/2005/8/layout/list1"/>
    <dgm:cxn modelId="{2F930602-92AF-4443-98D0-BE926E779158}" type="presOf" srcId="{949ABE87-02E6-41DD-ADD2-E41C88583A90}" destId="{13194986-3F12-40C5-BB98-A2F870F8C396}" srcOrd="1" destOrd="0" presId="urn:microsoft.com/office/officeart/2005/8/layout/list1"/>
    <dgm:cxn modelId="{EB63D660-EB87-4471-805C-59253B25377B}" type="presOf" srcId="{A9660E0F-CF7E-43C1-938B-4DBF67E6A9DE}" destId="{5652201B-0557-4E89-ACA0-B890E8C01F58}" srcOrd="0" destOrd="0" presId="urn:microsoft.com/office/officeart/2005/8/layout/list1"/>
    <dgm:cxn modelId="{D694462F-61DD-42E2-B1AF-C1AD0DBC40BF}" srcId="{A9660E0F-CF7E-43C1-938B-4DBF67E6A9DE}" destId="{65D2725F-8261-48AB-8CBB-9466252C14B3}" srcOrd="1" destOrd="0" parTransId="{C14FE85E-057A-4291-A1ED-93F6A0ED7B79}" sibTransId="{4CAA7C0E-AFDB-465D-A46D-5E6A91A608E0}"/>
    <dgm:cxn modelId="{62331B9B-DC01-4C17-A5FD-181265CA52AE}" type="presOf" srcId="{3C2837F6-B637-4052-B13C-F0A9A2ED8E7F}" destId="{C4FA4A65-4E2B-4A49-AFD2-711E51BFEFEE}" srcOrd="0" destOrd="0" presId="urn:microsoft.com/office/officeart/2005/8/layout/list1"/>
    <dgm:cxn modelId="{63A3338D-73FF-464C-BCF5-40C582FA32E9}" type="presParOf" srcId="{5652201B-0557-4E89-ACA0-B890E8C01F58}" destId="{801BB07A-C990-4A43-B989-C3EFF54DB84F}" srcOrd="0" destOrd="0" presId="urn:microsoft.com/office/officeart/2005/8/layout/list1"/>
    <dgm:cxn modelId="{482DFCCD-66DC-4109-893D-0CDF6B08D53E}" type="presParOf" srcId="{801BB07A-C990-4A43-B989-C3EFF54DB84F}" destId="{A187D8E7-E169-4CBB-A17A-729E750294C0}" srcOrd="0" destOrd="0" presId="urn:microsoft.com/office/officeart/2005/8/layout/list1"/>
    <dgm:cxn modelId="{1D8B9E01-15E4-4188-9D77-95E68FC5B218}" type="presParOf" srcId="{801BB07A-C990-4A43-B989-C3EFF54DB84F}" destId="{649703CA-AD99-4DDB-8250-B3F8BB0120A7}" srcOrd="1" destOrd="0" presId="urn:microsoft.com/office/officeart/2005/8/layout/list1"/>
    <dgm:cxn modelId="{6EE272A1-DD2B-4FBC-898B-242C49CB1A71}" type="presParOf" srcId="{5652201B-0557-4E89-ACA0-B890E8C01F58}" destId="{B53D0A33-3E31-4B3F-8238-0164689F31F3}" srcOrd="1" destOrd="0" presId="urn:microsoft.com/office/officeart/2005/8/layout/list1"/>
    <dgm:cxn modelId="{787FE632-CD58-4B4E-851E-83A703C11B38}" type="presParOf" srcId="{5652201B-0557-4E89-ACA0-B890E8C01F58}" destId="{93E5AF95-EA1D-4F03-BE71-640C8D907159}" srcOrd="2" destOrd="0" presId="urn:microsoft.com/office/officeart/2005/8/layout/list1"/>
    <dgm:cxn modelId="{137D2D6E-4099-463D-8EBB-2681318EE9C1}" type="presParOf" srcId="{5652201B-0557-4E89-ACA0-B890E8C01F58}" destId="{9675AAA6-F206-4A22-9382-7118408391A8}" srcOrd="3" destOrd="0" presId="urn:microsoft.com/office/officeart/2005/8/layout/list1"/>
    <dgm:cxn modelId="{7EF53C49-E01B-4D8A-8A0D-3E31027A52E6}" type="presParOf" srcId="{5652201B-0557-4E89-ACA0-B890E8C01F58}" destId="{611578C0-38C2-4D09-BB77-C2694EBD83B5}" srcOrd="4" destOrd="0" presId="urn:microsoft.com/office/officeart/2005/8/layout/list1"/>
    <dgm:cxn modelId="{35289CE5-B775-451D-A585-1F6625BA27CF}" type="presParOf" srcId="{611578C0-38C2-4D09-BB77-C2694EBD83B5}" destId="{31409204-8723-4C1C-9B83-F62BD68D78E5}" srcOrd="0" destOrd="0" presId="urn:microsoft.com/office/officeart/2005/8/layout/list1"/>
    <dgm:cxn modelId="{2DC50A7E-A518-4714-A86F-2DA1938FF237}" type="presParOf" srcId="{611578C0-38C2-4D09-BB77-C2694EBD83B5}" destId="{FBA0D1C8-D6AA-4E1C-AF30-6BE32C85A262}" srcOrd="1" destOrd="0" presId="urn:microsoft.com/office/officeart/2005/8/layout/list1"/>
    <dgm:cxn modelId="{71463499-4A98-45C3-B7C6-09C1478A0E55}" type="presParOf" srcId="{5652201B-0557-4E89-ACA0-B890E8C01F58}" destId="{7E8FF719-21E2-4C90-A74D-EE82C83AD7F5}" srcOrd="5" destOrd="0" presId="urn:microsoft.com/office/officeart/2005/8/layout/list1"/>
    <dgm:cxn modelId="{C5091092-6F57-452C-9C8A-6588E89CDE57}" type="presParOf" srcId="{5652201B-0557-4E89-ACA0-B890E8C01F58}" destId="{FE5A4C0D-384D-4626-A5D0-EDE637CB173F}" srcOrd="6" destOrd="0" presId="urn:microsoft.com/office/officeart/2005/8/layout/list1"/>
    <dgm:cxn modelId="{F0C50622-0D59-4E7A-90B7-6515CD8C4D78}" type="presParOf" srcId="{5652201B-0557-4E89-ACA0-B890E8C01F58}" destId="{E75F27A9-C125-4B5C-8B78-D76B7FF40248}" srcOrd="7" destOrd="0" presId="urn:microsoft.com/office/officeart/2005/8/layout/list1"/>
    <dgm:cxn modelId="{68DD27ED-E695-49E2-BF7D-152D5AD8ACA4}" type="presParOf" srcId="{5652201B-0557-4E89-ACA0-B890E8C01F58}" destId="{158D8A03-1C0F-4004-B3E8-599C289E3540}" srcOrd="8" destOrd="0" presId="urn:microsoft.com/office/officeart/2005/8/layout/list1"/>
    <dgm:cxn modelId="{E63A7137-3488-4F90-AA26-273141B41161}" type="presParOf" srcId="{158D8A03-1C0F-4004-B3E8-599C289E3540}" destId="{BC40744A-C847-4963-A2C5-A527ED94DD39}" srcOrd="0" destOrd="0" presId="urn:microsoft.com/office/officeart/2005/8/layout/list1"/>
    <dgm:cxn modelId="{341C0B01-674B-4327-AA80-5D69A8437D86}" type="presParOf" srcId="{158D8A03-1C0F-4004-B3E8-599C289E3540}" destId="{13194986-3F12-40C5-BB98-A2F870F8C396}" srcOrd="1" destOrd="0" presId="urn:microsoft.com/office/officeart/2005/8/layout/list1"/>
    <dgm:cxn modelId="{5F97394B-59D2-44B9-B5DE-231925DE0BCE}" type="presParOf" srcId="{5652201B-0557-4E89-ACA0-B890E8C01F58}" destId="{D56D6E34-DDE4-4EAC-BC2A-4FDEC5A91E8F}" srcOrd="9" destOrd="0" presId="urn:microsoft.com/office/officeart/2005/8/layout/list1"/>
    <dgm:cxn modelId="{1304B520-B721-4AD0-9B6F-A9C25400299B}" type="presParOf" srcId="{5652201B-0557-4E89-ACA0-B890E8C01F58}" destId="{C4FA4A65-4E2B-4A49-AFD2-711E51BFEFEE}"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E06F77-2E3C-431F-A28F-0224C6A2D95B}" type="doc">
      <dgm:prSet loTypeId="urn:microsoft.com/office/officeart/2005/8/layout/cycle8" loCatId="cycle" qsTypeId="urn:microsoft.com/office/officeart/2005/8/quickstyle/simple1" qsCatId="simple" csTypeId="urn:microsoft.com/office/officeart/2005/8/colors/colorful3" csCatId="colorful" phldr="1"/>
      <dgm:spPr/>
      <dgm:t>
        <a:bodyPr/>
        <a:lstStyle/>
        <a:p>
          <a:endParaRPr lang="en-US"/>
        </a:p>
      </dgm:t>
    </dgm:pt>
    <dgm:pt modelId="{F8FF3E53-2EAE-44AC-9FBE-2358D8559C50}">
      <dgm:prSet phldrT="[Text]"/>
      <dgm:spPr>
        <a:solidFill>
          <a:srgbClr val="86B3CF"/>
        </a:solidFill>
      </dgm:spPr>
      <dgm:t>
        <a:bodyPr/>
        <a:lstStyle/>
        <a:p>
          <a:r>
            <a:rPr lang="en-US" b="1" dirty="0"/>
            <a:t>Internal</a:t>
          </a:r>
        </a:p>
      </dgm:t>
    </dgm:pt>
    <dgm:pt modelId="{8D45F1B7-41FE-4539-9E9B-3632D31DAF32}" type="parTrans" cxnId="{254BB1C8-4DB4-4900-A2B5-B722C4F06629}">
      <dgm:prSet/>
      <dgm:spPr/>
      <dgm:t>
        <a:bodyPr/>
        <a:lstStyle/>
        <a:p>
          <a:endParaRPr lang="en-US"/>
        </a:p>
      </dgm:t>
    </dgm:pt>
    <dgm:pt modelId="{3C3267E0-2133-49E0-A54B-68A414855A12}" type="sibTrans" cxnId="{254BB1C8-4DB4-4900-A2B5-B722C4F06629}">
      <dgm:prSet/>
      <dgm:spPr/>
      <dgm:t>
        <a:bodyPr/>
        <a:lstStyle/>
        <a:p>
          <a:endParaRPr lang="en-US"/>
        </a:p>
      </dgm:t>
    </dgm:pt>
    <dgm:pt modelId="{4EABC11C-5CD9-4BBB-8ABF-0161E7932D10}">
      <dgm:prSet phldrT="[Text]"/>
      <dgm:spPr>
        <a:solidFill>
          <a:srgbClr val="F09F4E"/>
        </a:solidFill>
      </dgm:spPr>
      <dgm:t>
        <a:bodyPr/>
        <a:lstStyle/>
        <a:p>
          <a:r>
            <a:rPr lang="en-US" b="1" dirty="0"/>
            <a:t>External</a:t>
          </a:r>
        </a:p>
      </dgm:t>
    </dgm:pt>
    <dgm:pt modelId="{AB4498D6-534A-4145-8952-1CD874F66017}" type="parTrans" cxnId="{2C5219BB-9D54-42CE-9CA8-4A384DE083CB}">
      <dgm:prSet/>
      <dgm:spPr/>
      <dgm:t>
        <a:bodyPr/>
        <a:lstStyle/>
        <a:p>
          <a:endParaRPr lang="en-US"/>
        </a:p>
      </dgm:t>
    </dgm:pt>
    <dgm:pt modelId="{2E104F7C-3F1E-4A0C-8DE8-6B53DC0E5797}" type="sibTrans" cxnId="{2C5219BB-9D54-42CE-9CA8-4A384DE083CB}">
      <dgm:prSet/>
      <dgm:spPr/>
      <dgm:t>
        <a:bodyPr/>
        <a:lstStyle/>
        <a:p>
          <a:endParaRPr lang="en-US"/>
        </a:p>
      </dgm:t>
    </dgm:pt>
    <dgm:pt modelId="{5D024738-28A7-401E-A885-ABBABFD6E912}">
      <dgm:prSet phldrT="[Text]"/>
      <dgm:spPr>
        <a:solidFill>
          <a:srgbClr val="E5878F"/>
        </a:solidFill>
      </dgm:spPr>
      <dgm:t>
        <a:bodyPr/>
        <a:lstStyle/>
        <a:p>
          <a:r>
            <a:rPr lang="en-US" b="1" dirty="0"/>
            <a:t>Past/ongoing projects</a:t>
          </a:r>
          <a:endParaRPr lang="en-US" dirty="0"/>
        </a:p>
      </dgm:t>
    </dgm:pt>
    <dgm:pt modelId="{9463CE41-A48D-4217-8151-8B8C9B1320FC}" type="parTrans" cxnId="{157A6FD4-CBB1-4D86-BEFC-7B5E3C287394}">
      <dgm:prSet/>
      <dgm:spPr/>
      <dgm:t>
        <a:bodyPr/>
        <a:lstStyle/>
        <a:p>
          <a:endParaRPr lang="en-US"/>
        </a:p>
      </dgm:t>
    </dgm:pt>
    <dgm:pt modelId="{3B5ECBE2-6CBC-49ED-92F2-E148B4B822B3}" type="sibTrans" cxnId="{157A6FD4-CBB1-4D86-BEFC-7B5E3C287394}">
      <dgm:prSet/>
      <dgm:spPr/>
      <dgm:t>
        <a:bodyPr/>
        <a:lstStyle/>
        <a:p>
          <a:endParaRPr lang="en-US"/>
        </a:p>
      </dgm:t>
    </dgm:pt>
    <dgm:pt modelId="{F1AFFCEE-CFE6-4A6C-9D53-84E77E1E1FA1}" type="pres">
      <dgm:prSet presAssocID="{F7E06F77-2E3C-431F-A28F-0224C6A2D95B}" presName="compositeShape" presStyleCnt="0">
        <dgm:presLayoutVars>
          <dgm:chMax val="7"/>
          <dgm:dir/>
          <dgm:resizeHandles val="exact"/>
        </dgm:presLayoutVars>
      </dgm:prSet>
      <dgm:spPr/>
      <dgm:t>
        <a:bodyPr/>
        <a:lstStyle/>
        <a:p>
          <a:endParaRPr lang="de-DE"/>
        </a:p>
      </dgm:t>
    </dgm:pt>
    <dgm:pt modelId="{64A83ACD-4D41-465B-9230-B5658BCE259C}" type="pres">
      <dgm:prSet presAssocID="{F7E06F77-2E3C-431F-A28F-0224C6A2D95B}" presName="wedge1" presStyleLbl="node1" presStyleIdx="0" presStyleCnt="3"/>
      <dgm:spPr/>
      <dgm:t>
        <a:bodyPr/>
        <a:lstStyle/>
        <a:p>
          <a:endParaRPr lang="de-DE"/>
        </a:p>
      </dgm:t>
    </dgm:pt>
    <dgm:pt modelId="{1797E860-E986-4B5D-A0FC-8F4B1640E8DC}" type="pres">
      <dgm:prSet presAssocID="{F7E06F77-2E3C-431F-A28F-0224C6A2D95B}" presName="dummy1a" presStyleCnt="0"/>
      <dgm:spPr/>
    </dgm:pt>
    <dgm:pt modelId="{5003792B-C7A9-4545-9AEA-68974F1A6090}" type="pres">
      <dgm:prSet presAssocID="{F7E06F77-2E3C-431F-A28F-0224C6A2D95B}" presName="dummy1b" presStyleCnt="0"/>
      <dgm:spPr/>
    </dgm:pt>
    <dgm:pt modelId="{D03BB24A-1FD1-4AF8-A61B-0DA89C5B27AB}" type="pres">
      <dgm:prSet presAssocID="{F7E06F77-2E3C-431F-A28F-0224C6A2D95B}" presName="wedge1Tx" presStyleLbl="node1" presStyleIdx="0" presStyleCnt="3">
        <dgm:presLayoutVars>
          <dgm:chMax val="0"/>
          <dgm:chPref val="0"/>
          <dgm:bulletEnabled val="1"/>
        </dgm:presLayoutVars>
      </dgm:prSet>
      <dgm:spPr/>
      <dgm:t>
        <a:bodyPr/>
        <a:lstStyle/>
        <a:p>
          <a:endParaRPr lang="de-DE"/>
        </a:p>
      </dgm:t>
    </dgm:pt>
    <dgm:pt modelId="{FB9C8153-7F67-48C3-83AA-A949372E3BF0}" type="pres">
      <dgm:prSet presAssocID="{F7E06F77-2E3C-431F-A28F-0224C6A2D95B}" presName="wedge2" presStyleLbl="node1" presStyleIdx="1" presStyleCnt="3" custLinFactNeighborX="-173" custLinFactNeighborY="229"/>
      <dgm:spPr/>
      <dgm:t>
        <a:bodyPr/>
        <a:lstStyle/>
        <a:p>
          <a:endParaRPr lang="de-DE"/>
        </a:p>
      </dgm:t>
    </dgm:pt>
    <dgm:pt modelId="{F745BA3D-8ED1-41D3-ADF5-F096F0A26743}" type="pres">
      <dgm:prSet presAssocID="{F7E06F77-2E3C-431F-A28F-0224C6A2D95B}" presName="dummy2a" presStyleCnt="0"/>
      <dgm:spPr/>
    </dgm:pt>
    <dgm:pt modelId="{94708D10-0112-48ED-B940-FCAEEA7C1232}" type="pres">
      <dgm:prSet presAssocID="{F7E06F77-2E3C-431F-A28F-0224C6A2D95B}" presName="dummy2b" presStyleCnt="0"/>
      <dgm:spPr/>
    </dgm:pt>
    <dgm:pt modelId="{4520C863-41C3-4831-B515-80A670BCDA7F}" type="pres">
      <dgm:prSet presAssocID="{F7E06F77-2E3C-431F-A28F-0224C6A2D95B}" presName="wedge2Tx" presStyleLbl="node1" presStyleIdx="1" presStyleCnt="3">
        <dgm:presLayoutVars>
          <dgm:chMax val="0"/>
          <dgm:chPref val="0"/>
          <dgm:bulletEnabled val="1"/>
        </dgm:presLayoutVars>
      </dgm:prSet>
      <dgm:spPr/>
      <dgm:t>
        <a:bodyPr/>
        <a:lstStyle/>
        <a:p>
          <a:endParaRPr lang="de-DE"/>
        </a:p>
      </dgm:t>
    </dgm:pt>
    <dgm:pt modelId="{70ED9769-B025-43A3-BD64-C2ED6192816E}" type="pres">
      <dgm:prSet presAssocID="{F7E06F77-2E3C-431F-A28F-0224C6A2D95B}" presName="wedge3" presStyleLbl="node1" presStyleIdx="2" presStyleCnt="3"/>
      <dgm:spPr/>
      <dgm:t>
        <a:bodyPr/>
        <a:lstStyle/>
        <a:p>
          <a:endParaRPr lang="de-DE"/>
        </a:p>
      </dgm:t>
    </dgm:pt>
    <dgm:pt modelId="{C816E814-E621-4E1B-A664-6871705C0040}" type="pres">
      <dgm:prSet presAssocID="{F7E06F77-2E3C-431F-A28F-0224C6A2D95B}" presName="dummy3a" presStyleCnt="0"/>
      <dgm:spPr/>
    </dgm:pt>
    <dgm:pt modelId="{89F92691-5F27-4861-A496-CDF874A047B3}" type="pres">
      <dgm:prSet presAssocID="{F7E06F77-2E3C-431F-A28F-0224C6A2D95B}" presName="dummy3b" presStyleCnt="0"/>
      <dgm:spPr/>
    </dgm:pt>
    <dgm:pt modelId="{8A4782F0-D1A6-4B9F-AC94-9A19CD383C7F}" type="pres">
      <dgm:prSet presAssocID="{F7E06F77-2E3C-431F-A28F-0224C6A2D95B}" presName="wedge3Tx" presStyleLbl="node1" presStyleIdx="2" presStyleCnt="3">
        <dgm:presLayoutVars>
          <dgm:chMax val="0"/>
          <dgm:chPref val="0"/>
          <dgm:bulletEnabled val="1"/>
        </dgm:presLayoutVars>
      </dgm:prSet>
      <dgm:spPr/>
      <dgm:t>
        <a:bodyPr/>
        <a:lstStyle/>
        <a:p>
          <a:endParaRPr lang="de-DE"/>
        </a:p>
      </dgm:t>
    </dgm:pt>
    <dgm:pt modelId="{A86C38A3-A238-41D7-A3BC-962B153C532B}" type="pres">
      <dgm:prSet presAssocID="{3C3267E0-2133-49E0-A54B-68A414855A12}" presName="arrowWedge1" presStyleLbl="fgSibTrans2D1" presStyleIdx="0" presStyleCnt="3"/>
      <dgm:spPr>
        <a:solidFill>
          <a:srgbClr val="E5878F"/>
        </a:solidFill>
      </dgm:spPr>
    </dgm:pt>
    <dgm:pt modelId="{0DF3A816-C463-433B-8B52-5493D14005E9}" type="pres">
      <dgm:prSet presAssocID="{2E104F7C-3F1E-4A0C-8DE8-6B53DC0E5797}" presName="arrowWedge2" presStyleLbl="fgSibTrans2D1" presStyleIdx="1" presStyleCnt="3"/>
      <dgm:spPr>
        <a:solidFill>
          <a:srgbClr val="86B3CF"/>
        </a:solidFill>
      </dgm:spPr>
    </dgm:pt>
    <dgm:pt modelId="{F37956A3-D57B-4E4D-B3EB-82C75290987A}" type="pres">
      <dgm:prSet presAssocID="{3B5ECBE2-6CBC-49ED-92F2-E148B4B822B3}" presName="arrowWedge3" presStyleLbl="fgSibTrans2D1" presStyleIdx="2" presStyleCnt="3"/>
      <dgm:spPr>
        <a:solidFill>
          <a:srgbClr val="F09F4E"/>
        </a:solidFill>
      </dgm:spPr>
    </dgm:pt>
  </dgm:ptLst>
  <dgm:cxnLst>
    <dgm:cxn modelId="{78A6B2A7-B61B-4D69-9AEF-72E5039CAF00}" type="presOf" srcId="{4EABC11C-5CD9-4BBB-8ABF-0161E7932D10}" destId="{4520C863-41C3-4831-B515-80A670BCDA7F}" srcOrd="1" destOrd="0" presId="urn:microsoft.com/office/officeart/2005/8/layout/cycle8"/>
    <dgm:cxn modelId="{50918D3A-166E-4928-857E-49C1FBAF637C}" type="presOf" srcId="{F8FF3E53-2EAE-44AC-9FBE-2358D8559C50}" destId="{D03BB24A-1FD1-4AF8-A61B-0DA89C5B27AB}" srcOrd="1" destOrd="0" presId="urn:microsoft.com/office/officeart/2005/8/layout/cycle8"/>
    <dgm:cxn modelId="{2C5219BB-9D54-42CE-9CA8-4A384DE083CB}" srcId="{F7E06F77-2E3C-431F-A28F-0224C6A2D95B}" destId="{4EABC11C-5CD9-4BBB-8ABF-0161E7932D10}" srcOrd="1" destOrd="0" parTransId="{AB4498D6-534A-4145-8952-1CD874F66017}" sibTransId="{2E104F7C-3F1E-4A0C-8DE8-6B53DC0E5797}"/>
    <dgm:cxn modelId="{254BB1C8-4DB4-4900-A2B5-B722C4F06629}" srcId="{F7E06F77-2E3C-431F-A28F-0224C6A2D95B}" destId="{F8FF3E53-2EAE-44AC-9FBE-2358D8559C50}" srcOrd="0" destOrd="0" parTransId="{8D45F1B7-41FE-4539-9E9B-3632D31DAF32}" sibTransId="{3C3267E0-2133-49E0-A54B-68A414855A12}"/>
    <dgm:cxn modelId="{B1862594-D227-4D46-B1FE-EEF066833BF9}" type="presOf" srcId="{5D024738-28A7-401E-A885-ABBABFD6E912}" destId="{70ED9769-B025-43A3-BD64-C2ED6192816E}" srcOrd="0" destOrd="0" presId="urn:microsoft.com/office/officeart/2005/8/layout/cycle8"/>
    <dgm:cxn modelId="{157A6FD4-CBB1-4D86-BEFC-7B5E3C287394}" srcId="{F7E06F77-2E3C-431F-A28F-0224C6A2D95B}" destId="{5D024738-28A7-401E-A885-ABBABFD6E912}" srcOrd="2" destOrd="0" parTransId="{9463CE41-A48D-4217-8151-8B8C9B1320FC}" sibTransId="{3B5ECBE2-6CBC-49ED-92F2-E148B4B822B3}"/>
    <dgm:cxn modelId="{BD74BC3A-D7BC-4891-9808-81F9274F91EA}" type="presOf" srcId="{4EABC11C-5CD9-4BBB-8ABF-0161E7932D10}" destId="{FB9C8153-7F67-48C3-83AA-A949372E3BF0}" srcOrd="0" destOrd="0" presId="urn:microsoft.com/office/officeart/2005/8/layout/cycle8"/>
    <dgm:cxn modelId="{C7DDEF63-95E5-4FAF-A4AA-6C2D590CA437}" type="presOf" srcId="{F7E06F77-2E3C-431F-A28F-0224C6A2D95B}" destId="{F1AFFCEE-CFE6-4A6C-9D53-84E77E1E1FA1}" srcOrd="0" destOrd="0" presId="urn:microsoft.com/office/officeart/2005/8/layout/cycle8"/>
    <dgm:cxn modelId="{FF5085C1-34FF-49D4-B5FA-0529EBD71C75}" type="presOf" srcId="{F8FF3E53-2EAE-44AC-9FBE-2358D8559C50}" destId="{64A83ACD-4D41-465B-9230-B5658BCE259C}" srcOrd="0" destOrd="0" presId="urn:microsoft.com/office/officeart/2005/8/layout/cycle8"/>
    <dgm:cxn modelId="{0E18A810-6D0D-4EFE-A4DA-9FC2BF9CAF4F}" type="presOf" srcId="{5D024738-28A7-401E-A885-ABBABFD6E912}" destId="{8A4782F0-D1A6-4B9F-AC94-9A19CD383C7F}" srcOrd="1" destOrd="0" presId="urn:microsoft.com/office/officeart/2005/8/layout/cycle8"/>
    <dgm:cxn modelId="{95C345D6-36B4-4F2B-9A32-2ED6A9779E8C}" type="presParOf" srcId="{F1AFFCEE-CFE6-4A6C-9D53-84E77E1E1FA1}" destId="{64A83ACD-4D41-465B-9230-B5658BCE259C}" srcOrd="0" destOrd="0" presId="urn:microsoft.com/office/officeart/2005/8/layout/cycle8"/>
    <dgm:cxn modelId="{78842541-4B90-49E4-B03A-5012ACEAC377}" type="presParOf" srcId="{F1AFFCEE-CFE6-4A6C-9D53-84E77E1E1FA1}" destId="{1797E860-E986-4B5D-A0FC-8F4B1640E8DC}" srcOrd="1" destOrd="0" presId="urn:microsoft.com/office/officeart/2005/8/layout/cycle8"/>
    <dgm:cxn modelId="{64082910-459E-4039-8B99-982423C1AAAA}" type="presParOf" srcId="{F1AFFCEE-CFE6-4A6C-9D53-84E77E1E1FA1}" destId="{5003792B-C7A9-4545-9AEA-68974F1A6090}" srcOrd="2" destOrd="0" presId="urn:microsoft.com/office/officeart/2005/8/layout/cycle8"/>
    <dgm:cxn modelId="{72E153C0-B2BE-4321-B939-4CFA47A0EBCA}" type="presParOf" srcId="{F1AFFCEE-CFE6-4A6C-9D53-84E77E1E1FA1}" destId="{D03BB24A-1FD1-4AF8-A61B-0DA89C5B27AB}" srcOrd="3" destOrd="0" presId="urn:microsoft.com/office/officeart/2005/8/layout/cycle8"/>
    <dgm:cxn modelId="{4A846E2C-4F56-4269-B3D9-E4C07BBA4DF8}" type="presParOf" srcId="{F1AFFCEE-CFE6-4A6C-9D53-84E77E1E1FA1}" destId="{FB9C8153-7F67-48C3-83AA-A949372E3BF0}" srcOrd="4" destOrd="0" presId="urn:microsoft.com/office/officeart/2005/8/layout/cycle8"/>
    <dgm:cxn modelId="{A562E2A3-F27D-4CF1-ABA9-FD673689BE70}" type="presParOf" srcId="{F1AFFCEE-CFE6-4A6C-9D53-84E77E1E1FA1}" destId="{F745BA3D-8ED1-41D3-ADF5-F096F0A26743}" srcOrd="5" destOrd="0" presId="urn:microsoft.com/office/officeart/2005/8/layout/cycle8"/>
    <dgm:cxn modelId="{AC8EFBAE-DAF8-414E-B6C5-77E3FA40A3A4}" type="presParOf" srcId="{F1AFFCEE-CFE6-4A6C-9D53-84E77E1E1FA1}" destId="{94708D10-0112-48ED-B940-FCAEEA7C1232}" srcOrd="6" destOrd="0" presId="urn:microsoft.com/office/officeart/2005/8/layout/cycle8"/>
    <dgm:cxn modelId="{AFB0B1C0-9110-4F2C-803D-E7212181D723}" type="presParOf" srcId="{F1AFFCEE-CFE6-4A6C-9D53-84E77E1E1FA1}" destId="{4520C863-41C3-4831-B515-80A670BCDA7F}" srcOrd="7" destOrd="0" presId="urn:microsoft.com/office/officeart/2005/8/layout/cycle8"/>
    <dgm:cxn modelId="{BD31962F-EDBC-4877-AED1-64530C4FB194}" type="presParOf" srcId="{F1AFFCEE-CFE6-4A6C-9D53-84E77E1E1FA1}" destId="{70ED9769-B025-43A3-BD64-C2ED6192816E}" srcOrd="8" destOrd="0" presId="urn:microsoft.com/office/officeart/2005/8/layout/cycle8"/>
    <dgm:cxn modelId="{66021C66-BBD0-4B10-96FD-6C6F5277437C}" type="presParOf" srcId="{F1AFFCEE-CFE6-4A6C-9D53-84E77E1E1FA1}" destId="{C816E814-E621-4E1B-A664-6871705C0040}" srcOrd="9" destOrd="0" presId="urn:microsoft.com/office/officeart/2005/8/layout/cycle8"/>
    <dgm:cxn modelId="{5A53B745-A2A7-43F8-8787-D4D7E43C0A46}" type="presParOf" srcId="{F1AFFCEE-CFE6-4A6C-9D53-84E77E1E1FA1}" destId="{89F92691-5F27-4861-A496-CDF874A047B3}" srcOrd="10" destOrd="0" presId="urn:microsoft.com/office/officeart/2005/8/layout/cycle8"/>
    <dgm:cxn modelId="{6AAAD1E6-6438-4CB4-8001-8E8FE9817AA2}" type="presParOf" srcId="{F1AFFCEE-CFE6-4A6C-9D53-84E77E1E1FA1}" destId="{8A4782F0-D1A6-4B9F-AC94-9A19CD383C7F}" srcOrd="11" destOrd="0" presId="urn:microsoft.com/office/officeart/2005/8/layout/cycle8"/>
    <dgm:cxn modelId="{8D17AF48-F9EB-4914-B899-43BC4B52C18C}" type="presParOf" srcId="{F1AFFCEE-CFE6-4A6C-9D53-84E77E1E1FA1}" destId="{A86C38A3-A238-41D7-A3BC-962B153C532B}" srcOrd="12" destOrd="0" presId="urn:microsoft.com/office/officeart/2005/8/layout/cycle8"/>
    <dgm:cxn modelId="{D031C74C-08F3-4F4A-BDDC-79FBC614DEFA}" type="presParOf" srcId="{F1AFFCEE-CFE6-4A6C-9D53-84E77E1E1FA1}" destId="{0DF3A816-C463-433B-8B52-5493D14005E9}" srcOrd="13" destOrd="0" presId="urn:microsoft.com/office/officeart/2005/8/layout/cycle8"/>
    <dgm:cxn modelId="{6F59CCBC-FBA0-4BA1-A6DC-3C74521640DD}" type="presParOf" srcId="{F1AFFCEE-CFE6-4A6C-9D53-84E77E1E1FA1}" destId="{F37956A3-D57B-4E4D-B3EB-82C75290987A}" srcOrd="14" destOrd="0" presId="urn:microsoft.com/office/officeart/2005/8/layout/cycle8"/>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AABF923-5608-4B83-B195-E0CF516F64D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3A4D37FD-23DA-45E6-ACC0-E0C34B44C0F6}">
      <dgm:prSet/>
      <dgm:spPr/>
      <dgm:t>
        <a:bodyPr/>
        <a:lstStyle/>
        <a:p>
          <a:r>
            <a:rPr lang="en-GB"/>
            <a:t>REA Central Validation Service</a:t>
          </a:r>
          <a:endParaRPr lang="en-US"/>
        </a:p>
      </dgm:t>
    </dgm:pt>
    <dgm:pt modelId="{BEBDA25F-9D33-463C-A055-2AA4F6B49DBC}" type="parTrans" cxnId="{20B74F8D-5BEF-4B45-8CD5-DF1F13DE815F}">
      <dgm:prSet/>
      <dgm:spPr/>
      <dgm:t>
        <a:bodyPr/>
        <a:lstStyle/>
        <a:p>
          <a:endParaRPr lang="en-US"/>
        </a:p>
      </dgm:t>
    </dgm:pt>
    <dgm:pt modelId="{607AD3A6-EC91-41FC-871E-BB16A8942D1E}" type="sibTrans" cxnId="{20B74F8D-5BEF-4B45-8CD5-DF1F13DE815F}">
      <dgm:prSet/>
      <dgm:spPr/>
      <dgm:t>
        <a:bodyPr/>
        <a:lstStyle/>
        <a:p>
          <a:endParaRPr lang="en-US"/>
        </a:p>
      </dgm:t>
    </dgm:pt>
    <dgm:pt modelId="{AF352591-E975-4D47-8915-04E14A8247B3}">
      <dgm:prSet/>
      <dgm:spPr/>
      <dgm:t>
        <a:bodyPr/>
        <a:lstStyle/>
        <a:p>
          <a:r>
            <a:rPr lang="en-GB"/>
            <a:t>Registration of participants</a:t>
          </a:r>
          <a:endParaRPr lang="en-US"/>
        </a:p>
      </dgm:t>
    </dgm:pt>
    <dgm:pt modelId="{29D79FEA-4831-408A-869F-F3A4BA50E9CA}" type="parTrans" cxnId="{26B6A36C-A806-4B71-8092-BAEC12F194FA}">
      <dgm:prSet/>
      <dgm:spPr/>
      <dgm:t>
        <a:bodyPr/>
        <a:lstStyle/>
        <a:p>
          <a:endParaRPr lang="en-US"/>
        </a:p>
      </dgm:t>
    </dgm:pt>
    <dgm:pt modelId="{4F57D5C7-A201-4994-9D3A-45FD228C4BDB}" type="sibTrans" cxnId="{26B6A36C-A806-4B71-8092-BAEC12F194FA}">
      <dgm:prSet/>
      <dgm:spPr/>
      <dgm:t>
        <a:bodyPr/>
        <a:lstStyle/>
        <a:p>
          <a:endParaRPr lang="en-US"/>
        </a:p>
      </dgm:t>
    </dgm:pt>
    <dgm:pt modelId="{55B6220F-AA49-4D2E-8042-C7835F0099C8}">
      <dgm:prSet/>
      <dgm:spPr/>
      <dgm:t>
        <a:bodyPr/>
        <a:lstStyle/>
        <a:p>
          <a:r>
            <a:rPr lang="en-GB"/>
            <a:t>Legal validation and Legal entity appointed representative (LEAR)</a:t>
          </a:r>
          <a:endParaRPr lang="en-US"/>
        </a:p>
      </dgm:t>
    </dgm:pt>
    <dgm:pt modelId="{476DF40C-199B-4E56-B254-F1F9B4AEADDB}" type="parTrans" cxnId="{6010EFF4-6422-4A94-96E4-2297C266133C}">
      <dgm:prSet/>
      <dgm:spPr/>
      <dgm:t>
        <a:bodyPr/>
        <a:lstStyle/>
        <a:p>
          <a:endParaRPr lang="en-US"/>
        </a:p>
      </dgm:t>
    </dgm:pt>
    <dgm:pt modelId="{A5E6B5A3-7E12-4DF8-9A28-2D12B3A11CAF}" type="sibTrans" cxnId="{6010EFF4-6422-4A94-96E4-2297C266133C}">
      <dgm:prSet/>
      <dgm:spPr/>
      <dgm:t>
        <a:bodyPr/>
        <a:lstStyle/>
        <a:p>
          <a:endParaRPr lang="en-US"/>
        </a:p>
      </dgm:t>
    </dgm:pt>
    <dgm:pt modelId="{EA12AC77-A0EF-42C9-A8D7-A8094E82DC91}">
      <dgm:prSet/>
      <dgm:spPr/>
      <dgm:t>
        <a:bodyPr/>
        <a:lstStyle/>
        <a:p>
          <a:r>
            <a:rPr lang="en-GB"/>
            <a:t>Communication</a:t>
          </a:r>
          <a:endParaRPr lang="en-US"/>
        </a:p>
      </dgm:t>
    </dgm:pt>
    <dgm:pt modelId="{969DF57A-7A6B-435C-B74F-AA5388022E08}" type="parTrans" cxnId="{F029AE13-FAA8-4805-86E8-E8455C77992D}">
      <dgm:prSet/>
      <dgm:spPr/>
      <dgm:t>
        <a:bodyPr/>
        <a:lstStyle/>
        <a:p>
          <a:endParaRPr lang="en-US"/>
        </a:p>
      </dgm:t>
    </dgm:pt>
    <dgm:pt modelId="{A969F67D-9F60-4320-8597-5758B12FBFBD}" type="sibTrans" cxnId="{F029AE13-FAA8-4805-86E8-E8455C77992D}">
      <dgm:prSet/>
      <dgm:spPr/>
      <dgm:t>
        <a:bodyPr/>
        <a:lstStyle/>
        <a:p>
          <a:endParaRPr lang="en-US"/>
        </a:p>
      </dgm:t>
    </dgm:pt>
    <dgm:pt modelId="{621FB399-9857-44ED-B653-434A3488A5D2}">
      <dgm:prSet/>
      <dgm:spPr/>
      <dgm:t>
        <a:bodyPr/>
        <a:lstStyle/>
        <a:p>
          <a:r>
            <a:rPr lang="fr-BE"/>
            <a:t>Guidance documents</a:t>
          </a:r>
          <a:endParaRPr lang="en-US"/>
        </a:p>
      </dgm:t>
    </dgm:pt>
    <dgm:pt modelId="{1EAB2194-CBDB-406B-96CF-5D45690BE23C}" type="parTrans" cxnId="{4FB8F0D9-08C5-4E7D-B0EE-B6699781BBB5}">
      <dgm:prSet/>
      <dgm:spPr/>
      <dgm:t>
        <a:bodyPr/>
        <a:lstStyle/>
        <a:p>
          <a:endParaRPr lang="en-US"/>
        </a:p>
      </dgm:t>
    </dgm:pt>
    <dgm:pt modelId="{7DF7ED16-20C0-46E0-BF8C-531B9EA5D2D3}" type="sibTrans" cxnId="{4FB8F0D9-08C5-4E7D-B0EE-B6699781BBB5}">
      <dgm:prSet/>
      <dgm:spPr/>
      <dgm:t>
        <a:bodyPr/>
        <a:lstStyle/>
        <a:p>
          <a:endParaRPr lang="en-US"/>
        </a:p>
      </dgm:t>
    </dgm:pt>
    <dgm:pt modelId="{EDF5914E-E347-4D19-8AEA-D4A0FED10FF5}" type="pres">
      <dgm:prSet presAssocID="{CAABF923-5608-4B83-B195-E0CF516F64D2}" presName="diagram" presStyleCnt="0">
        <dgm:presLayoutVars>
          <dgm:dir/>
          <dgm:resizeHandles val="exact"/>
        </dgm:presLayoutVars>
      </dgm:prSet>
      <dgm:spPr/>
      <dgm:t>
        <a:bodyPr/>
        <a:lstStyle/>
        <a:p>
          <a:endParaRPr lang="de-DE"/>
        </a:p>
      </dgm:t>
    </dgm:pt>
    <dgm:pt modelId="{E6ABCBAB-0690-4D1B-8071-12B3D27F908F}" type="pres">
      <dgm:prSet presAssocID="{3A4D37FD-23DA-45E6-ACC0-E0C34B44C0F6}" presName="node" presStyleLbl="node1" presStyleIdx="0" presStyleCnt="5">
        <dgm:presLayoutVars>
          <dgm:bulletEnabled val="1"/>
        </dgm:presLayoutVars>
      </dgm:prSet>
      <dgm:spPr/>
      <dgm:t>
        <a:bodyPr/>
        <a:lstStyle/>
        <a:p>
          <a:endParaRPr lang="de-DE"/>
        </a:p>
      </dgm:t>
    </dgm:pt>
    <dgm:pt modelId="{080CB140-0B23-493B-8D2B-7586930DDD04}" type="pres">
      <dgm:prSet presAssocID="{607AD3A6-EC91-41FC-871E-BB16A8942D1E}" presName="sibTrans" presStyleCnt="0"/>
      <dgm:spPr/>
    </dgm:pt>
    <dgm:pt modelId="{B2788DDA-71C9-48CF-B323-8FB52547F986}" type="pres">
      <dgm:prSet presAssocID="{AF352591-E975-4D47-8915-04E14A8247B3}" presName="node" presStyleLbl="node1" presStyleIdx="1" presStyleCnt="5">
        <dgm:presLayoutVars>
          <dgm:bulletEnabled val="1"/>
        </dgm:presLayoutVars>
      </dgm:prSet>
      <dgm:spPr/>
      <dgm:t>
        <a:bodyPr/>
        <a:lstStyle/>
        <a:p>
          <a:endParaRPr lang="de-DE"/>
        </a:p>
      </dgm:t>
    </dgm:pt>
    <dgm:pt modelId="{F1CFC237-B34E-466A-BF05-9075FE39E9A6}" type="pres">
      <dgm:prSet presAssocID="{4F57D5C7-A201-4994-9D3A-45FD228C4BDB}" presName="sibTrans" presStyleCnt="0"/>
      <dgm:spPr/>
    </dgm:pt>
    <dgm:pt modelId="{24561EC6-508D-4BBE-9F3F-1DAF445BEEE1}" type="pres">
      <dgm:prSet presAssocID="{55B6220F-AA49-4D2E-8042-C7835F0099C8}" presName="node" presStyleLbl="node1" presStyleIdx="2" presStyleCnt="5">
        <dgm:presLayoutVars>
          <dgm:bulletEnabled val="1"/>
        </dgm:presLayoutVars>
      </dgm:prSet>
      <dgm:spPr/>
      <dgm:t>
        <a:bodyPr/>
        <a:lstStyle/>
        <a:p>
          <a:endParaRPr lang="de-DE"/>
        </a:p>
      </dgm:t>
    </dgm:pt>
    <dgm:pt modelId="{81E14879-366B-4E33-8C69-60E9DA9F6A51}" type="pres">
      <dgm:prSet presAssocID="{A5E6B5A3-7E12-4DF8-9A28-2D12B3A11CAF}" presName="sibTrans" presStyleCnt="0"/>
      <dgm:spPr/>
    </dgm:pt>
    <dgm:pt modelId="{E9514259-137B-4FAA-BE16-D008177B965B}" type="pres">
      <dgm:prSet presAssocID="{EA12AC77-A0EF-42C9-A8D7-A8094E82DC91}" presName="node" presStyleLbl="node1" presStyleIdx="3" presStyleCnt="5">
        <dgm:presLayoutVars>
          <dgm:bulletEnabled val="1"/>
        </dgm:presLayoutVars>
      </dgm:prSet>
      <dgm:spPr/>
      <dgm:t>
        <a:bodyPr/>
        <a:lstStyle/>
        <a:p>
          <a:endParaRPr lang="de-DE"/>
        </a:p>
      </dgm:t>
    </dgm:pt>
    <dgm:pt modelId="{9B287CE0-3BE1-447A-8241-37296ABDB4E8}" type="pres">
      <dgm:prSet presAssocID="{A969F67D-9F60-4320-8597-5758B12FBFBD}" presName="sibTrans" presStyleCnt="0"/>
      <dgm:spPr/>
    </dgm:pt>
    <dgm:pt modelId="{83F3E6CC-5AA3-45DC-B50F-684CC7E76485}" type="pres">
      <dgm:prSet presAssocID="{621FB399-9857-44ED-B653-434A3488A5D2}" presName="node" presStyleLbl="node1" presStyleIdx="4" presStyleCnt="5">
        <dgm:presLayoutVars>
          <dgm:bulletEnabled val="1"/>
        </dgm:presLayoutVars>
      </dgm:prSet>
      <dgm:spPr/>
      <dgm:t>
        <a:bodyPr/>
        <a:lstStyle/>
        <a:p>
          <a:endParaRPr lang="de-DE"/>
        </a:p>
      </dgm:t>
    </dgm:pt>
  </dgm:ptLst>
  <dgm:cxnLst>
    <dgm:cxn modelId="{D928ED1D-D559-4A3C-9F4F-5B5EC48F2658}" type="presOf" srcId="{621FB399-9857-44ED-B653-434A3488A5D2}" destId="{83F3E6CC-5AA3-45DC-B50F-684CC7E76485}" srcOrd="0" destOrd="0" presId="urn:microsoft.com/office/officeart/2005/8/layout/default"/>
    <dgm:cxn modelId="{5489992E-2326-4AF3-9DBD-DC1C4D66F014}" type="presOf" srcId="{EA12AC77-A0EF-42C9-A8D7-A8094E82DC91}" destId="{E9514259-137B-4FAA-BE16-D008177B965B}" srcOrd="0" destOrd="0" presId="urn:microsoft.com/office/officeart/2005/8/layout/default"/>
    <dgm:cxn modelId="{6010EFF4-6422-4A94-96E4-2297C266133C}" srcId="{CAABF923-5608-4B83-B195-E0CF516F64D2}" destId="{55B6220F-AA49-4D2E-8042-C7835F0099C8}" srcOrd="2" destOrd="0" parTransId="{476DF40C-199B-4E56-B254-F1F9B4AEADDB}" sibTransId="{A5E6B5A3-7E12-4DF8-9A28-2D12B3A11CAF}"/>
    <dgm:cxn modelId="{8E3698F5-B888-40D4-A559-9591E8682B5E}" type="presOf" srcId="{AF352591-E975-4D47-8915-04E14A8247B3}" destId="{B2788DDA-71C9-48CF-B323-8FB52547F986}" srcOrd="0" destOrd="0" presId="urn:microsoft.com/office/officeart/2005/8/layout/default"/>
    <dgm:cxn modelId="{4FB8F0D9-08C5-4E7D-B0EE-B6699781BBB5}" srcId="{CAABF923-5608-4B83-B195-E0CF516F64D2}" destId="{621FB399-9857-44ED-B653-434A3488A5D2}" srcOrd="4" destOrd="0" parTransId="{1EAB2194-CBDB-406B-96CF-5D45690BE23C}" sibTransId="{7DF7ED16-20C0-46E0-BF8C-531B9EA5D2D3}"/>
    <dgm:cxn modelId="{B8AE836A-553F-4E6F-BDDC-E857DEED9497}" type="presOf" srcId="{CAABF923-5608-4B83-B195-E0CF516F64D2}" destId="{EDF5914E-E347-4D19-8AEA-D4A0FED10FF5}" srcOrd="0" destOrd="0" presId="urn:microsoft.com/office/officeart/2005/8/layout/default"/>
    <dgm:cxn modelId="{5F141763-00D1-4A36-B0DD-5609A2BF65B9}" type="presOf" srcId="{55B6220F-AA49-4D2E-8042-C7835F0099C8}" destId="{24561EC6-508D-4BBE-9F3F-1DAF445BEEE1}" srcOrd="0" destOrd="0" presId="urn:microsoft.com/office/officeart/2005/8/layout/default"/>
    <dgm:cxn modelId="{F029AE13-FAA8-4805-86E8-E8455C77992D}" srcId="{CAABF923-5608-4B83-B195-E0CF516F64D2}" destId="{EA12AC77-A0EF-42C9-A8D7-A8094E82DC91}" srcOrd="3" destOrd="0" parTransId="{969DF57A-7A6B-435C-B74F-AA5388022E08}" sibTransId="{A969F67D-9F60-4320-8597-5758B12FBFBD}"/>
    <dgm:cxn modelId="{20B74F8D-5BEF-4B45-8CD5-DF1F13DE815F}" srcId="{CAABF923-5608-4B83-B195-E0CF516F64D2}" destId="{3A4D37FD-23DA-45E6-ACC0-E0C34B44C0F6}" srcOrd="0" destOrd="0" parTransId="{BEBDA25F-9D33-463C-A055-2AA4F6B49DBC}" sibTransId="{607AD3A6-EC91-41FC-871E-BB16A8942D1E}"/>
    <dgm:cxn modelId="{D70DC1EE-48FE-4F0A-BD99-F35B142D3F6F}" type="presOf" srcId="{3A4D37FD-23DA-45E6-ACC0-E0C34B44C0F6}" destId="{E6ABCBAB-0690-4D1B-8071-12B3D27F908F}" srcOrd="0" destOrd="0" presId="urn:microsoft.com/office/officeart/2005/8/layout/default"/>
    <dgm:cxn modelId="{26B6A36C-A806-4B71-8092-BAEC12F194FA}" srcId="{CAABF923-5608-4B83-B195-E0CF516F64D2}" destId="{AF352591-E975-4D47-8915-04E14A8247B3}" srcOrd="1" destOrd="0" parTransId="{29D79FEA-4831-408A-869F-F3A4BA50E9CA}" sibTransId="{4F57D5C7-A201-4994-9D3A-45FD228C4BDB}"/>
    <dgm:cxn modelId="{2B7B2E00-AE1F-433E-83C1-DC23F4746BD4}" type="presParOf" srcId="{EDF5914E-E347-4D19-8AEA-D4A0FED10FF5}" destId="{E6ABCBAB-0690-4D1B-8071-12B3D27F908F}" srcOrd="0" destOrd="0" presId="urn:microsoft.com/office/officeart/2005/8/layout/default"/>
    <dgm:cxn modelId="{AB9813D7-E85A-47F1-8756-D51EFB78C509}" type="presParOf" srcId="{EDF5914E-E347-4D19-8AEA-D4A0FED10FF5}" destId="{080CB140-0B23-493B-8D2B-7586930DDD04}" srcOrd="1" destOrd="0" presId="urn:microsoft.com/office/officeart/2005/8/layout/default"/>
    <dgm:cxn modelId="{E8D15C74-7090-43A7-846C-8746F654C61B}" type="presParOf" srcId="{EDF5914E-E347-4D19-8AEA-D4A0FED10FF5}" destId="{B2788DDA-71C9-48CF-B323-8FB52547F986}" srcOrd="2" destOrd="0" presId="urn:microsoft.com/office/officeart/2005/8/layout/default"/>
    <dgm:cxn modelId="{0F2034B9-76C8-477C-B7C0-0EBE68F50F8F}" type="presParOf" srcId="{EDF5914E-E347-4D19-8AEA-D4A0FED10FF5}" destId="{F1CFC237-B34E-466A-BF05-9075FE39E9A6}" srcOrd="3" destOrd="0" presId="urn:microsoft.com/office/officeart/2005/8/layout/default"/>
    <dgm:cxn modelId="{17A07318-00BD-44EA-B693-8E0BF61A3383}" type="presParOf" srcId="{EDF5914E-E347-4D19-8AEA-D4A0FED10FF5}" destId="{24561EC6-508D-4BBE-9F3F-1DAF445BEEE1}" srcOrd="4" destOrd="0" presId="urn:microsoft.com/office/officeart/2005/8/layout/default"/>
    <dgm:cxn modelId="{76498AE0-0FD2-49DD-B252-66EF99899D2B}" type="presParOf" srcId="{EDF5914E-E347-4D19-8AEA-D4A0FED10FF5}" destId="{81E14879-366B-4E33-8C69-60E9DA9F6A51}" srcOrd="5" destOrd="0" presId="urn:microsoft.com/office/officeart/2005/8/layout/default"/>
    <dgm:cxn modelId="{D1A3BCA2-AE32-42B6-A364-40AAF4BB8528}" type="presParOf" srcId="{EDF5914E-E347-4D19-8AEA-D4A0FED10FF5}" destId="{E9514259-137B-4FAA-BE16-D008177B965B}" srcOrd="6" destOrd="0" presId="urn:microsoft.com/office/officeart/2005/8/layout/default"/>
    <dgm:cxn modelId="{3690B024-8DB3-45A3-B374-F9783FC21CA8}" type="presParOf" srcId="{EDF5914E-E347-4D19-8AEA-D4A0FED10FF5}" destId="{9B287CE0-3BE1-447A-8241-37296ABDB4E8}" srcOrd="7" destOrd="0" presId="urn:microsoft.com/office/officeart/2005/8/layout/default"/>
    <dgm:cxn modelId="{399D705C-D123-4F71-A1B0-801762577489}" type="presParOf" srcId="{EDF5914E-E347-4D19-8AEA-D4A0FED10FF5}" destId="{83F3E6CC-5AA3-45DC-B50F-684CC7E76485}"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1F74807-79C1-48AA-A720-A85E51E4CA5B}"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AB3E6C4D-9360-4320-9112-7DFF8BA87BA7}">
      <dgm:prSet/>
      <dgm:spPr/>
      <dgm:t>
        <a:bodyPr/>
        <a:lstStyle/>
        <a:p>
          <a:r>
            <a:rPr lang="en-US" dirty="0"/>
            <a:t>Rules on Legal validation, LEAR appointment and financial capacity assessment:</a:t>
          </a:r>
          <a:br>
            <a:rPr lang="en-US" dirty="0"/>
          </a:br>
          <a:r>
            <a:rPr lang="en-US" dirty="0">
              <a:hlinkClick xmlns:r="http://schemas.openxmlformats.org/officeDocument/2006/relationships" r:id="rId1"/>
            </a:rPr>
            <a:t>https://ec.europa.eu/info/funding-tenders/opportunities/docs/2021-2027/common/guidance/rules-lev-lear-fca_en.pdf</a:t>
          </a:r>
          <a:endParaRPr lang="en-US" dirty="0"/>
        </a:p>
      </dgm:t>
    </dgm:pt>
    <dgm:pt modelId="{86C30A73-9ADE-4619-A7A8-36D175CB125C}" type="parTrans" cxnId="{1542C192-BB0D-49E7-ADCC-0B9DAB7D031F}">
      <dgm:prSet/>
      <dgm:spPr/>
      <dgm:t>
        <a:bodyPr/>
        <a:lstStyle/>
        <a:p>
          <a:endParaRPr lang="en-US"/>
        </a:p>
      </dgm:t>
    </dgm:pt>
    <dgm:pt modelId="{BF73CE33-DE56-4F86-90ED-08441ED302E0}" type="sibTrans" cxnId="{1542C192-BB0D-49E7-ADCC-0B9DAB7D031F}">
      <dgm:prSet/>
      <dgm:spPr/>
      <dgm:t>
        <a:bodyPr/>
        <a:lstStyle/>
        <a:p>
          <a:endParaRPr lang="en-US"/>
        </a:p>
      </dgm:t>
    </dgm:pt>
    <dgm:pt modelId="{2F2EF35C-AD9A-4031-8DFF-CDBCB15FDDAD}">
      <dgm:prSet/>
      <dgm:spPr/>
      <dgm:t>
        <a:bodyPr/>
        <a:lstStyle/>
        <a:p>
          <a:r>
            <a:rPr lang="en-US"/>
            <a:t>How to register in the Participant Register:</a:t>
          </a:r>
          <a:br>
            <a:rPr lang="en-US"/>
          </a:br>
          <a:r>
            <a:rPr lang="en-US">
              <a:hlinkClick xmlns:r="http://schemas.openxmlformats.org/officeDocument/2006/relationships" r:id="rId2"/>
            </a:rPr>
            <a:t>https://webgate.ec.europa.eu/funding-tenders-opportunities/display/OM/Online+Manual</a:t>
          </a:r>
          <a:endParaRPr lang="en-US"/>
        </a:p>
      </dgm:t>
    </dgm:pt>
    <dgm:pt modelId="{375C9F70-60D0-44E1-84F9-6FC0092B3538}" type="parTrans" cxnId="{38181BD2-5F76-452E-9FAD-9D5AF18D3274}">
      <dgm:prSet/>
      <dgm:spPr/>
      <dgm:t>
        <a:bodyPr/>
        <a:lstStyle/>
        <a:p>
          <a:endParaRPr lang="en-US"/>
        </a:p>
      </dgm:t>
    </dgm:pt>
    <dgm:pt modelId="{3F665460-7A5C-42D2-91F1-34BAE99B0739}" type="sibTrans" cxnId="{38181BD2-5F76-452E-9FAD-9D5AF18D3274}">
      <dgm:prSet/>
      <dgm:spPr/>
      <dgm:t>
        <a:bodyPr/>
        <a:lstStyle/>
        <a:p>
          <a:endParaRPr lang="en-US"/>
        </a:p>
      </dgm:t>
    </dgm:pt>
    <dgm:pt modelId="{74F7AD05-54B1-4D39-B201-79CD3227D6C5}">
      <dgm:prSet/>
      <dgm:spPr/>
      <dgm:t>
        <a:bodyPr/>
        <a:lstStyle/>
        <a:p>
          <a:r>
            <a:rPr lang="en-US"/>
            <a:t>Online Manual, IT How to, IT and RES Helpdesk and specific FAQs on the Funding and Tenders Portal:</a:t>
          </a:r>
          <a:br>
            <a:rPr lang="en-US"/>
          </a:br>
          <a:r>
            <a:rPr lang="en-US">
              <a:hlinkClick xmlns:r="http://schemas.openxmlformats.org/officeDocument/2006/relationships" r:id="rId3"/>
            </a:rPr>
            <a:t>https://ec.europa.eu/info/funding-tenders/opportunities/portal/screen/support/support</a:t>
          </a:r>
          <a:endParaRPr lang="en-US"/>
        </a:p>
      </dgm:t>
    </dgm:pt>
    <dgm:pt modelId="{FCD08DD6-7776-4841-BFE7-FD44F0D457F8}" type="parTrans" cxnId="{8D028192-ED9D-4465-B9F4-CC8088635484}">
      <dgm:prSet/>
      <dgm:spPr/>
      <dgm:t>
        <a:bodyPr/>
        <a:lstStyle/>
        <a:p>
          <a:endParaRPr lang="en-US"/>
        </a:p>
      </dgm:t>
    </dgm:pt>
    <dgm:pt modelId="{F83676CA-DA0D-4ED8-AE09-BB924782FEA7}" type="sibTrans" cxnId="{8D028192-ED9D-4465-B9F4-CC8088635484}">
      <dgm:prSet/>
      <dgm:spPr/>
      <dgm:t>
        <a:bodyPr/>
        <a:lstStyle/>
        <a:p>
          <a:endParaRPr lang="en-US"/>
        </a:p>
      </dgm:t>
    </dgm:pt>
    <dgm:pt modelId="{629428A6-60FA-4A3D-B0BB-0053BB7A4B74}">
      <dgm:prSet/>
      <dgm:spPr/>
      <dgm:t>
        <a:bodyPr/>
        <a:lstStyle/>
        <a:p>
          <a:r>
            <a:rPr lang="en-US"/>
            <a:t>Legal notice on the Funding and Tenders Portal (terms and conditions, data protection):</a:t>
          </a:r>
          <a:br>
            <a:rPr lang="en-US"/>
          </a:br>
          <a:r>
            <a:rPr lang="en-US">
              <a:hlinkClick xmlns:r="http://schemas.openxmlformats.org/officeDocument/2006/relationships" r:id="rId4"/>
            </a:rPr>
            <a:t>https://ec.europa.eu/info/funding-tenders/opportunities/portal/screen/support/legalnotice</a:t>
          </a:r>
          <a:endParaRPr lang="en-US"/>
        </a:p>
      </dgm:t>
    </dgm:pt>
    <dgm:pt modelId="{525211EF-023E-4DCD-89DF-F21406B33072}" type="parTrans" cxnId="{43C9FF07-CC84-47C3-8E6A-D672B482B67C}">
      <dgm:prSet/>
      <dgm:spPr/>
      <dgm:t>
        <a:bodyPr/>
        <a:lstStyle/>
        <a:p>
          <a:endParaRPr lang="en-US"/>
        </a:p>
      </dgm:t>
    </dgm:pt>
    <dgm:pt modelId="{86D04191-85E1-4897-B320-B4A1B1C2D6A0}" type="sibTrans" cxnId="{43C9FF07-CC84-47C3-8E6A-D672B482B67C}">
      <dgm:prSet/>
      <dgm:spPr/>
      <dgm:t>
        <a:bodyPr/>
        <a:lstStyle/>
        <a:p>
          <a:endParaRPr lang="en-US"/>
        </a:p>
      </dgm:t>
    </dgm:pt>
    <dgm:pt modelId="{57C2F4A3-7831-4BED-AFD8-412161996F4C}" type="pres">
      <dgm:prSet presAssocID="{51F74807-79C1-48AA-A720-A85E51E4CA5B}" presName="root" presStyleCnt="0">
        <dgm:presLayoutVars>
          <dgm:dir/>
          <dgm:resizeHandles val="exact"/>
        </dgm:presLayoutVars>
      </dgm:prSet>
      <dgm:spPr/>
      <dgm:t>
        <a:bodyPr/>
        <a:lstStyle/>
        <a:p>
          <a:endParaRPr lang="de-DE"/>
        </a:p>
      </dgm:t>
    </dgm:pt>
    <dgm:pt modelId="{D1371CF4-0C6A-4BD8-B9F5-96E8ADC0A05E}" type="pres">
      <dgm:prSet presAssocID="{AB3E6C4D-9360-4320-9112-7DFF8BA87BA7}" presName="compNode" presStyleCnt="0"/>
      <dgm:spPr/>
    </dgm:pt>
    <dgm:pt modelId="{DC3AC8FC-70E5-4B23-8D21-F7139D8F36B2}" type="pres">
      <dgm:prSet presAssocID="{AB3E6C4D-9360-4320-9112-7DFF8BA87BA7}" presName="bgRect" presStyleLbl="bgShp" presStyleIdx="0" presStyleCnt="4"/>
      <dgm:spPr/>
    </dgm:pt>
    <dgm:pt modelId="{C665E7AF-D1F2-4377-9A4A-200C376220BC}" type="pres">
      <dgm:prSet presAssocID="{AB3E6C4D-9360-4320-9112-7DFF8BA87BA7}" presName="iconRect" presStyleLbl="node1" presStyleIdx="0" presStyleCnt="4"/>
      <dgm:spPr>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a:blipFill>
        <a:ln>
          <a:noFill/>
        </a:ln>
      </dgm:spPr>
      <dgm:extLst>
        <a:ext uri="{E40237B7-FDA0-4F09-8148-C483321AD2D9}">
          <dgm14:cNvPr xmlns:dgm14="http://schemas.microsoft.com/office/drawing/2010/diagram" id="0" name="" descr="Pilot"/>
        </a:ext>
      </dgm:extLst>
    </dgm:pt>
    <dgm:pt modelId="{283ABFBF-BD0B-4B83-9333-5F75537558EF}" type="pres">
      <dgm:prSet presAssocID="{AB3E6C4D-9360-4320-9112-7DFF8BA87BA7}" presName="spaceRect" presStyleCnt="0"/>
      <dgm:spPr/>
    </dgm:pt>
    <dgm:pt modelId="{1844E07D-F7B3-4240-8BE8-56A060A2A076}" type="pres">
      <dgm:prSet presAssocID="{AB3E6C4D-9360-4320-9112-7DFF8BA87BA7}" presName="parTx" presStyleLbl="revTx" presStyleIdx="0" presStyleCnt="4">
        <dgm:presLayoutVars>
          <dgm:chMax val="0"/>
          <dgm:chPref val="0"/>
        </dgm:presLayoutVars>
      </dgm:prSet>
      <dgm:spPr/>
      <dgm:t>
        <a:bodyPr/>
        <a:lstStyle/>
        <a:p>
          <a:endParaRPr lang="de-DE"/>
        </a:p>
      </dgm:t>
    </dgm:pt>
    <dgm:pt modelId="{01D27E29-189D-42DB-BDCA-FD3E55A46BF4}" type="pres">
      <dgm:prSet presAssocID="{BF73CE33-DE56-4F86-90ED-08441ED302E0}" presName="sibTrans" presStyleCnt="0"/>
      <dgm:spPr/>
    </dgm:pt>
    <dgm:pt modelId="{22A405FC-95E4-472A-B3FA-9D28A29B150D}" type="pres">
      <dgm:prSet presAssocID="{2F2EF35C-AD9A-4031-8DFF-CDBCB15FDDAD}" presName="compNode" presStyleCnt="0"/>
      <dgm:spPr/>
    </dgm:pt>
    <dgm:pt modelId="{64264FDD-9B71-4D73-A8BA-816FD94EE806}" type="pres">
      <dgm:prSet presAssocID="{2F2EF35C-AD9A-4031-8DFF-CDBCB15FDDAD}" presName="bgRect" presStyleLbl="bgShp" presStyleIdx="1" presStyleCnt="4"/>
      <dgm:spPr/>
    </dgm:pt>
    <dgm:pt modelId="{FFE9D1E5-E26D-4066-8F43-B4E3834A6AE2}" type="pres">
      <dgm:prSet presAssocID="{2F2EF35C-AD9A-4031-8DFF-CDBCB15FDDAD}" presName="iconRect" presStyleLbl="node1" presStyleIdx="1" presStyleCnt="4"/>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xmlns="" r:embed="rId8"/>
              </a:ext>
            </a:extLst>
          </a:blip>
          <a:stretch>
            <a:fillRect/>
          </a:stretch>
        </a:blipFill>
        <a:ln>
          <a:noFill/>
        </a:ln>
      </dgm:spPr>
      <dgm:extLst>
        <a:ext uri="{E40237B7-FDA0-4F09-8148-C483321AD2D9}">
          <dgm14:cNvPr xmlns:dgm14="http://schemas.microsoft.com/office/drawing/2010/diagram" id="0" name="" descr="Register"/>
        </a:ext>
      </dgm:extLst>
    </dgm:pt>
    <dgm:pt modelId="{C735EDD2-2A2B-42B6-9EEE-DC916E8BD628}" type="pres">
      <dgm:prSet presAssocID="{2F2EF35C-AD9A-4031-8DFF-CDBCB15FDDAD}" presName="spaceRect" presStyleCnt="0"/>
      <dgm:spPr/>
    </dgm:pt>
    <dgm:pt modelId="{29F4A4AC-D9F0-4F50-A76F-6DF96361E83E}" type="pres">
      <dgm:prSet presAssocID="{2F2EF35C-AD9A-4031-8DFF-CDBCB15FDDAD}" presName="parTx" presStyleLbl="revTx" presStyleIdx="1" presStyleCnt="4">
        <dgm:presLayoutVars>
          <dgm:chMax val="0"/>
          <dgm:chPref val="0"/>
        </dgm:presLayoutVars>
      </dgm:prSet>
      <dgm:spPr/>
      <dgm:t>
        <a:bodyPr/>
        <a:lstStyle/>
        <a:p>
          <a:endParaRPr lang="de-DE"/>
        </a:p>
      </dgm:t>
    </dgm:pt>
    <dgm:pt modelId="{DB1CF056-6BBA-4712-A4E8-65C938E5EB61}" type="pres">
      <dgm:prSet presAssocID="{3F665460-7A5C-42D2-91F1-34BAE99B0739}" presName="sibTrans" presStyleCnt="0"/>
      <dgm:spPr/>
    </dgm:pt>
    <dgm:pt modelId="{D65E3AD3-7602-435C-9261-47DF3BF62371}" type="pres">
      <dgm:prSet presAssocID="{74F7AD05-54B1-4D39-B201-79CD3227D6C5}" presName="compNode" presStyleCnt="0"/>
      <dgm:spPr/>
    </dgm:pt>
    <dgm:pt modelId="{9D03FE6E-AA44-40EF-8CBC-B932315042FB}" type="pres">
      <dgm:prSet presAssocID="{74F7AD05-54B1-4D39-B201-79CD3227D6C5}" presName="bgRect" presStyleLbl="bgShp" presStyleIdx="2" presStyleCnt="4"/>
      <dgm:spPr/>
    </dgm:pt>
    <dgm:pt modelId="{67AA5591-4FA3-4B8A-908E-55150141AAFB}" type="pres">
      <dgm:prSet presAssocID="{74F7AD05-54B1-4D39-B201-79CD3227D6C5}" presName="iconRect" presStyleLbl="node1" presStyleIdx="2" presStyleCnt="4"/>
      <dgm:spPr>
        <a:blipFill>
          <a:blip xmlns:r="http://schemas.openxmlformats.org/officeDocument/2006/relationships" r:embed="rId9" cstate="screen">
            <a:extLst>
              <a:ext uri="{28A0092B-C50C-407E-A947-70E740481C1C}">
                <a14:useLocalDpi xmlns:a14="http://schemas.microsoft.com/office/drawing/2010/main"/>
              </a:ext>
              <a:ext uri="{96DAC541-7B7A-43D3-8B79-37D633B846F1}">
                <asvg:svgBlip xmlns:asvg="http://schemas.microsoft.com/office/drawing/2016/SVG/main" xmlns="" r:embed="rId10"/>
              </a:ext>
            </a:extLst>
          </a:blip>
          <a:stretch>
            <a:fillRect/>
          </a:stretch>
        </a:blipFill>
        <a:ln>
          <a:noFill/>
        </a:ln>
      </dgm:spPr>
      <dgm:extLst>
        <a:ext uri="{E40237B7-FDA0-4F09-8148-C483321AD2D9}">
          <dgm14:cNvPr xmlns:dgm14="http://schemas.microsoft.com/office/drawing/2010/diagram" id="0" name="" descr="Call center"/>
        </a:ext>
      </dgm:extLst>
    </dgm:pt>
    <dgm:pt modelId="{8CC6EB64-1852-4A29-8B48-9AC9F35806EF}" type="pres">
      <dgm:prSet presAssocID="{74F7AD05-54B1-4D39-B201-79CD3227D6C5}" presName="spaceRect" presStyleCnt="0"/>
      <dgm:spPr/>
    </dgm:pt>
    <dgm:pt modelId="{2371EC3C-6A0A-46AA-9C0E-2B752A4F8CF4}" type="pres">
      <dgm:prSet presAssocID="{74F7AD05-54B1-4D39-B201-79CD3227D6C5}" presName="parTx" presStyleLbl="revTx" presStyleIdx="2" presStyleCnt="4">
        <dgm:presLayoutVars>
          <dgm:chMax val="0"/>
          <dgm:chPref val="0"/>
        </dgm:presLayoutVars>
      </dgm:prSet>
      <dgm:spPr/>
      <dgm:t>
        <a:bodyPr/>
        <a:lstStyle/>
        <a:p>
          <a:endParaRPr lang="de-DE"/>
        </a:p>
      </dgm:t>
    </dgm:pt>
    <dgm:pt modelId="{6C0E9E9C-1CD8-4E90-B00B-2CB3DDDC767D}" type="pres">
      <dgm:prSet presAssocID="{F83676CA-DA0D-4ED8-AE09-BB924782FEA7}" presName="sibTrans" presStyleCnt="0"/>
      <dgm:spPr/>
    </dgm:pt>
    <dgm:pt modelId="{7D07D89C-B98A-4D65-A486-3C9644293857}" type="pres">
      <dgm:prSet presAssocID="{629428A6-60FA-4A3D-B0BB-0053BB7A4B74}" presName="compNode" presStyleCnt="0"/>
      <dgm:spPr/>
    </dgm:pt>
    <dgm:pt modelId="{BCF58154-3E74-4E5A-B20D-A6389131E331}" type="pres">
      <dgm:prSet presAssocID="{629428A6-60FA-4A3D-B0BB-0053BB7A4B74}" presName="bgRect" presStyleLbl="bgShp" presStyleIdx="3" presStyleCnt="4"/>
      <dgm:spPr/>
    </dgm:pt>
    <dgm:pt modelId="{3BD45550-6F7F-40CC-B27C-A44556E8B953}" type="pres">
      <dgm:prSet presAssocID="{629428A6-60FA-4A3D-B0BB-0053BB7A4B74}" presName="iconRect" presStyleLbl="node1" presStyleIdx="3" presStyleCnt="4"/>
      <dgm:spPr>
        <a:blipFill>
          <a:blip xmlns:r="http://schemas.openxmlformats.org/officeDocument/2006/relationships" r:embed="rId11" cstate="screen">
            <a:extLst>
              <a:ext uri="{28A0092B-C50C-407E-A947-70E740481C1C}">
                <a14:useLocalDpi xmlns:a14="http://schemas.microsoft.com/office/drawing/2010/main"/>
              </a:ext>
              <a:ext uri="{96DAC541-7B7A-43D3-8B79-37D633B846F1}">
                <asvg:svgBlip xmlns:asvg="http://schemas.microsoft.com/office/drawing/2016/SVG/main" xmlns="" r:embed="rId12"/>
              </a:ext>
            </a:extLst>
          </a:blip>
          <a:stretch>
            <a:fillRect/>
          </a:stretch>
        </a:blipFill>
        <a:ln>
          <a:noFill/>
        </a:ln>
      </dgm:spPr>
      <dgm:extLst>
        <a:ext uri="{E40237B7-FDA0-4F09-8148-C483321AD2D9}">
          <dgm14:cNvPr xmlns:dgm14="http://schemas.microsoft.com/office/drawing/2010/diagram" id="0" name="" descr="Gavel"/>
        </a:ext>
      </dgm:extLst>
    </dgm:pt>
    <dgm:pt modelId="{FE670A06-8EB0-4EEB-9C7F-1F4845D65A3D}" type="pres">
      <dgm:prSet presAssocID="{629428A6-60FA-4A3D-B0BB-0053BB7A4B74}" presName="spaceRect" presStyleCnt="0"/>
      <dgm:spPr/>
    </dgm:pt>
    <dgm:pt modelId="{874FE0DD-8EDB-4B64-B1F9-1E1BD6F17126}" type="pres">
      <dgm:prSet presAssocID="{629428A6-60FA-4A3D-B0BB-0053BB7A4B74}" presName="parTx" presStyleLbl="revTx" presStyleIdx="3" presStyleCnt="4">
        <dgm:presLayoutVars>
          <dgm:chMax val="0"/>
          <dgm:chPref val="0"/>
        </dgm:presLayoutVars>
      </dgm:prSet>
      <dgm:spPr/>
      <dgm:t>
        <a:bodyPr/>
        <a:lstStyle/>
        <a:p>
          <a:endParaRPr lang="de-DE"/>
        </a:p>
      </dgm:t>
    </dgm:pt>
  </dgm:ptLst>
  <dgm:cxnLst>
    <dgm:cxn modelId="{1542C192-BB0D-49E7-ADCC-0B9DAB7D031F}" srcId="{51F74807-79C1-48AA-A720-A85E51E4CA5B}" destId="{AB3E6C4D-9360-4320-9112-7DFF8BA87BA7}" srcOrd="0" destOrd="0" parTransId="{86C30A73-9ADE-4619-A7A8-36D175CB125C}" sibTransId="{BF73CE33-DE56-4F86-90ED-08441ED302E0}"/>
    <dgm:cxn modelId="{F10A0168-171D-4AF7-A76F-7442D5358AE9}" type="presOf" srcId="{2F2EF35C-AD9A-4031-8DFF-CDBCB15FDDAD}" destId="{29F4A4AC-D9F0-4F50-A76F-6DF96361E83E}" srcOrd="0" destOrd="0" presId="urn:microsoft.com/office/officeart/2018/2/layout/IconVerticalSolidList"/>
    <dgm:cxn modelId="{43C9FF07-CC84-47C3-8E6A-D672B482B67C}" srcId="{51F74807-79C1-48AA-A720-A85E51E4CA5B}" destId="{629428A6-60FA-4A3D-B0BB-0053BB7A4B74}" srcOrd="3" destOrd="0" parTransId="{525211EF-023E-4DCD-89DF-F21406B33072}" sibTransId="{86D04191-85E1-4897-B320-B4A1B1C2D6A0}"/>
    <dgm:cxn modelId="{8D028192-ED9D-4465-B9F4-CC8088635484}" srcId="{51F74807-79C1-48AA-A720-A85E51E4CA5B}" destId="{74F7AD05-54B1-4D39-B201-79CD3227D6C5}" srcOrd="2" destOrd="0" parTransId="{FCD08DD6-7776-4841-BFE7-FD44F0D457F8}" sibTransId="{F83676CA-DA0D-4ED8-AE09-BB924782FEA7}"/>
    <dgm:cxn modelId="{38181BD2-5F76-452E-9FAD-9D5AF18D3274}" srcId="{51F74807-79C1-48AA-A720-A85E51E4CA5B}" destId="{2F2EF35C-AD9A-4031-8DFF-CDBCB15FDDAD}" srcOrd="1" destOrd="0" parTransId="{375C9F70-60D0-44E1-84F9-6FC0092B3538}" sibTransId="{3F665460-7A5C-42D2-91F1-34BAE99B0739}"/>
    <dgm:cxn modelId="{C17BDBC4-074B-432B-8729-0739396573EE}" type="presOf" srcId="{AB3E6C4D-9360-4320-9112-7DFF8BA87BA7}" destId="{1844E07D-F7B3-4240-8BE8-56A060A2A076}" srcOrd="0" destOrd="0" presId="urn:microsoft.com/office/officeart/2018/2/layout/IconVerticalSolidList"/>
    <dgm:cxn modelId="{E9C17344-2FC6-42EA-A586-BF6E2B4BE22C}" type="presOf" srcId="{74F7AD05-54B1-4D39-B201-79CD3227D6C5}" destId="{2371EC3C-6A0A-46AA-9C0E-2B752A4F8CF4}" srcOrd="0" destOrd="0" presId="urn:microsoft.com/office/officeart/2018/2/layout/IconVerticalSolidList"/>
    <dgm:cxn modelId="{D86887D2-6137-4C95-8289-9C9A9DC323B9}" type="presOf" srcId="{51F74807-79C1-48AA-A720-A85E51E4CA5B}" destId="{57C2F4A3-7831-4BED-AFD8-412161996F4C}" srcOrd="0" destOrd="0" presId="urn:microsoft.com/office/officeart/2018/2/layout/IconVerticalSolidList"/>
    <dgm:cxn modelId="{3DBC1EFE-3546-4109-AC58-171584B6C293}" type="presOf" srcId="{629428A6-60FA-4A3D-B0BB-0053BB7A4B74}" destId="{874FE0DD-8EDB-4B64-B1F9-1E1BD6F17126}" srcOrd="0" destOrd="0" presId="urn:microsoft.com/office/officeart/2018/2/layout/IconVerticalSolidList"/>
    <dgm:cxn modelId="{9BAAAF73-3E79-42D4-A1B6-F40519CC5598}" type="presParOf" srcId="{57C2F4A3-7831-4BED-AFD8-412161996F4C}" destId="{D1371CF4-0C6A-4BD8-B9F5-96E8ADC0A05E}" srcOrd="0" destOrd="0" presId="urn:microsoft.com/office/officeart/2018/2/layout/IconVerticalSolidList"/>
    <dgm:cxn modelId="{4679D670-861D-41F5-AC1C-2BC778FB8F71}" type="presParOf" srcId="{D1371CF4-0C6A-4BD8-B9F5-96E8ADC0A05E}" destId="{DC3AC8FC-70E5-4B23-8D21-F7139D8F36B2}" srcOrd="0" destOrd="0" presId="urn:microsoft.com/office/officeart/2018/2/layout/IconVerticalSolidList"/>
    <dgm:cxn modelId="{A107BA89-4760-4B27-AD1A-65F90B87DC45}" type="presParOf" srcId="{D1371CF4-0C6A-4BD8-B9F5-96E8ADC0A05E}" destId="{C665E7AF-D1F2-4377-9A4A-200C376220BC}" srcOrd="1" destOrd="0" presId="urn:microsoft.com/office/officeart/2018/2/layout/IconVerticalSolidList"/>
    <dgm:cxn modelId="{8EFFCAAE-ADC8-49B7-A52C-42937EBF8EB1}" type="presParOf" srcId="{D1371CF4-0C6A-4BD8-B9F5-96E8ADC0A05E}" destId="{283ABFBF-BD0B-4B83-9333-5F75537558EF}" srcOrd="2" destOrd="0" presId="urn:microsoft.com/office/officeart/2018/2/layout/IconVerticalSolidList"/>
    <dgm:cxn modelId="{9D0EC470-5015-4CE5-9ED7-D2BF4E8B0EA1}" type="presParOf" srcId="{D1371CF4-0C6A-4BD8-B9F5-96E8ADC0A05E}" destId="{1844E07D-F7B3-4240-8BE8-56A060A2A076}" srcOrd="3" destOrd="0" presId="urn:microsoft.com/office/officeart/2018/2/layout/IconVerticalSolidList"/>
    <dgm:cxn modelId="{72E05C2C-DBE1-4E34-9B21-4AF19DCAEA76}" type="presParOf" srcId="{57C2F4A3-7831-4BED-AFD8-412161996F4C}" destId="{01D27E29-189D-42DB-BDCA-FD3E55A46BF4}" srcOrd="1" destOrd="0" presId="urn:microsoft.com/office/officeart/2018/2/layout/IconVerticalSolidList"/>
    <dgm:cxn modelId="{CD99BDE6-D1FF-435B-8478-EF2A4C9523DC}" type="presParOf" srcId="{57C2F4A3-7831-4BED-AFD8-412161996F4C}" destId="{22A405FC-95E4-472A-B3FA-9D28A29B150D}" srcOrd="2" destOrd="0" presId="urn:microsoft.com/office/officeart/2018/2/layout/IconVerticalSolidList"/>
    <dgm:cxn modelId="{70765D6C-15D5-4731-8A49-96A0807BEFCA}" type="presParOf" srcId="{22A405FC-95E4-472A-B3FA-9D28A29B150D}" destId="{64264FDD-9B71-4D73-A8BA-816FD94EE806}" srcOrd="0" destOrd="0" presId="urn:microsoft.com/office/officeart/2018/2/layout/IconVerticalSolidList"/>
    <dgm:cxn modelId="{4F80CFB6-4B4E-4A23-8D64-03B071364C32}" type="presParOf" srcId="{22A405FC-95E4-472A-B3FA-9D28A29B150D}" destId="{FFE9D1E5-E26D-4066-8F43-B4E3834A6AE2}" srcOrd="1" destOrd="0" presId="urn:microsoft.com/office/officeart/2018/2/layout/IconVerticalSolidList"/>
    <dgm:cxn modelId="{B37A9F65-2A0B-418A-A6DC-93F432DAB996}" type="presParOf" srcId="{22A405FC-95E4-472A-B3FA-9D28A29B150D}" destId="{C735EDD2-2A2B-42B6-9EEE-DC916E8BD628}" srcOrd="2" destOrd="0" presId="urn:microsoft.com/office/officeart/2018/2/layout/IconVerticalSolidList"/>
    <dgm:cxn modelId="{01A78CB5-CBB6-45F9-AF03-E5279974DA16}" type="presParOf" srcId="{22A405FC-95E4-472A-B3FA-9D28A29B150D}" destId="{29F4A4AC-D9F0-4F50-A76F-6DF96361E83E}" srcOrd="3" destOrd="0" presId="urn:microsoft.com/office/officeart/2018/2/layout/IconVerticalSolidList"/>
    <dgm:cxn modelId="{2744D4F0-18B1-4702-ACBB-011259DC8881}" type="presParOf" srcId="{57C2F4A3-7831-4BED-AFD8-412161996F4C}" destId="{DB1CF056-6BBA-4712-A4E8-65C938E5EB61}" srcOrd="3" destOrd="0" presId="urn:microsoft.com/office/officeart/2018/2/layout/IconVerticalSolidList"/>
    <dgm:cxn modelId="{F148F020-658C-4084-8A55-2D03DB0F3F9E}" type="presParOf" srcId="{57C2F4A3-7831-4BED-AFD8-412161996F4C}" destId="{D65E3AD3-7602-435C-9261-47DF3BF62371}" srcOrd="4" destOrd="0" presId="urn:microsoft.com/office/officeart/2018/2/layout/IconVerticalSolidList"/>
    <dgm:cxn modelId="{27FEDBFE-3CDD-4BF2-B63C-7B27608FC4C6}" type="presParOf" srcId="{D65E3AD3-7602-435C-9261-47DF3BF62371}" destId="{9D03FE6E-AA44-40EF-8CBC-B932315042FB}" srcOrd="0" destOrd="0" presId="urn:microsoft.com/office/officeart/2018/2/layout/IconVerticalSolidList"/>
    <dgm:cxn modelId="{B0914A59-A28F-4A36-9813-C4AC2B654E32}" type="presParOf" srcId="{D65E3AD3-7602-435C-9261-47DF3BF62371}" destId="{67AA5591-4FA3-4B8A-908E-55150141AAFB}" srcOrd="1" destOrd="0" presId="urn:microsoft.com/office/officeart/2018/2/layout/IconVerticalSolidList"/>
    <dgm:cxn modelId="{7FC3CF7D-06C1-47B0-8FCC-B9BC8C7E4B00}" type="presParOf" srcId="{D65E3AD3-7602-435C-9261-47DF3BF62371}" destId="{8CC6EB64-1852-4A29-8B48-9AC9F35806EF}" srcOrd="2" destOrd="0" presId="urn:microsoft.com/office/officeart/2018/2/layout/IconVerticalSolidList"/>
    <dgm:cxn modelId="{21CEA665-D100-4021-B540-7CF996456FA4}" type="presParOf" srcId="{D65E3AD3-7602-435C-9261-47DF3BF62371}" destId="{2371EC3C-6A0A-46AA-9C0E-2B752A4F8CF4}" srcOrd="3" destOrd="0" presId="urn:microsoft.com/office/officeart/2018/2/layout/IconVerticalSolidList"/>
    <dgm:cxn modelId="{4B1A1F56-3257-4DDA-B4BE-79EB950902E6}" type="presParOf" srcId="{57C2F4A3-7831-4BED-AFD8-412161996F4C}" destId="{6C0E9E9C-1CD8-4E90-B00B-2CB3DDDC767D}" srcOrd="5" destOrd="0" presId="urn:microsoft.com/office/officeart/2018/2/layout/IconVerticalSolidList"/>
    <dgm:cxn modelId="{646F834E-1EE3-43D2-AFCC-F84387A35E83}" type="presParOf" srcId="{57C2F4A3-7831-4BED-AFD8-412161996F4C}" destId="{7D07D89C-B98A-4D65-A486-3C9644293857}" srcOrd="6" destOrd="0" presId="urn:microsoft.com/office/officeart/2018/2/layout/IconVerticalSolidList"/>
    <dgm:cxn modelId="{7890E6E3-5DD1-4357-8D78-735E7ECCCEAF}" type="presParOf" srcId="{7D07D89C-B98A-4D65-A486-3C9644293857}" destId="{BCF58154-3E74-4E5A-B20D-A6389131E331}" srcOrd="0" destOrd="0" presId="urn:microsoft.com/office/officeart/2018/2/layout/IconVerticalSolidList"/>
    <dgm:cxn modelId="{A92D714F-BA17-46A5-9975-2B0216FA313C}" type="presParOf" srcId="{7D07D89C-B98A-4D65-A486-3C9644293857}" destId="{3BD45550-6F7F-40CC-B27C-A44556E8B953}" srcOrd="1" destOrd="0" presId="urn:microsoft.com/office/officeart/2018/2/layout/IconVerticalSolidList"/>
    <dgm:cxn modelId="{C867A908-01C0-4712-AF5F-658B48E3C828}" type="presParOf" srcId="{7D07D89C-B98A-4D65-A486-3C9644293857}" destId="{FE670A06-8EB0-4EEB-9C7F-1F4845D65A3D}" srcOrd="2" destOrd="0" presId="urn:microsoft.com/office/officeart/2018/2/layout/IconVerticalSolidList"/>
    <dgm:cxn modelId="{DBC2B79C-AEE9-4241-BCE7-65723F9A2C3E}" type="presParOf" srcId="{7D07D89C-B98A-4D65-A486-3C9644293857}" destId="{874FE0DD-8EDB-4B64-B1F9-1E1BD6F17126}"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FC6296-CCC4-4B44-A52D-6934EDC6669E}">
      <dsp:nvSpPr>
        <dsp:cNvPr id="0" name=""/>
        <dsp:cNvSpPr/>
      </dsp:nvSpPr>
      <dsp:spPr>
        <a:xfrm>
          <a:off x="-4788402" y="-733911"/>
          <a:ext cx="5703353" cy="5703353"/>
        </a:xfrm>
        <a:prstGeom prst="blockArc">
          <a:avLst>
            <a:gd name="adj1" fmla="val 18900000"/>
            <a:gd name="adj2" fmla="val 2700000"/>
            <a:gd name="adj3" fmla="val 379"/>
          </a:avLst>
        </a:prstGeom>
        <a:noFill/>
        <a:ln w="19050" cap="flat" cmpd="sng" algn="ctr">
          <a:solidFill>
            <a:srgbClr val="86B3CF"/>
          </a:solidFill>
          <a:prstDash val="solid"/>
          <a:miter lim="800000"/>
        </a:ln>
        <a:effectLst/>
      </dsp:spPr>
      <dsp:style>
        <a:lnRef idx="2">
          <a:scrgbClr r="0" g="0" b="0"/>
        </a:lnRef>
        <a:fillRef idx="0">
          <a:scrgbClr r="0" g="0" b="0"/>
        </a:fillRef>
        <a:effectRef idx="0">
          <a:scrgbClr r="0" g="0" b="0"/>
        </a:effectRef>
        <a:fontRef idx="minor"/>
      </dsp:style>
    </dsp:sp>
    <dsp:sp modelId="{7AC74993-DC44-40AA-9DE3-9B5E6A8A9B28}">
      <dsp:nvSpPr>
        <dsp:cNvPr id="0" name=""/>
        <dsp:cNvSpPr/>
      </dsp:nvSpPr>
      <dsp:spPr>
        <a:xfrm>
          <a:off x="479169" y="325627"/>
          <a:ext cx="3617601" cy="651594"/>
        </a:xfrm>
        <a:prstGeom prst="rect">
          <a:avLst/>
        </a:prstGeom>
        <a:solidFill>
          <a:srgbClr val="0153F6"/>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7203" tIns="45720" rIns="45720" bIns="45720" numCol="1" spcCol="1270" anchor="ctr" anchorCtr="0">
          <a:noAutofit/>
        </a:bodyPr>
        <a:lstStyle/>
        <a:p>
          <a:pPr lvl="0" algn="ctr" defTabSz="800100">
            <a:lnSpc>
              <a:spcPct val="90000"/>
            </a:lnSpc>
            <a:spcBef>
              <a:spcPct val="0"/>
            </a:spcBef>
            <a:spcAft>
              <a:spcPct val="35000"/>
            </a:spcAft>
          </a:pPr>
          <a:r>
            <a:rPr lang="en-GB" sz="1800" b="1" i="0" kern="1200">
              <a:solidFill>
                <a:schemeClr val="bg1"/>
              </a:solidFill>
              <a:latin typeface="Gotham HTF Book"/>
              <a:cs typeface="Calibri" panose="020F0502020204030204" pitchFamily="34" charset="0"/>
            </a:rPr>
            <a:t>Union values strand</a:t>
          </a:r>
        </a:p>
      </dsp:txBody>
      <dsp:txXfrm>
        <a:off x="479169" y="325627"/>
        <a:ext cx="3617601" cy="651594"/>
      </dsp:txXfrm>
    </dsp:sp>
    <dsp:sp modelId="{285A4480-B27F-4B77-BF95-A9B609B6AB2C}">
      <dsp:nvSpPr>
        <dsp:cNvPr id="0" name=""/>
        <dsp:cNvSpPr/>
      </dsp:nvSpPr>
      <dsp:spPr>
        <a:xfrm>
          <a:off x="71923" y="244178"/>
          <a:ext cx="814492" cy="814492"/>
        </a:xfrm>
        <a:prstGeom prst="ellipse">
          <a:avLst/>
        </a:prstGeom>
        <a:solidFill>
          <a:srgbClr val="FAF4EA"/>
        </a:solidFill>
        <a:ln w="19050" cap="flat" cmpd="sng" algn="ctr">
          <a:noFill/>
          <a:prstDash val="solid"/>
          <a:miter lim="800000"/>
        </a:ln>
        <a:effectLst/>
      </dsp:spPr>
      <dsp:style>
        <a:lnRef idx="2">
          <a:scrgbClr r="0" g="0" b="0"/>
        </a:lnRef>
        <a:fillRef idx="1">
          <a:scrgbClr r="0" g="0" b="0"/>
        </a:fillRef>
        <a:effectRef idx="0">
          <a:scrgbClr r="0" g="0" b="0"/>
        </a:effectRef>
        <a:fontRef idx="minor"/>
      </dsp:style>
    </dsp:sp>
    <dsp:sp modelId="{CE3E0ECD-7F80-4168-8C7A-5E2DFEBA2BA9}">
      <dsp:nvSpPr>
        <dsp:cNvPr id="0" name=""/>
        <dsp:cNvSpPr/>
      </dsp:nvSpPr>
      <dsp:spPr>
        <a:xfrm>
          <a:off x="852743" y="1303188"/>
          <a:ext cx="3244027" cy="651594"/>
        </a:xfrm>
        <a:prstGeom prst="rect">
          <a:avLst/>
        </a:prstGeom>
        <a:solidFill>
          <a:srgbClr val="FD022E"/>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7203" tIns="45720" rIns="45720" bIns="45720" numCol="1" spcCol="1270" anchor="ctr" anchorCtr="0">
          <a:noAutofit/>
        </a:bodyPr>
        <a:lstStyle/>
        <a:p>
          <a:pPr lvl="0" algn="ctr" defTabSz="800100">
            <a:lnSpc>
              <a:spcPct val="90000"/>
            </a:lnSpc>
            <a:spcBef>
              <a:spcPct val="0"/>
            </a:spcBef>
            <a:spcAft>
              <a:spcPct val="35000"/>
            </a:spcAft>
          </a:pPr>
          <a:r>
            <a:rPr lang="en-GB" sz="1800" b="1" kern="1200">
              <a:solidFill>
                <a:schemeClr val="bg1"/>
              </a:solidFill>
              <a:latin typeface="Gotham HTF Book"/>
              <a:cs typeface="Calibri" panose="020F0502020204030204" pitchFamily="34" charset="0"/>
            </a:rPr>
            <a:t>Equality</a:t>
          </a:r>
          <a:r>
            <a:rPr lang="en-GB" sz="1800" b="1" i="1" kern="1200">
              <a:solidFill>
                <a:schemeClr val="bg1"/>
              </a:solidFill>
              <a:latin typeface="Gotham HTF Book"/>
              <a:cs typeface="Calibri" panose="020F0502020204030204" pitchFamily="34" charset="0"/>
            </a:rPr>
            <a:t>,</a:t>
          </a:r>
          <a:r>
            <a:rPr lang="en-GB" sz="1800" b="1" kern="1200">
              <a:solidFill>
                <a:schemeClr val="bg1"/>
              </a:solidFill>
              <a:latin typeface="Gotham HTF Book"/>
              <a:cs typeface="Calibri" panose="020F0502020204030204" pitchFamily="34" charset="0"/>
            </a:rPr>
            <a:t> Rights </a:t>
          </a:r>
          <a:r>
            <a:rPr lang="en-GB" sz="1800" b="1" i="0" kern="1200">
              <a:solidFill>
                <a:schemeClr val="bg1"/>
              </a:solidFill>
              <a:latin typeface="Gotham HTF Book"/>
              <a:cs typeface="Calibri" panose="020F0502020204030204" pitchFamily="34" charset="0"/>
            </a:rPr>
            <a:t>and Gender Equality </a:t>
          </a:r>
          <a:r>
            <a:rPr lang="en-GB" sz="1800" b="1" kern="1200">
              <a:solidFill>
                <a:schemeClr val="bg1"/>
              </a:solidFill>
              <a:latin typeface="Gotham HTF Book"/>
              <a:cs typeface="Calibri" panose="020F0502020204030204" pitchFamily="34" charset="0"/>
            </a:rPr>
            <a:t>strand </a:t>
          </a:r>
          <a:endParaRPr lang="fr-BE" sz="1800" b="1" kern="1200">
            <a:solidFill>
              <a:schemeClr val="bg1"/>
            </a:solidFill>
            <a:latin typeface="Gotham HTF Book"/>
            <a:cs typeface="Calibri" panose="020F0502020204030204" pitchFamily="34" charset="0"/>
          </a:endParaRPr>
        </a:p>
      </dsp:txBody>
      <dsp:txXfrm>
        <a:off x="852743" y="1303188"/>
        <a:ext cx="3244027" cy="651594"/>
      </dsp:txXfrm>
    </dsp:sp>
    <dsp:sp modelId="{5FF07FCC-64B3-459D-8E1D-72E3164CA0E3}">
      <dsp:nvSpPr>
        <dsp:cNvPr id="0" name=""/>
        <dsp:cNvSpPr/>
      </dsp:nvSpPr>
      <dsp:spPr>
        <a:xfrm>
          <a:off x="445497" y="1221738"/>
          <a:ext cx="814492" cy="814492"/>
        </a:xfrm>
        <a:prstGeom prst="ellipse">
          <a:avLst/>
        </a:prstGeom>
        <a:solidFill>
          <a:srgbClr val="FAF4EA"/>
        </a:solidFill>
        <a:ln w="19050" cap="flat" cmpd="sng" algn="ctr">
          <a:noFill/>
          <a:prstDash val="solid"/>
          <a:miter lim="800000"/>
        </a:ln>
        <a:effectLst/>
      </dsp:spPr>
      <dsp:style>
        <a:lnRef idx="2">
          <a:scrgbClr r="0" g="0" b="0"/>
        </a:lnRef>
        <a:fillRef idx="1">
          <a:scrgbClr r="0" g="0" b="0"/>
        </a:fillRef>
        <a:effectRef idx="0">
          <a:scrgbClr r="0" g="0" b="0"/>
        </a:effectRef>
        <a:fontRef idx="minor"/>
      </dsp:style>
    </dsp:sp>
    <dsp:sp modelId="{19859B29-4DA3-431D-BCF1-82AC7ED5AC5F}">
      <dsp:nvSpPr>
        <dsp:cNvPr id="0" name=""/>
        <dsp:cNvSpPr/>
      </dsp:nvSpPr>
      <dsp:spPr>
        <a:xfrm>
          <a:off x="852743" y="2280748"/>
          <a:ext cx="3244027" cy="651594"/>
        </a:xfrm>
        <a:prstGeom prst="rect">
          <a:avLst/>
        </a:prstGeom>
        <a:solidFill>
          <a:srgbClr val="FF9606"/>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7203" tIns="45720" rIns="45720" bIns="45720" numCol="1" spcCol="1270" anchor="ctr" anchorCtr="0">
          <a:noAutofit/>
        </a:bodyPr>
        <a:lstStyle/>
        <a:p>
          <a:pPr lvl="0" algn="ctr" defTabSz="800100">
            <a:lnSpc>
              <a:spcPct val="90000"/>
            </a:lnSpc>
            <a:spcBef>
              <a:spcPct val="0"/>
            </a:spcBef>
            <a:spcAft>
              <a:spcPct val="35000"/>
            </a:spcAft>
          </a:pPr>
          <a:r>
            <a:rPr lang="en-GB" sz="1800" b="1" kern="1200">
              <a:solidFill>
                <a:schemeClr val="bg1"/>
              </a:solidFill>
              <a:latin typeface="Gotham HTF Book"/>
              <a:cs typeface="Calibri" panose="020F0502020204030204" pitchFamily="34" charset="0"/>
            </a:rPr>
            <a:t>Citizens' engagement and participation strand</a:t>
          </a:r>
          <a:endParaRPr lang="fr-BE" sz="1800" b="1" kern="1200">
            <a:solidFill>
              <a:schemeClr val="bg1"/>
            </a:solidFill>
            <a:latin typeface="Gotham HTF Book"/>
            <a:cs typeface="Calibri" panose="020F0502020204030204" pitchFamily="34" charset="0"/>
          </a:endParaRPr>
        </a:p>
      </dsp:txBody>
      <dsp:txXfrm>
        <a:off x="852743" y="2280748"/>
        <a:ext cx="3244027" cy="651594"/>
      </dsp:txXfrm>
    </dsp:sp>
    <dsp:sp modelId="{D9A1210B-7450-476C-B6A8-6D6F4E0C2102}">
      <dsp:nvSpPr>
        <dsp:cNvPr id="0" name=""/>
        <dsp:cNvSpPr/>
      </dsp:nvSpPr>
      <dsp:spPr>
        <a:xfrm>
          <a:off x="445497" y="2199299"/>
          <a:ext cx="814492" cy="814492"/>
        </a:xfrm>
        <a:prstGeom prst="ellipse">
          <a:avLst/>
        </a:prstGeom>
        <a:solidFill>
          <a:srgbClr val="FAF4EA"/>
        </a:solidFill>
        <a:ln w="19050" cap="flat" cmpd="sng" algn="ctr">
          <a:noFill/>
          <a:prstDash val="solid"/>
          <a:miter lim="800000"/>
        </a:ln>
        <a:effectLst/>
      </dsp:spPr>
      <dsp:style>
        <a:lnRef idx="2">
          <a:scrgbClr r="0" g="0" b="0"/>
        </a:lnRef>
        <a:fillRef idx="1">
          <a:scrgbClr r="0" g="0" b="0"/>
        </a:fillRef>
        <a:effectRef idx="0">
          <a:scrgbClr r="0" g="0" b="0"/>
        </a:effectRef>
        <a:fontRef idx="minor"/>
      </dsp:style>
    </dsp:sp>
    <dsp:sp modelId="{4199EE1D-B9C9-47E1-A34A-04A2DD7903FF}">
      <dsp:nvSpPr>
        <dsp:cNvPr id="0" name=""/>
        <dsp:cNvSpPr/>
      </dsp:nvSpPr>
      <dsp:spPr>
        <a:xfrm>
          <a:off x="479169" y="3258309"/>
          <a:ext cx="3617601" cy="651594"/>
        </a:xfrm>
        <a:prstGeom prst="rect">
          <a:avLst/>
        </a:prstGeom>
        <a:solidFill>
          <a:srgbClr val="079E42"/>
        </a:solid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7203" tIns="45720" rIns="45720" bIns="45720" numCol="1" spcCol="1270" anchor="ctr" anchorCtr="0">
          <a:noAutofit/>
        </a:bodyPr>
        <a:lstStyle/>
        <a:p>
          <a:pPr lvl="0" algn="ctr" defTabSz="800100">
            <a:lnSpc>
              <a:spcPct val="90000"/>
            </a:lnSpc>
            <a:spcBef>
              <a:spcPct val="0"/>
            </a:spcBef>
            <a:spcAft>
              <a:spcPct val="35000"/>
            </a:spcAft>
          </a:pPr>
          <a:r>
            <a:rPr lang="en-GB" sz="1800" b="1" kern="1200">
              <a:solidFill>
                <a:schemeClr val="bg1"/>
              </a:solidFill>
              <a:latin typeface="Gotham HTF Book"/>
              <a:cs typeface="Calibri" panose="020F0502020204030204" pitchFamily="34" charset="0"/>
            </a:rPr>
            <a:t>Daphne strand </a:t>
          </a:r>
          <a:endParaRPr lang="fr-BE" sz="1800" b="1" kern="1200">
            <a:solidFill>
              <a:schemeClr val="bg1"/>
            </a:solidFill>
            <a:latin typeface="Gotham HTF Book"/>
            <a:cs typeface="Calibri" panose="020F0502020204030204" pitchFamily="34" charset="0"/>
          </a:endParaRPr>
        </a:p>
      </dsp:txBody>
      <dsp:txXfrm>
        <a:off x="479169" y="3258309"/>
        <a:ext cx="3617601" cy="651594"/>
      </dsp:txXfrm>
    </dsp:sp>
    <dsp:sp modelId="{23C7A9FF-7B27-452C-8F0B-50905CBE8771}">
      <dsp:nvSpPr>
        <dsp:cNvPr id="0" name=""/>
        <dsp:cNvSpPr/>
      </dsp:nvSpPr>
      <dsp:spPr>
        <a:xfrm>
          <a:off x="71923" y="3176860"/>
          <a:ext cx="814492" cy="814492"/>
        </a:xfrm>
        <a:prstGeom prst="ellipse">
          <a:avLst/>
        </a:prstGeom>
        <a:solidFill>
          <a:srgbClr val="FAF4EA"/>
        </a:solidFill>
        <a:ln w="1905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696AF7-993B-4FB5-9622-AD6A3BD741E6}">
      <dsp:nvSpPr>
        <dsp:cNvPr id="0" name=""/>
        <dsp:cNvSpPr/>
      </dsp:nvSpPr>
      <dsp:spPr>
        <a:xfrm>
          <a:off x="5823" y="2164488"/>
          <a:ext cx="3427600" cy="1563301"/>
        </a:xfrm>
        <a:prstGeom prst="chevron">
          <a:avLst/>
        </a:prstGeom>
        <a:solidFill>
          <a:srgbClr val="FFC000"/>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fr-BE" sz="1400" b="1" kern="1200">
              <a:latin typeface="Verdana" panose="020B0604030504040204" pitchFamily="34" charset="0"/>
              <a:ea typeface="Verdana" panose="020B0604030504040204" pitchFamily="34" charset="0"/>
            </a:rPr>
            <a:t>Deadline for </a:t>
          </a:r>
        </a:p>
        <a:p>
          <a:pPr lvl="0" algn="ctr" defTabSz="622300">
            <a:lnSpc>
              <a:spcPct val="90000"/>
            </a:lnSpc>
            <a:spcBef>
              <a:spcPct val="0"/>
            </a:spcBef>
            <a:spcAft>
              <a:spcPct val="35000"/>
            </a:spcAft>
          </a:pPr>
          <a:r>
            <a:rPr lang="fr-BE" sz="1400" b="1" kern="1200" err="1">
              <a:latin typeface="Verdana" panose="020B0604030504040204" pitchFamily="34" charset="0"/>
              <a:ea typeface="Verdana" panose="020B0604030504040204" pitchFamily="34" charset="0"/>
            </a:rPr>
            <a:t>Submission</a:t>
          </a:r>
          <a:endParaRPr lang="fr-BE" sz="1400" b="1" kern="1200">
            <a:latin typeface="Verdana" panose="020B0604030504040204" pitchFamily="34" charset="0"/>
            <a:ea typeface="Verdana" panose="020B0604030504040204" pitchFamily="34" charset="0"/>
          </a:endParaRPr>
        </a:p>
        <a:p>
          <a:pPr lvl="0" algn="ctr" defTabSz="622300">
            <a:lnSpc>
              <a:spcPct val="90000"/>
            </a:lnSpc>
            <a:spcBef>
              <a:spcPct val="0"/>
            </a:spcBef>
            <a:spcAft>
              <a:spcPct val="35000"/>
            </a:spcAft>
          </a:pPr>
          <a:r>
            <a:rPr lang="fr-BE" sz="1400" b="1" kern="1200">
              <a:highlight>
                <a:srgbClr val="FF0000"/>
              </a:highlight>
              <a:latin typeface="Verdana" panose="020B0604030504040204" pitchFamily="34" charset="0"/>
              <a:ea typeface="Verdana" panose="020B0604030504040204" pitchFamily="34" charset="0"/>
            </a:rPr>
            <a:t>7 May 2025</a:t>
          </a:r>
        </a:p>
        <a:p>
          <a:pPr lvl="0" algn="ctr" defTabSz="622300">
            <a:lnSpc>
              <a:spcPct val="90000"/>
            </a:lnSpc>
            <a:spcBef>
              <a:spcPct val="0"/>
            </a:spcBef>
            <a:spcAft>
              <a:spcPct val="35000"/>
            </a:spcAft>
          </a:pPr>
          <a:r>
            <a:rPr lang="fr-BE" sz="1400" b="1" kern="1200">
              <a:highlight>
                <a:srgbClr val="FF0000"/>
              </a:highlight>
              <a:latin typeface="Verdana" panose="020B0604030504040204" pitchFamily="34" charset="0"/>
              <a:ea typeface="Verdana" panose="020B0604030504040204" pitchFamily="34" charset="0"/>
            </a:rPr>
            <a:t>17:00 CET</a:t>
          </a:r>
        </a:p>
        <a:p>
          <a:pPr lvl="0" algn="ctr" defTabSz="622300">
            <a:lnSpc>
              <a:spcPct val="90000"/>
            </a:lnSpc>
            <a:spcBef>
              <a:spcPct val="0"/>
            </a:spcBef>
            <a:spcAft>
              <a:spcPct val="35000"/>
            </a:spcAft>
          </a:pPr>
          <a:r>
            <a:rPr lang="fr-BE" sz="1400" b="1" kern="1200">
              <a:highlight>
                <a:srgbClr val="FF0000"/>
              </a:highlight>
              <a:latin typeface="Verdana" panose="020B0604030504040204" pitchFamily="34" charset="0"/>
              <a:ea typeface="Verdana" panose="020B0604030504040204" pitchFamily="34" charset="0"/>
            </a:rPr>
            <a:t>(Brussels time)</a:t>
          </a:r>
          <a:endParaRPr lang="en-IE" sz="1400" kern="1200">
            <a:highlight>
              <a:srgbClr val="FF0000"/>
            </a:highlight>
            <a:latin typeface="Verdana" panose="020B0604030504040204" pitchFamily="34" charset="0"/>
            <a:ea typeface="Verdana" panose="020B0604030504040204" pitchFamily="34" charset="0"/>
          </a:endParaRPr>
        </a:p>
      </dsp:txBody>
      <dsp:txXfrm>
        <a:off x="787474" y="2164488"/>
        <a:ext cx="1864299" cy="1563301"/>
      </dsp:txXfrm>
    </dsp:sp>
    <dsp:sp modelId="{742FE38B-3883-4DC0-8C61-F4B760016F5C}">
      <dsp:nvSpPr>
        <dsp:cNvPr id="0" name=""/>
        <dsp:cNvSpPr/>
      </dsp:nvSpPr>
      <dsp:spPr>
        <a:xfrm>
          <a:off x="2763812" y="2168250"/>
          <a:ext cx="3344690" cy="1555778"/>
        </a:xfrm>
        <a:prstGeom prst="chevron">
          <a:avLst/>
        </a:prstGeom>
        <a:solidFill>
          <a:schemeClr val="accent6"/>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IE" sz="1400" b="1" kern="1200">
              <a:latin typeface="Verdana" panose="020B0604030504040204" pitchFamily="34" charset="0"/>
              <a:ea typeface="Verdana" panose="020B0604030504040204" pitchFamily="34" charset="0"/>
            </a:rPr>
            <a:t>Evaluation</a:t>
          </a:r>
        </a:p>
        <a:p>
          <a:pPr lvl="0" algn="ctr" defTabSz="622300">
            <a:lnSpc>
              <a:spcPct val="90000"/>
            </a:lnSpc>
            <a:spcBef>
              <a:spcPct val="0"/>
            </a:spcBef>
            <a:spcAft>
              <a:spcPct val="35000"/>
            </a:spcAft>
          </a:pPr>
          <a:r>
            <a:rPr lang="en-IE" sz="1400" b="1" kern="1200">
              <a:latin typeface="Verdana" panose="020B0604030504040204" pitchFamily="34" charset="0"/>
              <a:ea typeface="Verdana" panose="020B0604030504040204" pitchFamily="34" charset="0"/>
            </a:rPr>
            <a:t>May – October 2025</a:t>
          </a:r>
        </a:p>
      </dsp:txBody>
      <dsp:txXfrm>
        <a:off x="3541701" y="2168250"/>
        <a:ext cx="1788912" cy="1555778"/>
      </dsp:txXfrm>
    </dsp:sp>
    <dsp:sp modelId="{2F6FF90C-743B-4DF3-8407-0A8286E7FF0C}">
      <dsp:nvSpPr>
        <dsp:cNvPr id="0" name=""/>
        <dsp:cNvSpPr/>
      </dsp:nvSpPr>
      <dsp:spPr>
        <a:xfrm>
          <a:off x="5433336" y="2191486"/>
          <a:ext cx="4074797" cy="1509305"/>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IE" sz="1400" b="1" kern="1200">
              <a:latin typeface="Verdana" panose="020B0604030504040204" pitchFamily="34" charset="0"/>
              <a:ea typeface="Verdana" panose="020B0604030504040204" pitchFamily="34" charset="0"/>
            </a:rPr>
            <a:t>Information on Evaluation Results</a:t>
          </a:r>
        </a:p>
        <a:p>
          <a:pPr lvl="0" algn="ctr" defTabSz="622300">
            <a:lnSpc>
              <a:spcPct val="90000"/>
            </a:lnSpc>
            <a:spcBef>
              <a:spcPct val="0"/>
            </a:spcBef>
            <a:spcAft>
              <a:spcPct val="35000"/>
            </a:spcAft>
          </a:pPr>
          <a:r>
            <a:rPr lang="en-IE" sz="1400" b="1" kern="1200">
              <a:latin typeface="Verdana" panose="020B0604030504040204" pitchFamily="34" charset="0"/>
              <a:ea typeface="Verdana" panose="020B0604030504040204" pitchFamily="34" charset="0"/>
            </a:rPr>
            <a:t>November 2025</a:t>
          </a:r>
        </a:p>
      </dsp:txBody>
      <dsp:txXfrm>
        <a:off x="6187989" y="2191486"/>
        <a:ext cx="2565492" cy="1509305"/>
      </dsp:txXfrm>
    </dsp:sp>
    <dsp:sp modelId="{669A5ED2-4C18-4E40-8A39-433F81DAEF44}">
      <dsp:nvSpPr>
        <dsp:cNvPr id="0" name=""/>
        <dsp:cNvSpPr/>
      </dsp:nvSpPr>
      <dsp:spPr>
        <a:xfrm>
          <a:off x="8848988" y="2168658"/>
          <a:ext cx="3191272" cy="1554961"/>
        </a:xfrm>
        <a:prstGeom prst="chevron">
          <a:avLst/>
        </a:prstGeom>
        <a:solidFill>
          <a:schemeClr val="accent5">
            <a:lumMod val="60000"/>
            <a:lumOff val="4000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IE" sz="1400" b="1" kern="1200">
              <a:latin typeface="Verdana" panose="020B0604030504040204" pitchFamily="34" charset="0"/>
              <a:ea typeface="Verdana" panose="020B0604030504040204" pitchFamily="34" charset="0"/>
            </a:rPr>
            <a:t>Grant Signature</a:t>
          </a:r>
        </a:p>
        <a:p>
          <a:pPr lvl="0" algn="ctr" defTabSz="622300">
            <a:lnSpc>
              <a:spcPct val="90000"/>
            </a:lnSpc>
            <a:spcBef>
              <a:spcPct val="0"/>
            </a:spcBef>
            <a:spcAft>
              <a:spcPct val="35000"/>
            </a:spcAft>
          </a:pPr>
          <a:r>
            <a:rPr lang="en-IE" sz="1400" b="1" kern="1200">
              <a:latin typeface="Verdana" panose="020B0604030504040204" pitchFamily="34" charset="0"/>
              <a:ea typeface="Verdana" panose="020B0604030504040204" pitchFamily="34" charset="0"/>
            </a:rPr>
            <a:t>January – February 2026</a:t>
          </a:r>
        </a:p>
      </dsp:txBody>
      <dsp:txXfrm>
        <a:off x="9626469" y="2168658"/>
        <a:ext cx="1636311" cy="15549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3E621B-6D12-46B3-8D9F-75FA959674F2}">
      <dsp:nvSpPr>
        <dsp:cNvPr id="0" name=""/>
        <dsp:cNvSpPr/>
      </dsp:nvSpPr>
      <dsp:spPr>
        <a:xfrm>
          <a:off x="0" y="674179"/>
          <a:ext cx="2999834" cy="1799900"/>
        </a:xfrm>
        <a:prstGeom prst="rect">
          <a:avLst/>
        </a:prstGeom>
        <a:solidFill>
          <a:srgbClr val="024EA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a:solidFill>
                <a:schemeClr val="bg1"/>
              </a:solidFill>
            </a:rPr>
            <a:t>Submitted proposals </a:t>
          </a:r>
        </a:p>
        <a:p>
          <a:pPr lvl="0" algn="ctr" defTabSz="1155700">
            <a:lnSpc>
              <a:spcPct val="90000"/>
            </a:lnSpc>
            <a:spcBef>
              <a:spcPct val="0"/>
            </a:spcBef>
            <a:spcAft>
              <a:spcPct val="35000"/>
            </a:spcAft>
          </a:pPr>
          <a:r>
            <a:rPr lang="en-US" sz="2600" kern="1200">
              <a:solidFill>
                <a:schemeClr val="bg1"/>
              </a:solidFill>
            </a:rPr>
            <a:t>  </a:t>
          </a:r>
          <a:r>
            <a:rPr lang="en-US" sz="2600" b="1" kern="1200">
              <a:solidFill>
                <a:schemeClr val="bg1"/>
              </a:solidFill>
            </a:rPr>
            <a:t>498</a:t>
          </a:r>
          <a:endParaRPr lang="en-US" sz="2600" kern="1200">
            <a:solidFill>
              <a:schemeClr val="bg1"/>
            </a:solidFill>
          </a:endParaRPr>
        </a:p>
      </dsp:txBody>
      <dsp:txXfrm>
        <a:off x="0" y="674179"/>
        <a:ext cx="2999834" cy="1799900"/>
      </dsp:txXfrm>
    </dsp:sp>
    <dsp:sp modelId="{2739EE23-C0EB-4CDF-9D7D-A2C11E39C93C}">
      <dsp:nvSpPr>
        <dsp:cNvPr id="0" name=""/>
        <dsp:cNvSpPr/>
      </dsp:nvSpPr>
      <dsp:spPr>
        <a:xfrm>
          <a:off x="3299818" y="674179"/>
          <a:ext cx="2999834" cy="1799900"/>
        </a:xfrm>
        <a:prstGeom prst="rect">
          <a:avLst/>
        </a:prstGeom>
        <a:solidFill>
          <a:srgbClr val="024EA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de-DE" sz="2600" kern="1200" err="1">
              <a:solidFill>
                <a:schemeClr val="bg1"/>
              </a:solidFill>
            </a:rPr>
            <a:t>Awarded</a:t>
          </a:r>
          <a:r>
            <a:rPr lang="de-DE" sz="2600" kern="1200">
              <a:solidFill>
                <a:schemeClr val="bg1"/>
              </a:solidFill>
            </a:rPr>
            <a:t> </a:t>
          </a:r>
          <a:r>
            <a:rPr lang="de-DE" sz="2600" kern="1200" err="1">
              <a:solidFill>
                <a:schemeClr val="bg1"/>
              </a:solidFill>
            </a:rPr>
            <a:t>proposals</a:t>
          </a:r>
          <a:endParaRPr lang="de-DE" sz="2600" kern="1200">
            <a:solidFill>
              <a:schemeClr val="bg1"/>
            </a:solidFill>
          </a:endParaRPr>
        </a:p>
        <a:p>
          <a:pPr lvl="0" algn="ctr" defTabSz="1155700">
            <a:lnSpc>
              <a:spcPct val="90000"/>
            </a:lnSpc>
            <a:spcBef>
              <a:spcPct val="0"/>
            </a:spcBef>
            <a:spcAft>
              <a:spcPct val="35000"/>
            </a:spcAft>
          </a:pPr>
          <a:r>
            <a:rPr lang="en-US" sz="2600" b="1" kern="1200">
              <a:solidFill>
                <a:schemeClr val="bg1"/>
              </a:solidFill>
            </a:rPr>
            <a:t>30</a:t>
          </a:r>
        </a:p>
      </dsp:txBody>
      <dsp:txXfrm>
        <a:off x="3299818" y="674179"/>
        <a:ext cx="2999834" cy="1799900"/>
      </dsp:txXfrm>
    </dsp:sp>
    <dsp:sp modelId="{7777B8AA-BF9E-4242-A5CA-B10970EC4E1F}">
      <dsp:nvSpPr>
        <dsp:cNvPr id="0" name=""/>
        <dsp:cNvSpPr/>
      </dsp:nvSpPr>
      <dsp:spPr>
        <a:xfrm>
          <a:off x="6599637" y="674179"/>
          <a:ext cx="2999834" cy="1799900"/>
        </a:xfrm>
        <a:prstGeom prst="rect">
          <a:avLst/>
        </a:prstGeom>
        <a:solidFill>
          <a:srgbClr val="024EA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a:solidFill>
                <a:schemeClr val="bg1"/>
              </a:solidFill>
            </a:rPr>
            <a:t>Success rate </a:t>
          </a:r>
        </a:p>
        <a:p>
          <a:pPr lvl="0" algn="ctr" defTabSz="1155700">
            <a:lnSpc>
              <a:spcPct val="90000"/>
            </a:lnSpc>
            <a:spcBef>
              <a:spcPct val="0"/>
            </a:spcBef>
            <a:spcAft>
              <a:spcPct val="35000"/>
            </a:spcAft>
          </a:pPr>
          <a:r>
            <a:rPr lang="en-US" sz="2600" b="1" kern="1200">
              <a:solidFill>
                <a:srgbClr val="FF0000"/>
              </a:solidFill>
            </a:rPr>
            <a:t>6 %</a:t>
          </a:r>
        </a:p>
      </dsp:txBody>
      <dsp:txXfrm>
        <a:off x="6599637" y="674179"/>
        <a:ext cx="2999834" cy="1799900"/>
      </dsp:txXfrm>
    </dsp:sp>
    <dsp:sp modelId="{0EE1AAC7-AAED-4026-9C3C-782ED8A0507E}">
      <dsp:nvSpPr>
        <dsp:cNvPr id="0" name=""/>
        <dsp:cNvSpPr/>
      </dsp:nvSpPr>
      <dsp:spPr>
        <a:xfrm>
          <a:off x="1252266" y="2774064"/>
          <a:ext cx="3795121" cy="1799900"/>
        </a:xfrm>
        <a:prstGeom prst="rect">
          <a:avLst/>
        </a:prstGeom>
        <a:solidFill>
          <a:srgbClr val="024EA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b="0" kern="1200"/>
            <a:t>Average requested</a:t>
          </a:r>
        </a:p>
        <a:p>
          <a:pPr lvl="0" algn="ctr" defTabSz="1155700">
            <a:lnSpc>
              <a:spcPct val="90000"/>
            </a:lnSpc>
            <a:spcBef>
              <a:spcPct val="0"/>
            </a:spcBef>
            <a:spcAft>
              <a:spcPct val="35000"/>
            </a:spcAft>
          </a:pPr>
          <a:r>
            <a:rPr lang="en-GB" sz="2600" b="0" kern="1200"/>
            <a:t> EU grant </a:t>
          </a:r>
        </a:p>
        <a:p>
          <a:pPr lvl="0" algn="ctr" defTabSz="1155700">
            <a:lnSpc>
              <a:spcPct val="90000"/>
            </a:lnSpc>
            <a:spcBef>
              <a:spcPct val="0"/>
            </a:spcBef>
            <a:spcAft>
              <a:spcPct val="35000"/>
            </a:spcAft>
          </a:pPr>
          <a:r>
            <a:rPr lang="en-IE" sz="2600" b="1" kern="1200"/>
            <a:t>570 k EUR</a:t>
          </a:r>
          <a:br>
            <a:rPr lang="en-IE" sz="2600" b="1" kern="1200"/>
          </a:br>
          <a:r>
            <a:rPr lang="en-IE" sz="2600" b="1" kern="1200"/>
            <a:t>1.8 M EUR (P1)</a:t>
          </a:r>
          <a:endParaRPr lang="en-US" sz="2600" b="1" kern="1200"/>
        </a:p>
      </dsp:txBody>
      <dsp:txXfrm>
        <a:off x="1252266" y="2774064"/>
        <a:ext cx="3795121" cy="1799900"/>
      </dsp:txXfrm>
    </dsp:sp>
    <dsp:sp modelId="{0C40BCFC-6569-4B6F-AEB3-338A56B145ED}">
      <dsp:nvSpPr>
        <dsp:cNvPr id="0" name=""/>
        <dsp:cNvSpPr/>
      </dsp:nvSpPr>
      <dsp:spPr>
        <a:xfrm>
          <a:off x="5490253" y="2780903"/>
          <a:ext cx="2999834" cy="1799900"/>
        </a:xfrm>
        <a:prstGeom prst="rect">
          <a:avLst/>
        </a:prstGeom>
        <a:solidFill>
          <a:srgbClr val="024EA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b="0" kern="1200"/>
            <a:t>Budget consumption</a:t>
          </a:r>
        </a:p>
        <a:p>
          <a:pPr lvl="0" algn="ctr" defTabSz="1155700">
            <a:lnSpc>
              <a:spcPct val="90000"/>
            </a:lnSpc>
            <a:spcBef>
              <a:spcPct val="0"/>
            </a:spcBef>
            <a:spcAft>
              <a:spcPct val="35000"/>
            </a:spcAft>
          </a:pPr>
          <a:r>
            <a:rPr lang="en-US" sz="2600" kern="1200"/>
            <a:t>101%*</a:t>
          </a:r>
        </a:p>
      </dsp:txBody>
      <dsp:txXfrm>
        <a:off x="5490253" y="2780903"/>
        <a:ext cx="2999834" cy="17999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E5AF95-EA1D-4F03-BE71-640C8D907159}">
      <dsp:nvSpPr>
        <dsp:cNvPr id="0" name=""/>
        <dsp:cNvSpPr/>
      </dsp:nvSpPr>
      <dsp:spPr>
        <a:xfrm>
          <a:off x="0" y="429139"/>
          <a:ext cx="7152310" cy="1146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55099" tIns="583184" rIns="555099"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a:t>Minimum pass score: 25 points</a:t>
          </a:r>
        </a:p>
      </dsp:txBody>
      <dsp:txXfrm>
        <a:off x="0" y="429139"/>
        <a:ext cx="7152310" cy="1146600"/>
      </dsp:txXfrm>
    </dsp:sp>
    <dsp:sp modelId="{649703CA-AD99-4DDB-8250-B3F8BB0120A7}">
      <dsp:nvSpPr>
        <dsp:cNvPr id="0" name=""/>
        <dsp:cNvSpPr/>
      </dsp:nvSpPr>
      <dsp:spPr>
        <a:xfrm>
          <a:off x="357615" y="3122"/>
          <a:ext cx="5448350" cy="826560"/>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238" tIns="0" rIns="189238" bIns="0" numCol="1" spcCol="1270" anchor="ctr" anchorCtr="0">
          <a:noAutofit/>
        </a:bodyPr>
        <a:lstStyle/>
        <a:p>
          <a:pPr lvl="0" algn="l" defTabSz="1244600">
            <a:lnSpc>
              <a:spcPct val="90000"/>
            </a:lnSpc>
            <a:spcBef>
              <a:spcPct val="0"/>
            </a:spcBef>
            <a:spcAft>
              <a:spcPct val="35000"/>
            </a:spcAft>
          </a:pPr>
          <a:r>
            <a:rPr lang="en-US" sz="2800" kern="1200" dirty="0"/>
            <a:t>1. Relevance (40 points)</a:t>
          </a:r>
        </a:p>
      </dsp:txBody>
      <dsp:txXfrm>
        <a:off x="397964" y="43471"/>
        <a:ext cx="5367652" cy="745862"/>
      </dsp:txXfrm>
    </dsp:sp>
    <dsp:sp modelId="{FE5A4C0D-384D-4626-A5D0-EDE637CB173F}">
      <dsp:nvSpPr>
        <dsp:cNvPr id="0" name=""/>
        <dsp:cNvSpPr/>
      </dsp:nvSpPr>
      <dsp:spPr>
        <a:xfrm>
          <a:off x="0" y="2072176"/>
          <a:ext cx="7152310" cy="1217907"/>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55099" tIns="583184" rIns="555099"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a:t>Minimum pass score: n/a</a:t>
          </a:r>
        </a:p>
      </dsp:txBody>
      <dsp:txXfrm>
        <a:off x="0" y="2072176"/>
        <a:ext cx="7152310" cy="1217907"/>
      </dsp:txXfrm>
    </dsp:sp>
    <dsp:sp modelId="{FBA0D1C8-D6AA-4E1C-AF30-6BE32C85A262}">
      <dsp:nvSpPr>
        <dsp:cNvPr id="0" name=""/>
        <dsp:cNvSpPr/>
      </dsp:nvSpPr>
      <dsp:spPr>
        <a:xfrm>
          <a:off x="357615" y="1714202"/>
          <a:ext cx="5445396" cy="82656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238" tIns="0" rIns="189238" bIns="0" numCol="1" spcCol="1270" anchor="ctr" anchorCtr="0">
          <a:noAutofit/>
        </a:bodyPr>
        <a:lstStyle/>
        <a:p>
          <a:pPr lvl="0" algn="l" defTabSz="1244600">
            <a:lnSpc>
              <a:spcPct val="90000"/>
            </a:lnSpc>
            <a:spcBef>
              <a:spcPct val="0"/>
            </a:spcBef>
            <a:spcAft>
              <a:spcPct val="35000"/>
            </a:spcAft>
          </a:pPr>
          <a:r>
            <a:rPr lang="en-US" sz="2800" kern="1200"/>
            <a:t>2. Quality (40 points)</a:t>
          </a:r>
        </a:p>
      </dsp:txBody>
      <dsp:txXfrm>
        <a:off x="397964" y="1754551"/>
        <a:ext cx="5364698" cy="745862"/>
      </dsp:txXfrm>
    </dsp:sp>
    <dsp:sp modelId="{C4FA4A65-4E2B-4A49-AFD2-711E51BFEFEE}">
      <dsp:nvSpPr>
        <dsp:cNvPr id="0" name=""/>
        <dsp:cNvSpPr/>
      </dsp:nvSpPr>
      <dsp:spPr>
        <a:xfrm>
          <a:off x="0" y="3789943"/>
          <a:ext cx="7152310" cy="1146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55099" tIns="583184" rIns="555099"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a:t>Minimum pass score: n/a</a:t>
          </a:r>
        </a:p>
      </dsp:txBody>
      <dsp:txXfrm>
        <a:off x="0" y="3789943"/>
        <a:ext cx="7152310" cy="1146600"/>
      </dsp:txXfrm>
    </dsp:sp>
    <dsp:sp modelId="{13194986-3F12-40C5-BB98-A2F870F8C396}">
      <dsp:nvSpPr>
        <dsp:cNvPr id="0" name=""/>
        <dsp:cNvSpPr/>
      </dsp:nvSpPr>
      <dsp:spPr>
        <a:xfrm>
          <a:off x="357615" y="3496589"/>
          <a:ext cx="5529007" cy="826560"/>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9238" tIns="0" rIns="189238" bIns="0" numCol="1" spcCol="1270" anchor="ctr" anchorCtr="0">
          <a:noAutofit/>
        </a:bodyPr>
        <a:lstStyle/>
        <a:p>
          <a:pPr lvl="0" algn="l" defTabSz="1244600">
            <a:lnSpc>
              <a:spcPct val="90000"/>
            </a:lnSpc>
            <a:spcBef>
              <a:spcPct val="0"/>
            </a:spcBef>
            <a:spcAft>
              <a:spcPct val="35000"/>
            </a:spcAft>
          </a:pPr>
          <a:r>
            <a:rPr lang="en-US" sz="2800" kern="1200"/>
            <a:t>3. Impact (20 points)</a:t>
          </a:r>
        </a:p>
      </dsp:txBody>
      <dsp:txXfrm>
        <a:off x="397964" y="3536938"/>
        <a:ext cx="5448309" cy="7458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A83ACD-4D41-465B-9230-B5658BCE259C}">
      <dsp:nvSpPr>
        <dsp:cNvPr id="0" name=""/>
        <dsp:cNvSpPr/>
      </dsp:nvSpPr>
      <dsp:spPr>
        <a:xfrm>
          <a:off x="3890007" y="252293"/>
          <a:ext cx="3260407" cy="3260407"/>
        </a:xfrm>
        <a:prstGeom prst="pie">
          <a:avLst>
            <a:gd name="adj1" fmla="val 16200000"/>
            <a:gd name="adj2" fmla="val 1800000"/>
          </a:avLst>
        </a:prstGeom>
        <a:solidFill>
          <a:srgbClr val="86B3C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t>Internal</a:t>
          </a:r>
        </a:p>
      </dsp:txBody>
      <dsp:txXfrm>
        <a:off x="5608320" y="943189"/>
        <a:ext cx="1164431" cy="970359"/>
      </dsp:txXfrm>
    </dsp:sp>
    <dsp:sp modelId="{FB9C8153-7F67-48C3-83AA-A949372E3BF0}">
      <dsp:nvSpPr>
        <dsp:cNvPr id="0" name=""/>
        <dsp:cNvSpPr/>
      </dsp:nvSpPr>
      <dsp:spPr>
        <a:xfrm>
          <a:off x="3817218" y="376202"/>
          <a:ext cx="3260407" cy="3260407"/>
        </a:xfrm>
        <a:prstGeom prst="pie">
          <a:avLst>
            <a:gd name="adj1" fmla="val 1800000"/>
            <a:gd name="adj2" fmla="val 9000000"/>
          </a:avLst>
        </a:prstGeom>
        <a:solidFill>
          <a:srgbClr val="F09F4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t>External</a:t>
          </a:r>
        </a:p>
      </dsp:txBody>
      <dsp:txXfrm>
        <a:off x="4593505" y="2491586"/>
        <a:ext cx="1746647" cy="853916"/>
      </dsp:txXfrm>
    </dsp:sp>
    <dsp:sp modelId="{70ED9769-B025-43A3-BD64-C2ED6192816E}">
      <dsp:nvSpPr>
        <dsp:cNvPr id="0" name=""/>
        <dsp:cNvSpPr/>
      </dsp:nvSpPr>
      <dsp:spPr>
        <a:xfrm>
          <a:off x="3755709" y="252293"/>
          <a:ext cx="3260407" cy="3260407"/>
        </a:xfrm>
        <a:prstGeom prst="pie">
          <a:avLst>
            <a:gd name="adj1" fmla="val 9000000"/>
            <a:gd name="adj2" fmla="val 16200000"/>
          </a:avLst>
        </a:prstGeom>
        <a:solidFill>
          <a:srgbClr val="E587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t>Past/ongoing projects</a:t>
          </a:r>
          <a:endParaRPr lang="en-US" sz="1400" kern="1200" dirty="0"/>
        </a:p>
      </dsp:txBody>
      <dsp:txXfrm>
        <a:off x="4133373" y="943189"/>
        <a:ext cx="1164431" cy="970359"/>
      </dsp:txXfrm>
    </dsp:sp>
    <dsp:sp modelId="{A86C38A3-A238-41D7-A3BC-962B153C532B}">
      <dsp:nvSpPr>
        <dsp:cNvPr id="0" name=""/>
        <dsp:cNvSpPr/>
      </dsp:nvSpPr>
      <dsp:spPr>
        <a:xfrm>
          <a:off x="3688441" y="50458"/>
          <a:ext cx="3664077" cy="3664077"/>
        </a:xfrm>
        <a:prstGeom prst="circularArrow">
          <a:avLst>
            <a:gd name="adj1" fmla="val 5085"/>
            <a:gd name="adj2" fmla="val 327528"/>
            <a:gd name="adj3" fmla="val 1472472"/>
            <a:gd name="adj4" fmla="val 16199432"/>
            <a:gd name="adj5" fmla="val 5932"/>
          </a:avLst>
        </a:prstGeom>
        <a:solidFill>
          <a:srgbClr val="E5878F"/>
        </a:solidFill>
        <a:ln>
          <a:noFill/>
        </a:ln>
        <a:effectLst/>
      </dsp:spPr>
      <dsp:style>
        <a:lnRef idx="0">
          <a:scrgbClr r="0" g="0" b="0"/>
        </a:lnRef>
        <a:fillRef idx="1">
          <a:scrgbClr r="0" g="0" b="0"/>
        </a:fillRef>
        <a:effectRef idx="0">
          <a:scrgbClr r="0" g="0" b="0"/>
        </a:effectRef>
        <a:fontRef idx="minor">
          <a:schemeClr val="lt1"/>
        </a:fontRef>
      </dsp:style>
    </dsp:sp>
    <dsp:sp modelId="{0DF3A816-C463-433B-8B52-5493D14005E9}">
      <dsp:nvSpPr>
        <dsp:cNvPr id="0" name=""/>
        <dsp:cNvSpPr/>
      </dsp:nvSpPr>
      <dsp:spPr>
        <a:xfrm>
          <a:off x="3615383" y="174162"/>
          <a:ext cx="3664077" cy="3664077"/>
        </a:xfrm>
        <a:prstGeom prst="circularArrow">
          <a:avLst>
            <a:gd name="adj1" fmla="val 5085"/>
            <a:gd name="adj2" fmla="val 327528"/>
            <a:gd name="adj3" fmla="val 8671970"/>
            <a:gd name="adj4" fmla="val 1800502"/>
            <a:gd name="adj5" fmla="val 5932"/>
          </a:avLst>
        </a:prstGeom>
        <a:solidFill>
          <a:srgbClr val="86B3CF"/>
        </a:solidFill>
        <a:ln>
          <a:noFill/>
        </a:ln>
        <a:effectLst/>
      </dsp:spPr>
      <dsp:style>
        <a:lnRef idx="0">
          <a:scrgbClr r="0" g="0" b="0"/>
        </a:lnRef>
        <a:fillRef idx="1">
          <a:scrgbClr r="0" g="0" b="0"/>
        </a:fillRef>
        <a:effectRef idx="0">
          <a:scrgbClr r="0" g="0" b="0"/>
        </a:effectRef>
        <a:fontRef idx="minor">
          <a:schemeClr val="lt1"/>
        </a:fontRef>
      </dsp:style>
    </dsp:sp>
    <dsp:sp modelId="{F37956A3-D57B-4E4D-B3EB-82C75290987A}">
      <dsp:nvSpPr>
        <dsp:cNvPr id="0" name=""/>
        <dsp:cNvSpPr/>
      </dsp:nvSpPr>
      <dsp:spPr>
        <a:xfrm>
          <a:off x="3553605" y="50458"/>
          <a:ext cx="3664077" cy="3664077"/>
        </a:xfrm>
        <a:prstGeom prst="circularArrow">
          <a:avLst>
            <a:gd name="adj1" fmla="val 5085"/>
            <a:gd name="adj2" fmla="val 327528"/>
            <a:gd name="adj3" fmla="val 15873039"/>
            <a:gd name="adj4" fmla="val 9000000"/>
            <a:gd name="adj5" fmla="val 5932"/>
          </a:avLst>
        </a:prstGeom>
        <a:solidFill>
          <a:srgbClr val="F09F4E"/>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ABCBAB-0690-4D1B-8071-12B3D27F908F}">
      <dsp:nvSpPr>
        <dsp:cNvPr id="0" name=""/>
        <dsp:cNvSpPr/>
      </dsp:nvSpPr>
      <dsp:spPr>
        <a:xfrm>
          <a:off x="681606" y="2634"/>
          <a:ext cx="2982027" cy="17892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a:t>REA Central Validation Service</a:t>
          </a:r>
          <a:endParaRPr lang="en-US" sz="2500" kern="1200"/>
        </a:p>
      </dsp:txBody>
      <dsp:txXfrm>
        <a:off x="681606" y="2634"/>
        <a:ext cx="2982027" cy="1789216"/>
      </dsp:txXfrm>
    </dsp:sp>
    <dsp:sp modelId="{B2788DDA-71C9-48CF-B323-8FB52547F986}">
      <dsp:nvSpPr>
        <dsp:cNvPr id="0" name=""/>
        <dsp:cNvSpPr/>
      </dsp:nvSpPr>
      <dsp:spPr>
        <a:xfrm>
          <a:off x="3961835" y="2634"/>
          <a:ext cx="2982027" cy="17892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a:t>Registration of participants</a:t>
          </a:r>
          <a:endParaRPr lang="en-US" sz="2500" kern="1200"/>
        </a:p>
      </dsp:txBody>
      <dsp:txXfrm>
        <a:off x="3961835" y="2634"/>
        <a:ext cx="2982027" cy="1789216"/>
      </dsp:txXfrm>
    </dsp:sp>
    <dsp:sp modelId="{24561EC6-508D-4BBE-9F3F-1DAF445BEEE1}">
      <dsp:nvSpPr>
        <dsp:cNvPr id="0" name=""/>
        <dsp:cNvSpPr/>
      </dsp:nvSpPr>
      <dsp:spPr>
        <a:xfrm>
          <a:off x="7242065" y="2634"/>
          <a:ext cx="2982027" cy="17892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a:t>Legal validation and Legal entity appointed representative (LEAR)</a:t>
          </a:r>
          <a:endParaRPr lang="en-US" sz="2500" kern="1200"/>
        </a:p>
      </dsp:txBody>
      <dsp:txXfrm>
        <a:off x="7242065" y="2634"/>
        <a:ext cx="2982027" cy="1789216"/>
      </dsp:txXfrm>
    </dsp:sp>
    <dsp:sp modelId="{E9514259-137B-4FAA-BE16-D008177B965B}">
      <dsp:nvSpPr>
        <dsp:cNvPr id="0" name=""/>
        <dsp:cNvSpPr/>
      </dsp:nvSpPr>
      <dsp:spPr>
        <a:xfrm>
          <a:off x="2321721" y="2090053"/>
          <a:ext cx="2982027" cy="17892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a:t>Communication</a:t>
          </a:r>
          <a:endParaRPr lang="en-US" sz="2500" kern="1200"/>
        </a:p>
      </dsp:txBody>
      <dsp:txXfrm>
        <a:off x="2321721" y="2090053"/>
        <a:ext cx="2982027" cy="1789216"/>
      </dsp:txXfrm>
    </dsp:sp>
    <dsp:sp modelId="{83F3E6CC-5AA3-45DC-B50F-684CC7E76485}">
      <dsp:nvSpPr>
        <dsp:cNvPr id="0" name=""/>
        <dsp:cNvSpPr/>
      </dsp:nvSpPr>
      <dsp:spPr>
        <a:xfrm>
          <a:off x="5601950" y="2090053"/>
          <a:ext cx="2982027" cy="17892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fr-BE" sz="2500" kern="1200"/>
            <a:t>Guidance documents</a:t>
          </a:r>
          <a:endParaRPr lang="en-US" sz="2500" kern="1200"/>
        </a:p>
      </dsp:txBody>
      <dsp:txXfrm>
        <a:off x="5601950" y="2090053"/>
        <a:ext cx="2982027" cy="17892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3AC8FC-70E5-4B23-8D21-F7139D8F36B2}">
      <dsp:nvSpPr>
        <dsp:cNvPr id="0" name=""/>
        <dsp:cNvSpPr/>
      </dsp:nvSpPr>
      <dsp:spPr>
        <a:xfrm>
          <a:off x="0" y="1831"/>
          <a:ext cx="10297144" cy="92800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65E7AF-D1F2-4377-9A4A-200C376220BC}">
      <dsp:nvSpPr>
        <dsp:cNvPr id="0" name=""/>
        <dsp:cNvSpPr/>
      </dsp:nvSpPr>
      <dsp:spPr>
        <a:xfrm>
          <a:off x="280721" y="210632"/>
          <a:ext cx="510402" cy="510402"/>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844E07D-F7B3-4240-8BE8-56A060A2A076}">
      <dsp:nvSpPr>
        <dsp:cNvPr id="0" name=""/>
        <dsp:cNvSpPr/>
      </dsp:nvSpPr>
      <dsp:spPr>
        <a:xfrm>
          <a:off x="1071846" y="1831"/>
          <a:ext cx="9225297" cy="928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14" tIns="98214" rIns="98214" bIns="98214" numCol="1" spcCol="1270" anchor="ctr" anchorCtr="0">
          <a:noAutofit/>
        </a:bodyPr>
        <a:lstStyle/>
        <a:p>
          <a:pPr lvl="0" algn="l" defTabSz="800100">
            <a:lnSpc>
              <a:spcPct val="90000"/>
            </a:lnSpc>
            <a:spcBef>
              <a:spcPct val="0"/>
            </a:spcBef>
            <a:spcAft>
              <a:spcPct val="35000"/>
            </a:spcAft>
          </a:pPr>
          <a:r>
            <a:rPr lang="en-US" sz="1800" kern="1200" dirty="0"/>
            <a:t>Rules on Legal validation, LEAR appointment and financial capacity assessment:</a:t>
          </a:r>
          <a:br>
            <a:rPr lang="en-US" sz="1800" kern="1200" dirty="0"/>
          </a:br>
          <a:r>
            <a:rPr lang="en-US" sz="1800" kern="1200" dirty="0">
              <a:hlinkClick xmlns:r="http://schemas.openxmlformats.org/officeDocument/2006/relationships" r:id="rId7"/>
            </a:rPr>
            <a:t>https://ec.europa.eu/info/funding-tenders/opportunities/docs/2021-2027/common/guidance/rules-lev-lear-fca_en.pdf</a:t>
          </a:r>
          <a:endParaRPr lang="en-US" sz="1800" kern="1200" dirty="0"/>
        </a:p>
      </dsp:txBody>
      <dsp:txXfrm>
        <a:off x="1071846" y="1831"/>
        <a:ext cx="9225297" cy="928005"/>
      </dsp:txXfrm>
    </dsp:sp>
    <dsp:sp modelId="{64264FDD-9B71-4D73-A8BA-816FD94EE806}">
      <dsp:nvSpPr>
        <dsp:cNvPr id="0" name=""/>
        <dsp:cNvSpPr/>
      </dsp:nvSpPr>
      <dsp:spPr>
        <a:xfrm>
          <a:off x="0" y="1161837"/>
          <a:ext cx="10297144" cy="92800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E9D1E5-E26D-4066-8F43-B4E3834A6AE2}">
      <dsp:nvSpPr>
        <dsp:cNvPr id="0" name=""/>
        <dsp:cNvSpPr/>
      </dsp:nvSpPr>
      <dsp:spPr>
        <a:xfrm>
          <a:off x="280721" y="1370638"/>
          <a:ext cx="510402" cy="510402"/>
        </a:xfrm>
        <a:prstGeom prst="rect">
          <a:avLst/>
        </a:prstGeom>
        <a:blipFill>
          <a:blip xmlns:r="http://schemas.openxmlformats.org/officeDocument/2006/relationships" r:embed="rId8" cstate="screen">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9F4A4AC-D9F0-4F50-A76F-6DF96361E83E}">
      <dsp:nvSpPr>
        <dsp:cNvPr id="0" name=""/>
        <dsp:cNvSpPr/>
      </dsp:nvSpPr>
      <dsp:spPr>
        <a:xfrm>
          <a:off x="1071846" y="1161837"/>
          <a:ext cx="9225297" cy="928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14" tIns="98214" rIns="98214" bIns="98214" numCol="1" spcCol="1270" anchor="ctr" anchorCtr="0">
          <a:noAutofit/>
        </a:bodyPr>
        <a:lstStyle/>
        <a:p>
          <a:pPr lvl="0" algn="l" defTabSz="800100">
            <a:lnSpc>
              <a:spcPct val="90000"/>
            </a:lnSpc>
            <a:spcBef>
              <a:spcPct val="0"/>
            </a:spcBef>
            <a:spcAft>
              <a:spcPct val="35000"/>
            </a:spcAft>
          </a:pPr>
          <a:r>
            <a:rPr lang="en-US" sz="1800" kern="1200"/>
            <a:t>How to register in the Participant Register:</a:t>
          </a:r>
          <a:br>
            <a:rPr lang="en-US" sz="1800" kern="1200"/>
          </a:br>
          <a:r>
            <a:rPr lang="en-US" sz="1800" kern="1200">
              <a:hlinkClick xmlns:r="http://schemas.openxmlformats.org/officeDocument/2006/relationships" r:id="rId10"/>
            </a:rPr>
            <a:t>https://webgate.ec.europa.eu/funding-tenders-opportunities/display/OM/Online+Manual</a:t>
          </a:r>
          <a:endParaRPr lang="en-US" sz="1800" kern="1200"/>
        </a:p>
      </dsp:txBody>
      <dsp:txXfrm>
        <a:off x="1071846" y="1161837"/>
        <a:ext cx="9225297" cy="928005"/>
      </dsp:txXfrm>
    </dsp:sp>
    <dsp:sp modelId="{9D03FE6E-AA44-40EF-8CBC-B932315042FB}">
      <dsp:nvSpPr>
        <dsp:cNvPr id="0" name=""/>
        <dsp:cNvSpPr/>
      </dsp:nvSpPr>
      <dsp:spPr>
        <a:xfrm>
          <a:off x="0" y="2321844"/>
          <a:ext cx="10297144" cy="92800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AA5591-4FA3-4B8A-908E-55150141AAFB}">
      <dsp:nvSpPr>
        <dsp:cNvPr id="0" name=""/>
        <dsp:cNvSpPr/>
      </dsp:nvSpPr>
      <dsp:spPr>
        <a:xfrm>
          <a:off x="280721" y="2530645"/>
          <a:ext cx="510402" cy="510402"/>
        </a:xfrm>
        <a:prstGeom prst="rect">
          <a:avLst/>
        </a:prstGeom>
        <a:blipFill>
          <a:blip xmlns:r="http://schemas.openxmlformats.org/officeDocument/2006/relationships" r:embed="rId11" cstate="screen">
            <a:extLst>
              <a:ext uri="{28A0092B-C50C-407E-A947-70E740481C1C}">
                <a14:useLocalDpi xmlns:a14="http://schemas.microsoft.com/office/drawing/2010/main"/>
              </a:ext>
              <a:ext uri="{96DAC541-7B7A-43D3-8B79-37D633B846F1}">
                <asvg:svgBlip xmlns:asvg="http://schemas.microsoft.com/office/drawing/2016/SVG/main" xmlns=""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371EC3C-6A0A-46AA-9C0E-2B752A4F8CF4}">
      <dsp:nvSpPr>
        <dsp:cNvPr id="0" name=""/>
        <dsp:cNvSpPr/>
      </dsp:nvSpPr>
      <dsp:spPr>
        <a:xfrm>
          <a:off x="1071846" y="2321844"/>
          <a:ext cx="9225297" cy="928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14" tIns="98214" rIns="98214" bIns="98214" numCol="1" spcCol="1270" anchor="ctr" anchorCtr="0">
          <a:noAutofit/>
        </a:bodyPr>
        <a:lstStyle/>
        <a:p>
          <a:pPr lvl="0" algn="l" defTabSz="800100">
            <a:lnSpc>
              <a:spcPct val="90000"/>
            </a:lnSpc>
            <a:spcBef>
              <a:spcPct val="0"/>
            </a:spcBef>
            <a:spcAft>
              <a:spcPct val="35000"/>
            </a:spcAft>
          </a:pPr>
          <a:r>
            <a:rPr lang="en-US" sz="1800" kern="1200"/>
            <a:t>Online Manual, IT How to, IT and RES Helpdesk and specific FAQs on the Funding and Tenders Portal:</a:t>
          </a:r>
          <a:br>
            <a:rPr lang="en-US" sz="1800" kern="1200"/>
          </a:br>
          <a:r>
            <a:rPr lang="en-US" sz="1800" kern="1200">
              <a:hlinkClick xmlns:r="http://schemas.openxmlformats.org/officeDocument/2006/relationships" r:id="rId13"/>
            </a:rPr>
            <a:t>https://ec.europa.eu/info/funding-tenders/opportunities/portal/screen/support/support</a:t>
          </a:r>
          <a:endParaRPr lang="en-US" sz="1800" kern="1200"/>
        </a:p>
      </dsp:txBody>
      <dsp:txXfrm>
        <a:off x="1071846" y="2321844"/>
        <a:ext cx="9225297" cy="928005"/>
      </dsp:txXfrm>
    </dsp:sp>
    <dsp:sp modelId="{BCF58154-3E74-4E5A-B20D-A6389131E331}">
      <dsp:nvSpPr>
        <dsp:cNvPr id="0" name=""/>
        <dsp:cNvSpPr/>
      </dsp:nvSpPr>
      <dsp:spPr>
        <a:xfrm>
          <a:off x="0" y="3481850"/>
          <a:ext cx="10297144" cy="92800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D45550-6F7F-40CC-B27C-A44556E8B953}">
      <dsp:nvSpPr>
        <dsp:cNvPr id="0" name=""/>
        <dsp:cNvSpPr/>
      </dsp:nvSpPr>
      <dsp:spPr>
        <a:xfrm>
          <a:off x="280721" y="3690651"/>
          <a:ext cx="510402" cy="510402"/>
        </a:xfrm>
        <a:prstGeom prst="rect">
          <a:avLst/>
        </a:prstGeom>
        <a:blipFill>
          <a:blip xmlns:r="http://schemas.openxmlformats.org/officeDocument/2006/relationships" r:embed="rId14" cstate="screen">
            <a:extLst>
              <a:ext uri="{28A0092B-C50C-407E-A947-70E740481C1C}">
                <a14:useLocalDpi xmlns:a14="http://schemas.microsoft.com/office/drawing/2010/main"/>
              </a:ext>
              <a:ext uri="{96DAC541-7B7A-43D3-8B79-37D633B846F1}">
                <asvg:svgBlip xmlns:asvg="http://schemas.microsoft.com/office/drawing/2016/SVG/main" xmlns="" r:embed="rId15"/>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74FE0DD-8EDB-4B64-B1F9-1E1BD6F17126}">
      <dsp:nvSpPr>
        <dsp:cNvPr id="0" name=""/>
        <dsp:cNvSpPr/>
      </dsp:nvSpPr>
      <dsp:spPr>
        <a:xfrm>
          <a:off x="1071846" y="3481850"/>
          <a:ext cx="9225297" cy="928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14" tIns="98214" rIns="98214" bIns="98214" numCol="1" spcCol="1270" anchor="ctr" anchorCtr="0">
          <a:noAutofit/>
        </a:bodyPr>
        <a:lstStyle/>
        <a:p>
          <a:pPr lvl="0" algn="l" defTabSz="800100">
            <a:lnSpc>
              <a:spcPct val="90000"/>
            </a:lnSpc>
            <a:spcBef>
              <a:spcPct val="0"/>
            </a:spcBef>
            <a:spcAft>
              <a:spcPct val="35000"/>
            </a:spcAft>
          </a:pPr>
          <a:r>
            <a:rPr lang="en-US" sz="1800" kern="1200"/>
            <a:t>Legal notice on the Funding and Tenders Portal (terms and conditions, data protection):</a:t>
          </a:r>
          <a:br>
            <a:rPr lang="en-US" sz="1800" kern="1200"/>
          </a:br>
          <a:r>
            <a:rPr lang="en-US" sz="1800" kern="1200">
              <a:hlinkClick xmlns:r="http://schemas.openxmlformats.org/officeDocument/2006/relationships" r:id="rId16"/>
            </a:rPr>
            <a:t>https://ec.europa.eu/info/funding-tenders/opportunities/portal/screen/support/legalnotice</a:t>
          </a:r>
          <a:endParaRPr lang="en-US" sz="1800" kern="1200"/>
        </a:p>
      </dsp:txBody>
      <dsp:txXfrm>
        <a:off x="1071846" y="3481850"/>
        <a:ext cx="9225297" cy="928005"/>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3F5445-AB0C-417B-9DE6-466C5A973604}" type="datetimeFigureOut">
              <a:rPr lang="en-IE" smtClean="0"/>
              <a:t>09/04/2025</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35B64F-5A5A-41A3-9C39-F04DD99CCE58}" type="slidenum">
              <a:rPr lang="en-IE" smtClean="0"/>
              <a:t>‹Nr.›</a:t>
            </a:fld>
            <a:endParaRPr lang="en-IE"/>
          </a:p>
        </p:txBody>
      </p:sp>
    </p:spTree>
    <p:extLst>
      <p:ext uri="{BB962C8B-B14F-4D97-AF65-F5344CB8AC3E}">
        <p14:creationId xmlns:p14="http://schemas.microsoft.com/office/powerpoint/2010/main" val="2142120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8:notes"/>
          <p:cNvSpPr txBox="1">
            <a:spLocks noGrp="1"/>
          </p:cNvSpPr>
          <p:nvPr>
            <p:ph type="body" idx="1"/>
          </p:nvPr>
        </p:nvSpPr>
        <p:spPr>
          <a:xfrm>
            <a:off x="679768" y="4751219"/>
            <a:ext cx="5438140" cy="3887361"/>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3" name="Google Shape;293;p8:notes"/>
          <p:cNvSpPr>
            <a:spLocks noGrp="1" noRot="1" noChangeAspect="1"/>
          </p:cNvSpPr>
          <p:nvPr>
            <p:ph type="sldImg" idx="2"/>
          </p:nvPr>
        </p:nvSpPr>
        <p:spPr>
          <a:xfrm>
            <a:off x="438150" y="1233488"/>
            <a:ext cx="5921375" cy="33321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69F8BC-415E-0700-C668-7B791DC344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BF1066-FAB0-7849-1CC7-8CB476304B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0F56EE-7DC3-41B2-73FB-362F8E07EFCE}"/>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81CABE58-60F8-1F85-7AC2-A3B11D9B8905}"/>
              </a:ext>
            </a:extLst>
          </p:cNvPr>
          <p:cNvSpPr>
            <a:spLocks noGrp="1"/>
          </p:cNvSpPr>
          <p:nvPr>
            <p:ph type="sldNum" sz="quarter" idx="10"/>
          </p:nvPr>
        </p:nvSpPr>
        <p:spPr/>
        <p:txBody>
          <a:bodyPr/>
          <a:lstStyle/>
          <a:p>
            <a:fld id="{59CF2995-AB43-4B7C-B8CD-9DC7C3692A9C}" type="slidenum">
              <a:rPr lang="en-GB" smtClean="0"/>
              <a:t>20</a:t>
            </a:fld>
            <a:endParaRPr lang="en-GB"/>
          </a:p>
        </p:txBody>
      </p:sp>
    </p:spTree>
    <p:extLst>
      <p:ext uri="{BB962C8B-B14F-4D97-AF65-F5344CB8AC3E}">
        <p14:creationId xmlns:p14="http://schemas.microsoft.com/office/powerpoint/2010/main" val="92167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AF85D8-D67A-1ADA-0CB2-0DC0F82D53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009E83C-63FF-DD12-482E-178FDBC66D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180333-A98B-93F9-3FE1-5D11A7EB50FF}"/>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FE18898B-A9A3-A0DF-0886-0C322A528857}"/>
              </a:ext>
            </a:extLst>
          </p:cNvPr>
          <p:cNvSpPr>
            <a:spLocks noGrp="1"/>
          </p:cNvSpPr>
          <p:nvPr>
            <p:ph type="sldNum" sz="quarter" idx="10"/>
          </p:nvPr>
        </p:nvSpPr>
        <p:spPr/>
        <p:txBody>
          <a:bodyPr/>
          <a:lstStyle/>
          <a:p>
            <a:fld id="{59CF2995-AB43-4B7C-B8CD-9DC7C3692A9C}" type="slidenum">
              <a:rPr lang="en-GB" smtClean="0"/>
              <a:t>21</a:t>
            </a:fld>
            <a:endParaRPr lang="en-GB"/>
          </a:p>
        </p:txBody>
      </p:sp>
    </p:spTree>
    <p:extLst>
      <p:ext uri="{BB962C8B-B14F-4D97-AF65-F5344CB8AC3E}">
        <p14:creationId xmlns:p14="http://schemas.microsoft.com/office/powerpoint/2010/main" val="2494153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1B66B9-926D-61E6-427B-53D9CF96C2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8AF532-989A-D927-8411-2EC45DDA36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0E826F-4221-EE63-188B-B7A486C65131}"/>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E5827266-D9D7-32A2-40DB-9749CAE32163}"/>
              </a:ext>
            </a:extLst>
          </p:cNvPr>
          <p:cNvSpPr>
            <a:spLocks noGrp="1"/>
          </p:cNvSpPr>
          <p:nvPr>
            <p:ph type="sldNum" sz="quarter" idx="10"/>
          </p:nvPr>
        </p:nvSpPr>
        <p:spPr/>
        <p:txBody>
          <a:bodyPr/>
          <a:lstStyle/>
          <a:p>
            <a:fld id="{59CF2995-AB43-4B7C-B8CD-9DC7C3692A9C}" type="slidenum">
              <a:rPr lang="en-GB" smtClean="0"/>
              <a:t>22</a:t>
            </a:fld>
            <a:endParaRPr lang="en-GB"/>
          </a:p>
        </p:txBody>
      </p:sp>
    </p:spTree>
    <p:extLst>
      <p:ext uri="{BB962C8B-B14F-4D97-AF65-F5344CB8AC3E}">
        <p14:creationId xmlns:p14="http://schemas.microsoft.com/office/powerpoint/2010/main" val="1901685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D4F3E1-BFA0-E8A1-1F25-BC08AB8107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BB3360-AD9A-3821-F552-E11C1990C2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8A7C8A-35CD-D802-F159-DA56432ADFB9}"/>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CD0EE925-EF11-4CF7-BC25-0216539C3B4A}"/>
              </a:ext>
            </a:extLst>
          </p:cNvPr>
          <p:cNvSpPr>
            <a:spLocks noGrp="1"/>
          </p:cNvSpPr>
          <p:nvPr>
            <p:ph type="sldNum" sz="quarter" idx="10"/>
          </p:nvPr>
        </p:nvSpPr>
        <p:spPr/>
        <p:txBody>
          <a:bodyPr/>
          <a:lstStyle/>
          <a:p>
            <a:fld id="{59CF2995-AB43-4B7C-B8CD-9DC7C3692A9C}" type="slidenum">
              <a:rPr lang="en-GB" smtClean="0"/>
              <a:t>23</a:t>
            </a:fld>
            <a:endParaRPr lang="en-GB"/>
          </a:p>
        </p:txBody>
      </p:sp>
    </p:spTree>
    <p:extLst>
      <p:ext uri="{BB962C8B-B14F-4D97-AF65-F5344CB8AC3E}">
        <p14:creationId xmlns:p14="http://schemas.microsoft.com/office/powerpoint/2010/main" val="17493029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58625-A9EB-0C6F-77B4-FCE837DC64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D267B4-81C0-3CF8-CD56-5CC35AC71D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C43432-F605-CF72-E9B4-030E9DDFFD96}"/>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BB6855D6-2397-095C-011D-E5731483F366}"/>
              </a:ext>
            </a:extLst>
          </p:cNvPr>
          <p:cNvSpPr>
            <a:spLocks noGrp="1"/>
          </p:cNvSpPr>
          <p:nvPr>
            <p:ph type="sldNum" sz="quarter" idx="10"/>
          </p:nvPr>
        </p:nvSpPr>
        <p:spPr/>
        <p:txBody>
          <a:bodyPr/>
          <a:lstStyle/>
          <a:p>
            <a:fld id="{59CF2995-AB43-4B7C-B8CD-9DC7C3692A9C}" type="slidenum">
              <a:rPr lang="en-GB" smtClean="0"/>
              <a:t>24</a:t>
            </a:fld>
            <a:endParaRPr lang="en-GB"/>
          </a:p>
        </p:txBody>
      </p:sp>
    </p:spTree>
    <p:extLst>
      <p:ext uri="{BB962C8B-B14F-4D97-AF65-F5344CB8AC3E}">
        <p14:creationId xmlns:p14="http://schemas.microsoft.com/office/powerpoint/2010/main" val="621694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57A0F4-F7C3-49FE-544E-9C6E9061A1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0ED1F7-541B-9B83-9577-D4434CF983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5138A0-AC89-8698-D84F-9CC5FC77DFCB}"/>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17EC4650-1762-3F09-8A04-3919E2708985}"/>
              </a:ext>
            </a:extLst>
          </p:cNvPr>
          <p:cNvSpPr>
            <a:spLocks noGrp="1"/>
          </p:cNvSpPr>
          <p:nvPr>
            <p:ph type="sldNum" sz="quarter" idx="10"/>
          </p:nvPr>
        </p:nvSpPr>
        <p:spPr/>
        <p:txBody>
          <a:bodyPr/>
          <a:lstStyle/>
          <a:p>
            <a:fld id="{59CF2995-AB43-4B7C-B8CD-9DC7C3692A9C}" type="slidenum">
              <a:rPr lang="en-GB" smtClean="0"/>
              <a:t>25</a:t>
            </a:fld>
            <a:endParaRPr lang="en-GB"/>
          </a:p>
        </p:txBody>
      </p:sp>
    </p:spTree>
    <p:extLst>
      <p:ext uri="{BB962C8B-B14F-4D97-AF65-F5344CB8AC3E}">
        <p14:creationId xmlns:p14="http://schemas.microsoft.com/office/powerpoint/2010/main" val="40856828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26BBD3-1455-35F7-A49C-6B2DDC62A7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22EDF9-7036-6A7B-A09E-B0A977029D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A991F9-3269-AF17-3BB4-070A54A0CB72}"/>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CB220ED3-48FF-6DC0-8971-DE27ACD2187B}"/>
              </a:ext>
            </a:extLst>
          </p:cNvPr>
          <p:cNvSpPr>
            <a:spLocks noGrp="1"/>
          </p:cNvSpPr>
          <p:nvPr>
            <p:ph type="sldNum" sz="quarter" idx="10"/>
          </p:nvPr>
        </p:nvSpPr>
        <p:spPr/>
        <p:txBody>
          <a:bodyPr/>
          <a:lstStyle/>
          <a:p>
            <a:fld id="{59CF2995-AB43-4B7C-B8CD-9DC7C3692A9C}" type="slidenum">
              <a:rPr lang="en-GB" smtClean="0"/>
              <a:t>26</a:t>
            </a:fld>
            <a:endParaRPr lang="en-GB"/>
          </a:p>
        </p:txBody>
      </p:sp>
    </p:spTree>
    <p:extLst>
      <p:ext uri="{BB962C8B-B14F-4D97-AF65-F5344CB8AC3E}">
        <p14:creationId xmlns:p14="http://schemas.microsoft.com/office/powerpoint/2010/main" val="42166158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KL</a:t>
            </a:r>
          </a:p>
        </p:txBody>
      </p:sp>
      <p:sp>
        <p:nvSpPr>
          <p:cNvPr id="4" name="Slide Number Placeholder 3"/>
          <p:cNvSpPr>
            <a:spLocks noGrp="1"/>
          </p:cNvSpPr>
          <p:nvPr>
            <p:ph type="sldNum" sz="quarter" idx="10"/>
          </p:nvPr>
        </p:nvSpPr>
        <p:spPr/>
        <p:txBody>
          <a:bodyPr/>
          <a:lstStyle/>
          <a:p>
            <a:fld id="{59CF2995-AB43-4B7C-B8CD-9DC7C3692A9C}" type="slidenum">
              <a:rPr lang="en-GB" smtClean="0"/>
              <a:t>40</a:t>
            </a:fld>
            <a:endParaRPr lang="en-GB"/>
          </a:p>
        </p:txBody>
      </p:sp>
    </p:spTree>
    <p:extLst>
      <p:ext uri="{BB962C8B-B14F-4D97-AF65-F5344CB8AC3E}">
        <p14:creationId xmlns:p14="http://schemas.microsoft.com/office/powerpoint/2010/main" val="168074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0070C0"/>
                </a:solidFill>
              </a:rPr>
              <a:t>Applications assessed against 3 award criteria</a:t>
            </a:r>
            <a:endParaRPr lang="en-GB" dirty="0"/>
          </a:p>
          <a:p>
            <a:pPr marL="457200" indent="-457200" algn="just">
              <a:buFont typeface="+mj-lt"/>
              <a:buAutoNum type="arabicPeriod"/>
            </a:pPr>
            <a:r>
              <a:rPr lang="en-GB" sz="1200" b="1" dirty="0">
                <a:solidFill>
                  <a:srgbClr val="0070C0"/>
                </a:solidFill>
              </a:rPr>
              <a:t>Relevance of the project</a:t>
            </a:r>
            <a:r>
              <a:rPr lang="en-GB" sz="1200" b="1" baseline="0" dirty="0">
                <a:solidFill>
                  <a:srgbClr val="0070C0"/>
                </a:solidFill>
              </a:rPr>
              <a:t> </a:t>
            </a:r>
            <a:r>
              <a:rPr lang="en-GB" sz="1200" b="1" dirty="0">
                <a:solidFill>
                  <a:srgbClr val="0070C0"/>
                </a:solidFill>
              </a:rPr>
              <a:t>– 40 Points</a:t>
            </a:r>
          </a:p>
          <a:p>
            <a:pPr marL="457200" indent="-457200" algn="just">
              <a:buFont typeface="+mj-lt"/>
              <a:buAutoNum type="arabicPeriod"/>
            </a:pPr>
            <a:r>
              <a:rPr lang="en-GB" sz="1200" b="1" dirty="0">
                <a:solidFill>
                  <a:srgbClr val="0070C0"/>
                </a:solidFill>
              </a:rPr>
              <a:t>Quality of the project</a:t>
            </a:r>
            <a:r>
              <a:rPr lang="en-GB" sz="1200" b="1" baseline="0" dirty="0">
                <a:solidFill>
                  <a:srgbClr val="0070C0"/>
                </a:solidFill>
              </a:rPr>
              <a:t> </a:t>
            </a:r>
            <a:r>
              <a:rPr lang="en-GB" sz="1200" b="1" dirty="0">
                <a:solidFill>
                  <a:srgbClr val="0070C0"/>
                </a:solidFill>
              </a:rPr>
              <a:t>– 40 Points</a:t>
            </a:r>
          </a:p>
          <a:p>
            <a:pPr marL="457200" indent="-457200" algn="just">
              <a:buFont typeface="+mj-lt"/>
              <a:buAutoNum type="arabicPeriod"/>
            </a:pPr>
            <a:r>
              <a:rPr lang="en-GB" sz="1200" b="1" dirty="0">
                <a:solidFill>
                  <a:srgbClr val="0070C0"/>
                </a:solidFill>
              </a:rPr>
              <a:t>Impact – 20 Points</a:t>
            </a:r>
          </a:p>
          <a:p>
            <a:pPr marL="457200" indent="-457200" algn="just">
              <a:buFont typeface="+mj-lt"/>
              <a:buAutoNum type="arabicPeriod"/>
            </a:pPr>
            <a:endParaRPr lang="en-GB" sz="1200" b="1" dirty="0">
              <a:solidFill>
                <a:srgbClr val="0070C0"/>
              </a:solidFill>
            </a:endParaRPr>
          </a:p>
          <a:p>
            <a:pPr marL="0" indent="0" algn="just">
              <a:buFont typeface="+mj-lt"/>
              <a:buNone/>
            </a:pPr>
            <a:r>
              <a:rPr lang="en-GB" sz="1200" b="1" dirty="0">
                <a:solidFill>
                  <a:srgbClr val="0070C0"/>
                </a:solidFill>
              </a:rPr>
              <a:t>PLEASE CHECK</a:t>
            </a:r>
            <a:r>
              <a:rPr lang="en-GB" sz="1200" b="1" baseline="0" dirty="0">
                <a:solidFill>
                  <a:srgbClr val="0070C0"/>
                </a:solidFill>
              </a:rPr>
              <a:t> the award </a:t>
            </a:r>
            <a:r>
              <a:rPr lang="en-GB" sz="1200" b="1" baseline="0" dirty="0" err="1">
                <a:solidFill>
                  <a:srgbClr val="0070C0"/>
                </a:solidFill>
              </a:rPr>
              <a:t>critera</a:t>
            </a:r>
            <a:r>
              <a:rPr lang="en-GB" sz="1200" b="1" baseline="0" dirty="0">
                <a:solidFill>
                  <a:srgbClr val="0070C0"/>
                </a:solidFill>
              </a:rPr>
              <a:t> in the Call doc</a:t>
            </a:r>
          </a:p>
          <a:p>
            <a:pPr>
              <a:lnSpc>
                <a:spcPct val="90000"/>
              </a:lnSpc>
              <a:spcBef>
                <a:spcPts val="1000"/>
              </a:spcBef>
            </a:pPr>
            <a:r>
              <a:rPr lang="en-US" sz="1200" dirty="0">
                <a:solidFill>
                  <a:srgbClr val="024EA2"/>
                </a:solidFill>
                <a:cs typeface="Arial"/>
              </a:rPr>
              <a:t>Maximum points: 100 points</a:t>
            </a:r>
          </a:p>
          <a:p>
            <a:pPr>
              <a:lnSpc>
                <a:spcPct val="90000"/>
              </a:lnSpc>
              <a:spcBef>
                <a:spcPts val="1000"/>
              </a:spcBef>
            </a:pPr>
            <a:r>
              <a:rPr lang="en-US" sz="1200" dirty="0">
                <a:solidFill>
                  <a:srgbClr val="024EA2"/>
                </a:solidFill>
                <a:cs typeface="Arial"/>
              </a:rPr>
              <a:t>Individual threshold for the criterion ‘Relevance’: 25/40 points. </a:t>
            </a:r>
          </a:p>
          <a:p>
            <a:pPr>
              <a:lnSpc>
                <a:spcPct val="90000"/>
              </a:lnSpc>
              <a:spcBef>
                <a:spcPts val="1000"/>
              </a:spcBef>
            </a:pPr>
            <a:r>
              <a:rPr lang="en-US" sz="1200" dirty="0">
                <a:solidFill>
                  <a:srgbClr val="024EA2"/>
                </a:solidFill>
                <a:cs typeface="Arial"/>
              </a:rPr>
              <a:t>Overall threshold: 70 points.</a:t>
            </a:r>
          </a:p>
          <a:p>
            <a:pPr>
              <a:lnSpc>
                <a:spcPct val="90000"/>
              </a:lnSpc>
              <a:spcBef>
                <a:spcPts val="1000"/>
              </a:spcBef>
            </a:pPr>
            <a:r>
              <a:rPr lang="en-US" sz="1200" dirty="0">
                <a:solidFill>
                  <a:srgbClr val="024EA2"/>
                </a:solidFill>
                <a:cs typeface="Arial"/>
              </a:rPr>
              <a:t>Proposals that pass the individual threshold for the criterion ‘Relevance’ AND the overall threshold will be considered for funding — within the limits of the available call budget. </a:t>
            </a:r>
          </a:p>
          <a:p>
            <a:pPr>
              <a:lnSpc>
                <a:spcPct val="90000"/>
              </a:lnSpc>
              <a:spcBef>
                <a:spcPts val="1000"/>
              </a:spcBef>
            </a:pPr>
            <a:r>
              <a:rPr lang="en-US" sz="1200" dirty="0">
                <a:solidFill>
                  <a:srgbClr val="024EA2"/>
                </a:solidFill>
                <a:cs typeface="Arial"/>
              </a:rPr>
              <a:t>Other proposals will be rejected.</a:t>
            </a:r>
          </a:p>
          <a:p>
            <a:pPr>
              <a:lnSpc>
                <a:spcPct val="90000"/>
              </a:lnSpc>
              <a:spcBef>
                <a:spcPts val="1000"/>
              </a:spcBef>
            </a:pPr>
            <a:r>
              <a:rPr lang="en-US" sz="1200" dirty="0">
                <a:solidFill>
                  <a:srgbClr val="024EA2"/>
                </a:solidFill>
                <a:cs typeface="Arial"/>
              </a:rPr>
              <a:t>2 Evaluators per proposal + 1 Rapporteur for the Consensus Report</a:t>
            </a:r>
          </a:p>
          <a:p>
            <a:pPr>
              <a:lnSpc>
                <a:spcPct val="90000"/>
              </a:lnSpc>
              <a:spcBef>
                <a:spcPts val="1000"/>
              </a:spcBef>
            </a:pPr>
            <a:r>
              <a:rPr lang="en-US" sz="1200" dirty="0">
                <a:solidFill>
                  <a:srgbClr val="024EA2"/>
                </a:solidFill>
                <a:cs typeface="Arial"/>
              </a:rPr>
              <a:t>+ </a:t>
            </a:r>
            <a:r>
              <a:rPr lang="en-US" sz="1200" dirty="0">
                <a:solidFill>
                  <a:srgbClr val="FF0000"/>
                </a:solidFill>
                <a:cs typeface="Arial"/>
              </a:rPr>
              <a:t>Use of Vice Chairs </a:t>
            </a:r>
          </a:p>
          <a:p>
            <a:endParaRPr lang="fr-BE" dirty="0"/>
          </a:p>
          <a:p>
            <a:r>
              <a:rPr lang="fr-BE" dirty="0"/>
              <a:t>Mention</a:t>
            </a:r>
            <a:r>
              <a:rPr lang="fr-BE" baseline="0" dirty="0"/>
              <a:t> the « </a:t>
            </a:r>
            <a:r>
              <a:rPr lang="fr-BE" b="1" u="sng" baseline="0" dirty="0" err="1"/>
              <a:t>gender</a:t>
            </a:r>
            <a:r>
              <a:rPr lang="fr-BE" b="1" u="sng" baseline="0" dirty="0"/>
              <a:t> </a:t>
            </a:r>
            <a:r>
              <a:rPr lang="fr-BE" b="1" u="sng" baseline="0" dirty="0" err="1"/>
              <a:t>mainstreaming</a:t>
            </a:r>
            <a:r>
              <a:rPr lang="fr-BE" b="1" u="sng" baseline="0" dirty="0"/>
              <a:t> » </a:t>
            </a:r>
            <a:r>
              <a:rPr lang="fr-BE" baseline="0" dirty="0"/>
              <a:t>aspect (3 catégories) </a:t>
            </a:r>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41</a:t>
            </a:fld>
            <a:endParaRPr lang="en-GB"/>
          </a:p>
        </p:txBody>
      </p:sp>
    </p:spTree>
    <p:extLst>
      <p:ext uri="{BB962C8B-B14F-4D97-AF65-F5344CB8AC3E}">
        <p14:creationId xmlns:p14="http://schemas.microsoft.com/office/powerpoint/2010/main" val="2023705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800" b="1" i="0" u="none" strike="noStrike" dirty="0">
                <a:solidFill>
                  <a:srgbClr val="A50021"/>
                </a:solidFill>
                <a:effectLst/>
                <a:latin typeface="Verdana" panose="020B0604030504040204" pitchFamily="34" charset="0"/>
                <a:ea typeface="Verdana" panose="020B0604030504040204" pitchFamily="34" charset="0"/>
                <a:cs typeface="Verdana" panose="020B0604030504040204" pitchFamily="34" charset="0"/>
              </a:rPr>
              <a:t>Indicators</a:t>
            </a:r>
            <a:r>
              <a:rPr lang="en-IE" sz="1800" i="0" u="none" strike="noStrike" dirty="0">
                <a:solidFill>
                  <a:srgbClr val="A50021"/>
                </a:solidFill>
                <a:effectLst/>
                <a:latin typeface="Verdana" panose="020B0604030504040204" pitchFamily="34" charset="0"/>
                <a:ea typeface="Verdana" panose="020B0604030504040204" pitchFamily="34" charset="0"/>
                <a:cs typeface="Verdana" panose="020B0604030504040204" pitchFamily="34" charset="0"/>
              </a:rPr>
              <a:t> should be </a:t>
            </a:r>
            <a:r>
              <a:rPr lang="en-IE" sz="1800" b="1" i="0" u="none" strike="noStrike" dirty="0">
                <a:solidFill>
                  <a:srgbClr val="A50021"/>
                </a:solidFill>
                <a:effectLst/>
                <a:latin typeface="Verdana" panose="020B0604030504040204" pitchFamily="34" charset="0"/>
                <a:ea typeface="Verdana" panose="020B0604030504040204" pitchFamily="34" charset="0"/>
                <a:cs typeface="Verdana" panose="020B0604030504040204" pitchFamily="34" charset="0"/>
              </a:rPr>
              <a:t>set by age</a:t>
            </a:r>
            <a:r>
              <a:rPr lang="en-IE" sz="1800" i="0" u="none" strike="noStrike" dirty="0">
                <a:solidFill>
                  <a:srgbClr val="A50021"/>
                </a:solidFill>
                <a:effectLst/>
                <a:latin typeface="Verdana" panose="020B0604030504040204" pitchFamily="34" charset="0"/>
                <a:ea typeface="Verdana" panose="020B0604030504040204" pitchFamily="34" charset="0"/>
                <a:cs typeface="Verdana" panose="020B0604030504040204" pitchFamily="34" charset="0"/>
              </a:rPr>
              <a:t> of the target group(s) and disaggregated by gender. Applications</a:t>
            </a:r>
            <a:r>
              <a:rPr lang="en-IE" sz="1800" i="1" u="none" strike="noStrike" dirty="0">
                <a:solidFill>
                  <a:srgbClr val="A50021"/>
                </a:solidFill>
                <a:effectLst/>
                <a:latin typeface="Verdana" panose="020B0604030504040204" pitchFamily="34" charset="0"/>
                <a:ea typeface="Verdana" panose="020B0604030504040204" pitchFamily="34" charset="0"/>
                <a:cs typeface="Verdana" panose="020B0604030504040204" pitchFamily="34" charset="0"/>
              </a:rPr>
              <a:t> </a:t>
            </a:r>
            <a:r>
              <a:rPr lang="en-IE" sz="1800" i="0" u="none" strike="noStrike" dirty="0">
                <a:solidFill>
                  <a:srgbClr val="A50021"/>
                </a:solidFill>
                <a:effectLst/>
                <a:latin typeface="Verdana" panose="020B0604030504040204" pitchFamily="34" charset="0"/>
                <a:ea typeface="Verdana" panose="020B0604030504040204" pitchFamily="34" charset="0"/>
                <a:cs typeface="Verdana" panose="020B0604030504040204" pitchFamily="34" charset="0"/>
              </a:rPr>
              <a:t>should indicate how many children (boys and girls, below 18 years old) will directly benefit from the project, the breakdown of their ages and how applicants plan to set appropriate targets for the age groups they seek to engage.</a:t>
            </a:r>
            <a:endParaRPr lang="fr-BE" sz="1800" i="1" u="sng" dirty="0">
              <a:solidFill>
                <a:srgbClr val="A5002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4881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757AF9-66ED-A34A-B1EB-3F670FC9FE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BD165B-20F2-CA91-8257-75CAD720F6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62CAAC-14F7-453E-135B-B2DF6D268BF7}"/>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9E142A49-134D-1CDA-90A5-40473B983058}"/>
              </a:ext>
            </a:extLst>
          </p:cNvPr>
          <p:cNvSpPr>
            <a:spLocks noGrp="1"/>
          </p:cNvSpPr>
          <p:nvPr>
            <p:ph type="sldNum" sz="quarter" idx="10"/>
          </p:nvPr>
        </p:nvSpPr>
        <p:spPr/>
        <p:txBody>
          <a:bodyPr/>
          <a:lstStyle/>
          <a:p>
            <a:fld id="{59CF2995-AB43-4B7C-B8CD-9DC7C3692A9C}" type="slidenum">
              <a:rPr lang="en-GB" smtClean="0"/>
              <a:t>8</a:t>
            </a:fld>
            <a:endParaRPr lang="en-GB"/>
          </a:p>
        </p:txBody>
      </p:sp>
    </p:spTree>
    <p:extLst>
      <p:ext uri="{BB962C8B-B14F-4D97-AF65-F5344CB8AC3E}">
        <p14:creationId xmlns:p14="http://schemas.microsoft.com/office/powerpoint/2010/main" val="1090540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71146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Where is this gender in the call? </a:t>
            </a:r>
            <a:r>
              <a:rPr lang="en-IE" b="1" dirty="0"/>
              <a:t>Quality?</a:t>
            </a:r>
            <a:endParaRPr lang="en-IE" dirty="0"/>
          </a:p>
          <a:p>
            <a:endParaRPr lang="en-IE" dirty="0"/>
          </a:p>
          <a:p>
            <a:endParaRPr lang="en-IE" dirty="0"/>
          </a:p>
          <a:p>
            <a:r>
              <a:rPr lang="en-US" dirty="0"/>
              <a:t>Why you should pay specific attention to gender mainstreaming in your proposal?</a:t>
            </a:r>
          </a:p>
          <a:p>
            <a:r>
              <a:rPr lang="en-US" dirty="0"/>
              <a:t>To provide you with a wider context, the Commission has revised its evaluation methodology and mainstreamed gender across the evaluation criteria to ensure that funding creates a strong added value for everybody involved in funded projects. Your attention to gender mainstreaming has an impact on the score you receive in the evaluation.</a:t>
            </a:r>
          </a:p>
          <a:p>
            <a:r>
              <a:rPr lang="en-US" dirty="0"/>
              <a:t>Integrating a gender perspective in the design and implementation of your project increases the quality of your proposal by ensuring that women, men, boys and girls in all their diversity benefit from your intervention in a non-discriminatory way.</a:t>
            </a:r>
          </a:p>
          <a:p>
            <a:r>
              <a:rPr lang="en-US" dirty="0"/>
              <a:t>In this slide there are some indications how you can make sure to integrate the gender perspective in your proposal.</a:t>
            </a:r>
          </a:p>
          <a:p>
            <a:endParaRPr lang="en-US" dirty="0"/>
          </a:p>
          <a:p>
            <a:r>
              <a:rPr lang="en-IE" sz="1200" b="0" i="0" u="none" strike="noStrike" baseline="0" dirty="0">
                <a:solidFill>
                  <a:srgbClr val="034EA1"/>
                </a:solidFill>
                <a:latin typeface="Microsoft Sans Serif" panose="020B0604020202020204" pitchFamily="34" charset="0"/>
              </a:rPr>
              <a:t>Overarching and guiding questions</a:t>
            </a:r>
          </a:p>
          <a:p>
            <a:pPr marL="0" indent="0">
              <a:buNone/>
            </a:pPr>
            <a:r>
              <a:rPr lang="en-US" sz="1200" b="0" i="0" u="none" strike="noStrike" baseline="0" dirty="0">
                <a:solidFill>
                  <a:schemeClr val="tx1">
                    <a:lumMod val="75000"/>
                  </a:schemeClr>
                </a:solidFill>
                <a:latin typeface="Microsoft Sans Serif" panose="020B0604020202020204" pitchFamily="34" charset="0"/>
              </a:rPr>
              <a:t>Who is the target (both direct and indirect) of the proposed project? Women, men or both? Who will benefit, who may lose? Which women? Which men?</a:t>
            </a:r>
          </a:p>
          <a:p>
            <a:r>
              <a:rPr lang="en-US" sz="1200" b="0" i="0" u="none" strike="noStrike" baseline="0" dirty="0">
                <a:solidFill>
                  <a:schemeClr val="tx1">
                    <a:lumMod val="75000"/>
                  </a:schemeClr>
                </a:solidFill>
                <a:latin typeface="Arial" panose="020B0604020202020204" pitchFamily="34" charset="0"/>
              </a:rPr>
              <a:t>•</a:t>
            </a:r>
            <a:r>
              <a:rPr lang="en-US" sz="1200" b="0" i="0" u="none" strike="noStrike" baseline="0" dirty="0">
                <a:solidFill>
                  <a:schemeClr val="tx1">
                    <a:lumMod val="75000"/>
                  </a:schemeClr>
                </a:solidFill>
                <a:latin typeface="Microsoft Sans Serif" panose="020B0604020202020204" pitchFamily="34" charset="0"/>
              </a:rPr>
              <a:t>Have women and men who are challenged by a certain issue been consulted about its solution? How have they been involved in the development of the solution?</a:t>
            </a:r>
          </a:p>
          <a:p>
            <a:r>
              <a:rPr lang="en-US" sz="1200" b="0" i="0" u="none" strike="noStrike" baseline="0" dirty="0">
                <a:solidFill>
                  <a:schemeClr val="tx1">
                    <a:lumMod val="75000"/>
                  </a:schemeClr>
                </a:solidFill>
                <a:latin typeface="Arial" panose="020B0604020202020204" pitchFamily="34" charset="0"/>
              </a:rPr>
              <a:t>•</a:t>
            </a:r>
            <a:r>
              <a:rPr lang="en-US" sz="1200" b="0" i="0" u="none" strike="noStrike" baseline="0" dirty="0">
                <a:solidFill>
                  <a:schemeClr val="tx1">
                    <a:lumMod val="75000"/>
                  </a:schemeClr>
                </a:solidFill>
                <a:latin typeface="Microsoft Sans Serif" panose="020B0604020202020204" pitchFamily="34" charset="0"/>
              </a:rPr>
              <a:t>What specific mechanisms can be proposed to encourage and enable people of a underrepresented gender to participate in the project?</a:t>
            </a:r>
          </a:p>
          <a:p>
            <a:r>
              <a:rPr lang="en-US" sz="1200" b="0" i="0" u="none" strike="noStrike" baseline="0" dirty="0">
                <a:solidFill>
                  <a:schemeClr val="tx1">
                    <a:lumMod val="75000"/>
                  </a:schemeClr>
                </a:solidFill>
                <a:latin typeface="Arial" panose="020B0604020202020204" pitchFamily="34" charset="0"/>
              </a:rPr>
              <a:t>•</a:t>
            </a:r>
            <a:r>
              <a:rPr lang="en-US" sz="1200" b="0" i="0" u="none" strike="noStrike" baseline="0" dirty="0">
                <a:solidFill>
                  <a:schemeClr val="tx1">
                    <a:lumMod val="75000"/>
                  </a:schemeClr>
                </a:solidFill>
                <a:latin typeface="Microsoft Sans Serif" panose="020B0604020202020204" pitchFamily="34" charset="0"/>
              </a:rPr>
              <a:t>Who has and does what? (access and control of resources, time and location of activities, decision making)</a:t>
            </a:r>
          </a:p>
          <a:p>
            <a:r>
              <a:rPr lang="en-US" sz="1200" b="0" i="0" u="none" strike="noStrike" baseline="0" dirty="0">
                <a:solidFill>
                  <a:schemeClr val="tx1">
                    <a:lumMod val="75000"/>
                  </a:schemeClr>
                </a:solidFill>
                <a:latin typeface="Arial" panose="020B0604020202020204" pitchFamily="34" charset="0"/>
              </a:rPr>
              <a:t>•</a:t>
            </a:r>
            <a:r>
              <a:rPr lang="en-US" sz="1200" b="0" i="0" u="none" strike="noStrike" baseline="0" dirty="0">
                <a:solidFill>
                  <a:schemeClr val="tx1">
                    <a:lumMod val="75000"/>
                  </a:schemeClr>
                </a:solidFill>
                <a:latin typeface="Microsoft Sans Serif" panose="020B0604020202020204" pitchFamily="34" charset="0"/>
              </a:rPr>
              <a:t>What is the influence of the socio-economic and cultural context on the design and implementation of the project?</a:t>
            </a:r>
          </a:p>
          <a:p>
            <a:endParaRPr lang="en-US" dirty="0"/>
          </a:p>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45</a:t>
            </a:fld>
            <a:endParaRPr lang="en-GB"/>
          </a:p>
        </p:txBody>
      </p:sp>
    </p:spTree>
    <p:extLst>
      <p:ext uri="{BB962C8B-B14F-4D97-AF65-F5344CB8AC3E}">
        <p14:creationId xmlns:p14="http://schemas.microsoft.com/office/powerpoint/2010/main" val="38827316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9643EA1F-BDD9-38A1-D46A-016F39C3E909}"/>
              </a:ext>
            </a:extLst>
          </p:cNvPr>
          <p:cNvSpPr>
            <a:spLocks noGrp="1" noRot="1" noChangeAspect="1" noChangeArrowheads="1" noTextEdit="1"/>
          </p:cNvSpPr>
          <p:nvPr>
            <p:ph type="sldImg"/>
          </p:nvPr>
        </p:nvSpPr>
        <p:spPr>
          <a:xfrm>
            <a:off x="144463" y="769938"/>
            <a:ext cx="6827837" cy="3840162"/>
          </a:xfrm>
          <a:ln/>
        </p:spPr>
      </p:sp>
      <p:sp>
        <p:nvSpPr>
          <p:cNvPr id="47107" name="Notes Placeholder 2">
            <a:extLst>
              <a:ext uri="{FF2B5EF4-FFF2-40B4-BE49-F238E27FC236}">
                <a16:creationId xmlns:a16="http://schemas.microsoft.com/office/drawing/2014/main" id="{6CE72E71-B5D1-FCFC-6751-17FD24ABE78C}"/>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dirty="0">
                <a:latin typeface="Arial" panose="020B0604020202020204" pitchFamily="34" charset="0"/>
              </a:rPr>
              <a:t>MARIADOMENICA CUGNIDORO</a:t>
            </a:r>
          </a:p>
        </p:txBody>
      </p:sp>
      <p:sp>
        <p:nvSpPr>
          <p:cNvPr id="47108" name="Slide Number Placeholder 3">
            <a:extLst>
              <a:ext uri="{FF2B5EF4-FFF2-40B4-BE49-F238E27FC236}">
                <a16:creationId xmlns:a16="http://schemas.microsoft.com/office/drawing/2014/main" id="{302DF581-82CA-4AC9-12CE-5C6782A41DCD}"/>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300">
                <a:solidFill>
                  <a:schemeClr val="tx1"/>
                </a:solidFill>
                <a:latin typeface="Arial" panose="020B0604020202020204" pitchFamily="34" charset="0"/>
              </a:defRPr>
            </a:lvl1pPr>
            <a:lvl2pPr marL="768591" indent="-295354">
              <a:spcBef>
                <a:spcPct val="30000"/>
              </a:spcBef>
              <a:defRPr sz="1300">
                <a:solidFill>
                  <a:schemeClr val="tx1"/>
                </a:solidFill>
                <a:latin typeface="Arial" panose="020B0604020202020204" pitchFamily="34" charset="0"/>
              </a:defRPr>
            </a:lvl2pPr>
            <a:lvl3pPr marL="1184771" indent="-236619">
              <a:spcBef>
                <a:spcPct val="30000"/>
              </a:spcBef>
              <a:defRPr sz="1300">
                <a:solidFill>
                  <a:schemeClr val="tx1"/>
                </a:solidFill>
                <a:latin typeface="Arial" panose="020B0604020202020204" pitchFamily="34" charset="0"/>
              </a:defRPr>
            </a:lvl3pPr>
            <a:lvl4pPr marL="1659687" indent="-236619">
              <a:spcBef>
                <a:spcPct val="30000"/>
              </a:spcBef>
              <a:defRPr sz="1300">
                <a:solidFill>
                  <a:schemeClr val="tx1"/>
                </a:solidFill>
                <a:latin typeface="Arial" panose="020B0604020202020204" pitchFamily="34" charset="0"/>
              </a:defRPr>
            </a:lvl4pPr>
            <a:lvl5pPr marL="2132924" indent="-236619">
              <a:spcBef>
                <a:spcPct val="30000"/>
              </a:spcBef>
              <a:defRPr sz="1300">
                <a:solidFill>
                  <a:schemeClr val="tx1"/>
                </a:solidFill>
                <a:latin typeface="Arial" panose="020B0604020202020204" pitchFamily="34" charset="0"/>
              </a:defRPr>
            </a:lvl5pPr>
            <a:lvl6pPr marL="2616231" indent="-236619" eaLnBrk="0" fontAlgn="base" hangingPunct="0">
              <a:spcBef>
                <a:spcPct val="30000"/>
              </a:spcBef>
              <a:spcAft>
                <a:spcPct val="0"/>
              </a:spcAft>
              <a:defRPr sz="1300">
                <a:solidFill>
                  <a:schemeClr val="tx1"/>
                </a:solidFill>
                <a:latin typeface="Arial" panose="020B0604020202020204" pitchFamily="34" charset="0"/>
              </a:defRPr>
            </a:lvl6pPr>
            <a:lvl7pPr marL="3099537" indent="-236619" eaLnBrk="0" fontAlgn="base" hangingPunct="0">
              <a:spcBef>
                <a:spcPct val="30000"/>
              </a:spcBef>
              <a:spcAft>
                <a:spcPct val="0"/>
              </a:spcAft>
              <a:defRPr sz="1300">
                <a:solidFill>
                  <a:schemeClr val="tx1"/>
                </a:solidFill>
                <a:latin typeface="Arial" panose="020B0604020202020204" pitchFamily="34" charset="0"/>
              </a:defRPr>
            </a:lvl7pPr>
            <a:lvl8pPr marL="3582843" indent="-236619" eaLnBrk="0" fontAlgn="base" hangingPunct="0">
              <a:spcBef>
                <a:spcPct val="30000"/>
              </a:spcBef>
              <a:spcAft>
                <a:spcPct val="0"/>
              </a:spcAft>
              <a:defRPr sz="1300">
                <a:solidFill>
                  <a:schemeClr val="tx1"/>
                </a:solidFill>
                <a:latin typeface="Arial" panose="020B0604020202020204" pitchFamily="34" charset="0"/>
              </a:defRPr>
            </a:lvl8pPr>
            <a:lvl9pPr marL="4066149" indent="-236619" eaLnBrk="0" fontAlgn="base" hangingPunct="0">
              <a:spcBef>
                <a:spcPct val="30000"/>
              </a:spcBef>
              <a:spcAft>
                <a:spcPct val="0"/>
              </a:spcAft>
              <a:defRPr sz="1300">
                <a:solidFill>
                  <a:schemeClr val="tx1"/>
                </a:solidFill>
                <a:latin typeface="Arial" panose="020B0604020202020204" pitchFamily="34" charset="0"/>
              </a:defRPr>
            </a:lvl9pPr>
          </a:lstStyle>
          <a:p>
            <a:pPr defTabSz="966612" fontAlgn="base">
              <a:spcBef>
                <a:spcPct val="0"/>
              </a:spcBef>
              <a:spcAft>
                <a:spcPct val="0"/>
              </a:spcAft>
              <a:defRPr/>
            </a:pPr>
            <a:fld id="{2FFC219E-0514-48CA-8CEF-C756171A0C49}" type="slidenum">
              <a:rPr lang="en-GB" altLang="en-US">
                <a:solidFill>
                  <a:srgbClr val="000000"/>
                </a:solidFill>
              </a:rPr>
              <a:pPr defTabSz="966612" fontAlgn="base">
                <a:spcBef>
                  <a:spcPct val="0"/>
                </a:spcBef>
                <a:spcAft>
                  <a:spcPct val="0"/>
                </a:spcAft>
                <a:defRPr/>
              </a:pPr>
              <a:t>47</a:t>
            </a:fld>
            <a:endParaRPr lang="en-GB" altLang="en-US">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48</a:t>
            </a:fld>
            <a:endParaRPr lang="en-GB"/>
          </a:p>
        </p:txBody>
      </p:sp>
    </p:spTree>
    <p:extLst>
      <p:ext uri="{BB962C8B-B14F-4D97-AF65-F5344CB8AC3E}">
        <p14:creationId xmlns:p14="http://schemas.microsoft.com/office/powerpoint/2010/main" val="22969636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49</a:t>
            </a:fld>
            <a:endParaRPr lang="en-GB"/>
          </a:p>
        </p:txBody>
      </p:sp>
    </p:spTree>
    <p:extLst>
      <p:ext uri="{BB962C8B-B14F-4D97-AF65-F5344CB8AC3E}">
        <p14:creationId xmlns:p14="http://schemas.microsoft.com/office/powerpoint/2010/main" val="41427743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a:extLst>
              <a:ext uri="{FF2B5EF4-FFF2-40B4-BE49-F238E27FC236}">
                <a16:creationId xmlns:a16="http://schemas.microsoft.com/office/drawing/2014/main" id="{F8E325B7-AA9E-2B99-9CE0-87DB46B90FF3}"/>
              </a:ext>
            </a:extLst>
          </p:cNvPr>
          <p:cNvSpPr>
            <a:spLocks noGrp="1" noRot="1" noChangeAspect="1" noChangeArrowheads="1" noTextEdit="1"/>
          </p:cNvSpPr>
          <p:nvPr>
            <p:ph type="sldImg"/>
          </p:nvPr>
        </p:nvSpPr>
        <p:spPr>
          <a:xfrm>
            <a:off x="144463" y="769938"/>
            <a:ext cx="6827837" cy="3840162"/>
          </a:xfrm>
          <a:ln/>
        </p:spPr>
      </p:sp>
      <p:sp>
        <p:nvSpPr>
          <p:cNvPr id="53251" name="Segnaposto note 2">
            <a:extLst>
              <a:ext uri="{FF2B5EF4-FFF2-40B4-BE49-F238E27FC236}">
                <a16:creationId xmlns:a16="http://schemas.microsoft.com/office/drawing/2014/main" id="{8F73A42E-3226-0AD6-957D-971FEBCD380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ltLang="en-US">
              <a:latin typeface="Arial" panose="020B0604020202020204" pitchFamily="34" charset="0"/>
            </a:endParaRPr>
          </a:p>
        </p:txBody>
      </p:sp>
      <p:sp>
        <p:nvSpPr>
          <p:cNvPr id="53252" name="Segnaposto numero diapositiva 3">
            <a:extLst>
              <a:ext uri="{FF2B5EF4-FFF2-40B4-BE49-F238E27FC236}">
                <a16:creationId xmlns:a16="http://schemas.microsoft.com/office/drawing/2014/main" id="{3A3D0A1E-EB88-A1EE-D081-4FB3286E6623}"/>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300">
                <a:solidFill>
                  <a:srgbClr val="0F5494"/>
                </a:solidFill>
                <a:latin typeface="Verdana" panose="020B0604030504040204" pitchFamily="34" charset="0"/>
              </a:defRPr>
            </a:lvl1pPr>
            <a:lvl2pPr marL="785372" indent="-302066">
              <a:defRPr sz="1300">
                <a:solidFill>
                  <a:srgbClr val="0F5494"/>
                </a:solidFill>
                <a:latin typeface="Verdana" panose="020B0604030504040204" pitchFamily="34" charset="0"/>
              </a:defRPr>
            </a:lvl2pPr>
            <a:lvl3pPr marL="1208265" indent="-241653">
              <a:defRPr sz="1300">
                <a:solidFill>
                  <a:srgbClr val="0F5494"/>
                </a:solidFill>
                <a:latin typeface="Verdana" panose="020B0604030504040204" pitchFamily="34" charset="0"/>
              </a:defRPr>
            </a:lvl3pPr>
            <a:lvl4pPr marL="1691571" indent="-241653">
              <a:defRPr sz="1300">
                <a:solidFill>
                  <a:srgbClr val="0F5494"/>
                </a:solidFill>
                <a:latin typeface="Verdana" panose="020B0604030504040204" pitchFamily="34" charset="0"/>
              </a:defRPr>
            </a:lvl4pPr>
            <a:lvl5pPr marL="2174878" indent="-241653">
              <a:defRPr sz="1300">
                <a:solidFill>
                  <a:srgbClr val="0F5494"/>
                </a:solidFill>
                <a:latin typeface="Verdana" panose="020B0604030504040204" pitchFamily="34" charset="0"/>
              </a:defRPr>
            </a:lvl5pPr>
            <a:lvl6pPr marL="2658184" indent="-241653" eaLnBrk="0" fontAlgn="base" hangingPunct="0">
              <a:spcBef>
                <a:spcPct val="0"/>
              </a:spcBef>
              <a:spcAft>
                <a:spcPct val="0"/>
              </a:spcAft>
              <a:defRPr sz="1300">
                <a:solidFill>
                  <a:srgbClr val="0F5494"/>
                </a:solidFill>
                <a:latin typeface="Verdana" panose="020B0604030504040204" pitchFamily="34" charset="0"/>
              </a:defRPr>
            </a:lvl6pPr>
            <a:lvl7pPr marL="3141490" indent="-241653" eaLnBrk="0" fontAlgn="base" hangingPunct="0">
              <a:spcBef>
                <a:spcPct val="0"/>
              </a:spcBef>
              <a:spcAft>
                <a:spcPct val="0"/>
              </a:spcAft>
              <a:defRPr sz="1300">
                <a:solidFill>
                  <a:srgbClr val="0F5494"/>
                </a:solidFill>
                <a:latin typeface="Verdana" panose="020B0604030504040204" pitchFamily="34" charset="0"/>
              </a:defRPr>
            </a:lvl7pPr>
            <a:lvl8pPr marL="3624796" indent="-241653" eaLnBrk="0" fontAlgn="base" hangingPunct="0">
              <a:spcBef>
                <a:spcPct val="0"/>
              </a:spcBef>
              <a:spcAft>
                <a:spcPct val="0"/>
              </a:spcAft>
              <a:defRPr sz="1300">
                <a:solidFill>
                  <a:srgbClr val="0F5494"/>
                </a:solidFill>
                <a:latin typeface="Verdana" panose="020B0604030504040204" pitchFamily="34" charset="0"/>
              </a:defRPr>
            </a:lvl8pPr>
            <a:lvl9pPr marL="4108102" indent="-241653" eaLnBrk="0" fontAlgn="base" hangingPunct="0">
              <a:spcBef>
                <a:spcPct val="0"/>
              </a:spcBef>
              <a:spcAft>
                <a:spcPct val="0"/>
              </a:spcAft>
              <a:defRPr sz="1300">
                <a:solidFill>
                  <a:srgbClr val="0F5494"/>
                </a:solidFill>
                <a:latin typeface="Verdana" panose="020B0604030504040204" pitchFamily="34" charset="0"/>
              </a:defRPr>
            </a:lvl9pPr>
          </a:lstStyle>
          <a:p>
            <a:pPr defTabSz="966612" fontAlgn="base">
              <a:spcBef>
                <a:spcPct val="0"/>
              </a:spcBef>
              <a:spcAft>
                <a:spcPct val="0"/>
              </a:spcAft>
              <a:defRPr/>
            </a:pPr>
            <a:fld id="{67E4DDCF-0031-4A38-A548-C8B0BC50B6F1}" type="slidenum">
              <a:rPr lang="en-GB" altLang="en-US">
                <a:solidFill>
                  <a:srgbClr val="000000"/>
                </a:solidFill>
                <a:latin typeface="Arial" panose="020B0604020202020204" pitchFamily="34" charset="0"/>
              </a:rPr>
              <a:pPr defTabSz="966612" fontAlgn="base">
                <a:spcBef>
                  <a:spcPct val="0"/>
                </a:spcBef>
                <a:spcAft>
                  <a:spcPct val="0"/>
                </a:spcAft>
                <a:defRPr/>
              </a:pPr>
              <a:t>50</a:t>
            </a:fld>
            <a:endParaRPr lang="en-GB" altLang="en-US">
              <a:solidFill>
                <a:srgbClr val="000000"/>
              </a:solidFill>
              <a:latin typeface="Arial" panose="020B0604020202020204" pitchFamily="34" charset="0"/>
            </a:endParaRPr>
          </a:p>
        </p:txBody>
      </p:sp>
    </p:spTree>
    <p:extLst>
      <p:ext uri="{BB962C8B-B14F-4D97-AF65-F5344CB8AC3E}">
        <p14:creationId xmlns:p14="http://schemas.microsoft.com/office/powerpoint/2010/main" val="13420734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a:extLst>
              <a:ext uri="{FF2B5EF4-FFF2-40B4-BE49-F238E27FC236}">
                <a16:creationId xmlns:a16="http://schemas.microsoft.com/office/drawing/2014/main" id="{F8E325B7-AA9E-2B99-9CE0-87DB46B90FF3}"/>
              </a:ext>
            </a:extLst>
          </p:cNvPr>
          <p:cNvSpPr>
            <a:spLocks noGrp="1" noRot="1" noChangeAspect="1" noChangeArrowheads="1" noTextEdit="1"/>
          </p:cNvSpPr>
          <p:nvPr>
            <p:ph type="sldImg"/>
          </p:nvPr>
        </p:nvSpPr>
        <p:spPr>
          <a:xfrm>
            <a:off x="144463" y="769938"/>
            <a:ext cx="6827837" cy="3840162"/>
          </a:xfrm>
          <a:ln/>
        </p:spPr>
      </p:sp>
      <p:sp>
        <p:nvSpPr>
          <p:cNvPr id="53251" name="Segnaposto note 2">
            <a:extLst>
              <a:ext uri="{FF2B5EF4-FFF2-40B4-BE49-F238E27FC236}">
                <a16:creationId xmlns:a16="http://schemas.microsoft.com/office/drawing/2014/main" id="{8F73A42E-3226-0AD6-957D-971FEBCD380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ltLang="en-US">
              <a:latin typeface="Arial" panose="020B0604020202020204" pitchFamily="34" charset="0"/>
            </a:endParaRPr>
          </a:p>
        </p:txBody>
      </p:sp>
      <p:sp>
        <p:nvSpPr>
          <p:cNvPr id="53252" name="Segnaposto numero diapositiva 3">
            <a:extLst>
              <a:ext uri="{FF2B5EF4-FFF2-40B4-BE49-F238E27FC236}">
                <a16:creationId xmlns:a16="http://schemas.microsoft.com/office/drawing/2014/main" id="{3A3D0A1E-EB88-A1EE-D081-4FB3286E6623}"/>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300">
                <a:solidFill>
                  <a:srgbClr val="0F5494"/>
                </a:solidFill>
                <a:latin typeface="Verdana" panose="020B0604030504040204" pitchFamily="34" charset="0"/>
              </a:defRPr>
            </a:lvl1pPr>
            <a:lvl2pPr marL="785372" indent="-302066">
              <a:defRPr sz="1300">
                <a:solidFill>
                  <a:srgbClr val="0F5494"/>
                </a:solidFill>
                <a:latin typeface="Verdana" panose="020B0604030504040204" pitchFamily="34" charset="0"/>
              </a:defRPr>
            </a:lvl2pPr>
            <a:lvl3pPr marL="1208265" indent="-241653">
              <a:defRPr sz="1300">
                <a:solidFill>
                  <a:srgbClr val="0F5494"/>
                </a:solidFill>
                <a:latin typeface="Verdana" panose="020B0604030504040204" pitchFamily="34" charset="0"/>
              </a:defRPr>
            </a:lvl3pPr>
            <a:lvl4pPr marL="1691571" indent="-241653">
              <a:defRPr sz="1300">
                <a:solidFill>
                  <a:srgbClr val="0F5494"/>
                </a:solidFill>
                <a:latin typeface="Verdana" panose="020B0604030504040204" pitchFamily="34" charset="0"/>
              </a:defRPr>
            </a:lvl4pPr>
            <a:lvl5pPr marL="2174878" indent="-241653">
              <a:defRPr sz="1300">
                <a:solidFill>
                  <a:srgbClr val="0F5494"/>
                </a:solidFill>
                <a:latin typeface="Verdana" panose="020B0604030504040204" pitchFamily="34" charset="0"/>
              </a:defRPr>
            </a:lvl5pPr>
            <a:lvl6pPr marL="2658184" indent="-241653" eaLnBrk="0" fontAlgn="base" hangingPunct="0">
              <a:spcBef>
                <a:spcPct val="0"/>
              </a:spcBef>
              <a:spcAft>
                <a:spcPct val="0"/>
              </a:spcAft>
              <a:defRPr sz="1300">
                <a:solidFill>
                  <a:srgbClr val="0F5494"/>
                </a:solidFill>
                <a:latin typeface="Verdana" panose="020B0604030504040204" pitchFamily="34" charset="0"/>
              </a:defRPr>
            </a:lvl6pPr>
            <a:lvl7pPr marL="3141490" indent="-241653" eaLnBrk="0" fontAlgn="base" hangingPunct="0">
              <a:spcBef>
                <a:spcPct val="0"/>
              </a:spcBef>
              <a:spcAft>
                <a:spcPct val="0"/>
              </a:spcAft>
              <a:defRPr sz="1300">
                <a:solidFill>
                  <a:srgbClr val="0F5494"/>
                </a:solidFill>
                <a:latin typeface="Verdana" panose="020B0604030504040204" pitchFamily="34" charset="0"/>
              </a:defRPr>
            </a:lvl7pPr>
            <a:lvl8pPr marL="3624796" indent="-241653" eaLnBrk="0" fontAlgn="base" hangingPunct="0">
              <a:spcBef>
                <a:spcPct val="0"/>
              </a:spcBef>
              <a:spcAft>
                <a:spcPct val="0"/>
              </a:spcAft>
              <a:defRPr sz="1300">
                <a:solidFill>
                  <a:srgbClr val="0F5494"/>
                </a:solidFill>
                <a:latin typeface="Verdana" panose="020B0604030504040204" pitchFamily="34" charset="0"/>
              </a:defRPr>
            </a:lvl8pPr>
            <a:lvl9pPr marL="4108102" indent="-241653" eaLnBrk="0" fontAlgn="base" hangingPunct="0">
              <a:spcBef>
                <a:spcPct val="0"/>
              </a:spcBef>
              <a:spcAft>
                <a:spcPct val="0"/>
              </a:spcAft>
              <a:defRPr sz="1300">
                <a:solidFill>
                  <a:srgbClr val="0F5494"/>
                </a:solidFill>
                <a:latin typeface="Verdana" panose="020B0604030504040204" pitchFamily="34" charset="0"/>
              </a:defRPr>
            </a:lvl9pPr>
          </a:lstStyle>
          <a:p>
            <a:pPr defTabSz="966612" fontAlgn="base">
              <a:spcBef>
                <a:spcPct val="0"/>
              </a:spcBef>
              <a:spcAft>
                <a:spcPct val="0"/>
              </a:spcAft>
              <a:defRPr/>
            </a:pPr>
            <a:fld id="{67E4DDCF-0031-4A38-A548-C8B0BC50B6F1}" type="slidenum">
              <a:rPr lang="en-GB" altLang="en-US">
                <a:solidFill>
                  <a:srgbClr val="000000"/>
                </a:solidFill>
                <a:latin typeface="Arial" panose="020B0604020202020204" pitchFamily="34" charset="0"/>
              </a:rPr>
              <a:pPr defTabSz="966612" fontAlgn="base">
                <a:spcBef>
                  <a:spcPct val="0"/>
                </a:spcBef>
                <a:spcAft>
                  <a:spcPct val="0"/>
                </a:spcAft>
                <a:defRPr/>
              </a:pPr>
              <a:t>51</a:t>
            </a:fld>
            <a:endParaRPr lang="en-GB" altLang="en-US">
              <a:solidFill>
                <a:srgbClr val="000000"/>
              </a:solidFill>
              <a:latin typeface="Arial" panose="020B0604020202020204" pitchFamily="34" charset="0"/>
            </a:endParaRPr>
          </a:p>
        </p:txBody>
      </p:sp>
    </p:spTree>
    <p:extLst>
      <p:ext uri="{BB962C8B-B14F-4D97-AF65-F5344CB8AC3E}">
        <p14:creationId xmlns:p14="http://schemas.microsoft.com/office/powerpoint/2010/main" val="11594242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B18FA471-8E22-C2B6-484A-83D4332AE702}"/>
              </a:ext>
            </a:extLst>
          </p:cNvPr>
          <p:cNvSpPr>
            <a:spLocks noGrp="1" noRot="1" noChangeAspect="1" noChangeArrowheads="1" noTextEdit="1"/>
          </p:cNvSpPr>
          <p:nvPr>
            <p:ph type="sldImg"/>
          </p:nvPr>
        </p:nvSpPr>
        <p:spPr>
          <a:xfrm>
            <a:off x="144463" y="769938"/>
            <a:ext cx="6827837" cy="3840162"/>
          </a:xfrm>
          <a:ln/>
        </p:spPr>
      </p:sp>
      <p:sp>
        <p:nvSpPr>
          <p:cNvPr id="55299" name="Notes Placeholder 2">
            <a:extLst>
              <a:ext uri="{FF2B5EF4-FFF2-40B4-BE49-F238E27FC236}">
                <a16:creationId xmlns:a16="http://schemas.microsoft.com/office/drawing/2014/main" id="{C7F14790-DF70-5281-C982-C4C4CE9F3DB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endParaRPr>
          </a:p>
        </p:txBody>
      </p:sp>
      <p:sp>
        <p:nvSpPr>
          <p:cNvPr id="55300" name="Slide Number Placeholder 3">
            <a:extLst>
              <a:ext uri="{FF2B5EF4-FFF2-40B4-BE49-F238E27FC236}">
                <a16:creationId xmlns:a16="http://schemas.microsoft.com/office/drawing/2014/main" id="{5292BFA4-D2EC-6F4B-BD4E-4CAD310FEEC8}"/>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300">
                <a:solidFill>
                  <a:schemeClr val="tx1"/>
                </a:solidFill>
                <a:latin typeface="Arial" panose="020B0604020202020204" pitchFamily="34" charset="0"/>
              </a:defRPr>
            </a:lvl1pPr>
            <a:lvl2pPr marL="768591" indent="-295354">
              <a:spcBef>
                <a:spcPct val="30000"/>
              </a:spcBef>
              <a:defRPr sz="1300">
                <a:solidFill>
                  <a:schemeClr val="tx1"/>
                </a:solidFill>
                <a:latin typeface="Arial" panose="020B0604020202020204" pitchFamily="34" charset="0"/>
              </a:defRPr>
            </a:lvl2pPr>
            <a:lvl3pPr marL="1184771" indent="-236619">
              <a:spcBef>
                <a:spcPct val="30000"/>
              </a:spcBef>
              <a:defRPr sz="1300">
                <a:solidFill>
                  <a:schemeClr val="tx1"/>
                </a:solidFill>
                <a:latin typeface="Arial" panose="020B0604020202020204" pitchFamily="34" charset="0"/>
              </a:defRPr>
            </a:lvl3pPr>
            <a:lvl4pPr marL="1659687" indent="-236619">
              <a:spcBef>
                <a:spcPct val="30000"/>
              </a:spcBef>
              <a:defRPr sz="1300">
                <a:solidFill>
                  <a:schemeClr val="tx1"/>
                </a:solidFill>
                <a:latin typeface="Arial" panose="020B0604020202020204" pitchFamily="34" charset="0"/>
              </a:defRPr>
            </a:lvl4pPr>
            <a:lvl5pPr marL="2132924" indent="-236619">
              <a:spcBef>
                <a:spcPct val="30000"/>
              </a:spcBef>
              <a:defRPr sz="1300">
                <a:solidFill>
                  <a:schemeClr val="tx1"/>
                </a:solidFill>
                <a:latin typeface="Arial" panose="020B0604020202020204" pitchFamily="34" charset="0"/>
              </a:defRPr>
            </a:lvl5pPr>
            <a:lvl6pPr marL="2616231" indent="-236619" eaLnBrk="0" fontAlgn="base" hangingPunct="0">
              <a:spcBef>
                <a:spcPct val="30000"/>
              </a:spcBef>
              <a:spcAft>
                <a:spcPct val="0"/>
              </a:spcAft>
              <a:defRPr sz="1300">
                <a:solidFill>
                  <a:schemeClr val="tx1"/>
                </a:solidFill>
                <a:latin typeface="Arial" panose="020B0604020202020204" pitchFamily="34" charset="0"/>
              </a:defRPr>
            </a:lvl6pPr>
            <a:lvl7pPr marL="3099537" indent="-236619" eaLnBrk="0" fontAlgn="base" hangingPunct="0">
              <a:spcBef>
                <a:spcPct val="30000"/>
              </a:spcBef>
              <a:spcAft>
                <a:spcPct val="0"/>
              </a:spcAft>
              <a:defRPr sz="1300">
                <a:solidFill>
                  <a:schemeClr val="tx1"/>
                </a:solidFill>
                <a:latin typeface="Arial" panose="020B0604020202020204" pitchFamily="34" charset="0"/>
              </a:defRPr>
            </a:lvl7pPr>
            <a:lvl8pPr marL="3582843" indent="-236619" eaLnBrk="0" fontAlgn="base" hangingPunct="0">
              <a:spcBef>
                <a:spcPct val="30000"/>
              </a:spcBef>
              <a:spcAft>
                <a:spcPct val="0"/>
              </a:spcAft>
              <a:defRPr sz="1300">
                <a:solidFill>
                  <a:schemeClr val="tx1"/>
                </a:solidFill>
                <a:latin typeface="Arial" panose="020B0604020202020204" pitchFamily="34" charset="0"/>
              </a:defRPr>
            </a:lvl8pPr>
            <a:lvl9pPr marL="4066149" indent="-236619" eaLnBrk="0" fontAlgn="base" hangingPunct="0">
              <a:spcBef>
                <a:spcPct val="30000"/>
              </a:spcBef>
              <a:spcAft>
                <a:spcPct val="0"/>
              </a:spcAft>
              <a:defRPr sz="1300">
                <a:solidFill>
                  <a:schemeClr val="tx1"/>
                </a:solidFill>
                <a:latin typeface="Arial" panose="020B0604020202020204" pitchFamily="34" charset="0"/>
              </a:defRPr>
            </a:lvl9pPr>
          </a:lstStyle>
          <a:p>
            <a:pPr defTabSz="966612" fontAlgn="base">
              <a:spcBef>
                <a:spcPct val="0"/>
              </a:spcBef>
              <a:spcAft>
                <a:spcPct val="0"/>
              </a:spcAft>
              <a:defRPr/>
            </a:pPr>
            <a:fld id="{8C453B61-B2D3-4CB1-A617-F7DE9A6FE6DC}" type="slidenum">
              <a:rPr lang="en-GB" altLang="en-US">
                <a:solidFill>
                  <a:srgbClr val="000000"/>
                </a:solidFill>
              </a:rPr>
              <a:pPr defTabSz="966612" fontAlgn="base">
                <a:spcBef>
                  <a:spcPct val="0"/>
                </a:spcBef>
                <a:spcAft>
                  <a:spcPct val="0"/>
                </a:spcAft>
                <a:defRPr/>
              </a:pPr>
              <a:t>52</a:t>
            </a:fld>
            <a:endParaRPr lang="en-GB" altLang="en-US">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7A4B8E56-9403-4AC7-A957-E2B79A7905FD}"/>
              </a:ext>
            </a:extLst>
          </p:cNvPr>
          <p:cNvSpPr>
            <a:spLocks noGrp="1" noRot="1" noChangeAspect="1" noChangeArrowheads="1" noTextEdit="1"/>
          </p:cNvSpPr>
          <p:nvPr>
            <p:ph type="sldImg"/>
          </p:nvPr>
        </p:nvSpPr>
        <p:spPr>
          <a:xfrm>
            <a:off x="144463" y="769938"/>
            <a:ext cx="6827837" cy="3840162"/>
          </a:xfrm>
          <a:ln/>
        </p:spPr>
      </p:sp>
      <p:sp>
        <p:nvSpPr>
          <p:cNvPr id="57347" name="Notes Placeholder 2">
            <a:extLst>
              <a:ext uri="{FF2B5EF4-FFF2-40B4-BE49-F238E27FC236}">
                <a16:creationId xmlns:a16="http://schemas.microsoft.com/office/drawing/2014/main" id="{3A8A1B1A-CD56-EAEB-06A6-4A5A372DE21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0A6CA7EC-F5A3-41EE-9679-CBFC7D9F2120}"/>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300">
                <a:solidFill>
                  <a:srgbClr val="0F5494"/>
                </a:solidFill>
                <a:latin typeface="Verdana" panose="020B0604030504040204" pitchFamily="34" charset="0"/>
              </a:defRPr>
            </a:lvl1pPr>
            <a:lvl2pPr marL="785372" indent="-302066">
              <a:defRPr sz="1300">
                <a:solidFill>
                  <a:srgbClr val="0F5494"/>
                </a:solidFill>
                <a:latin typeface="Verdana" panose="020B0604030504040204" pitchFamily="34" charset="0"/>
              </a:defRPr>
            </a:lvl2pPr>
            <a:lvl3pPr marL="1208265" indent="-241653">
              <a:defRPr sz="1300">
                <a:solidFill>
                  <a:srgbClr val="0F5494"/>
                </a:solidFill>
                <a:latin typeface="Verdana" panose="020B0604030504040204" pitchFamily="34" charset="0"/>
              </a:defRPr>
            </a:lvl3pPr>
            <a:lvl4pPr marL="1691571" indent="-241653">
              <a:defRPr sz="1300">
                <a:solidFill>
                  <a:srgbClr val="0F5494"/>
                </a:solidFill>
                <a:latin typeface="Verdana" panose="020B0604030504040204" pitchFamily="34" charset="0"/>
              </a:defRPr>
            </a:lvl4pPr>
            <a:lvl5pPr marL="2174878" indent="-241653">
              <a:defRPr sz="1300">
                <a:solidFill>
                  <a:srgbClr val="0F5494"/>
                </a:solidFill>
                <a:latin typeface="Verdana" panose="020B0604030504040204" pitchFamily="34" charset="0"/>
              </a:defRPr>
            </a:lvl5pPr>
            <a:lvl6pPr marL="2658184" indent="-241653" eaLnBrk="0" fontAlgn="base" hangingPunct="0">
              <a:spcBef>
                <a:spcPct val="0"/>
              </a:spcBef>
              <a:spcAft>
                <a:spcPct val="0"/>
              </a:spcAft>
              <a:defRPr sz="1300">
                <a:solidFill>
                  <a:srgbClr val="0F5494"/>
                </a:solidFill>
                <a:latin typeface="Verdana" panose="020B0604030504040204" pitchFamily="34" charset="0"/>
              </a:defRPr>
            </a:lvl6pPr>
            <a:lvl7pPr marL="3141490" indent="-241653" eaLnBrk="0" fontAlgn="base" hangingPunct="0">
              <a:spcBef>
                <a:spcPct val="0"/>
              </a:spcBef>
              <a:spcAft>
                <a:spcPct val="0"/>
              </a:spcAft>
              <a:defRPr sz="1300">
                <a:solidFill>
                  <a:srgbClr val="0F5494"/>
                </a:solidFill>
                <a:latin typeface="Verdana" panose="020B0604030504040204" pitchFamily="34" charset="0"/>
              </a:defRPr>
            </a:lvl7pPr>
            <a:lvl8pPr marL="3624796" indent="-241653" eaLnBrk="0" fontAlgn="base" hangingPunct="0">
              <a:spcBef>
                <a:spcPct val="0"/>
              </a:spcBef>
              <a:spcAft>
                <a:spcPct val="0"/>
              </a:spcAft>
              <a:defRPr sz="1300">
                <a:solidFill>
                  <a:srgbClr val="0F5494"/>
                </a:solidFill>
                <a:latin typeface="Verdana" panose="020B0604030504040204" pitchFamily="34" charset="0"/>
              </a:defRPr>
            </a:lvl8pPr>
            <a:lvl9pPr marL="4108102" indent="-241653" eaLnBrk="0" fontAlgn="base" hangingPunct="0">
              <a:spcBef>
                <a:spcPct val="0"/>
              </a:spcBef>
              <a:spcAft>
                <a:spcPct val="0"/>
              </a:spcAft>
              <a:defRPr sz="1300">
                <a:solidFill>
                  <a:srgbClr val="0F5494"/>
                </a:solidFill>
                <a:latin typeface="Verdana" panose="020B0604030504040204" pitchFamily="34" charset="0"/>
              </a:defRPr>
            </a:lvl9pPr>
          </a:lstStyle>
          <a:p>
            <a:pPr defTabSz="966612" fontAlgn="base">
              <a:spcBef>
                <a:spcPct val="0"/>
              </a:spcBef>
              <a:spcAft>
                <a:spcPct val="0"/>
              </a:spcAft>
              <a:defRPr/>
            </a:pPr>
            <a:fld id="{45E2D84A-6EA6-4D7A-B610-F7030336EDC0}" type="slidenum">
              <a:rPr lang="en-GB" altLang="en-US">
                <a:solidFill>
                  <a:srgbClr val="000000"/>
                </a:solidFill>
                <a:latin typeface="Arial" panose="020B0604020202020204" pitchFamily="34" charset="0"/>
              </a:rPr>
              <a:pPr defTabSz="966612" fontAlgn="base">
                <a:spcBef>
                  <a:spcPct val="0"/>
                </a:spcBef>
                <a:spcAft>
                  <a:spcPct val="0"/>
                </a:spcAft>
                <a:defRPr/>
              </a:pPr>
              <a:t>53</a:t>
            </a:fld>
            <a:endParaRPr lang="en-GB" altLang="en-US">
              <a:solidFill>
                <a:srgbClr val="000000"/>
              </a:solidFill>
              <a:latin typeface="Arial" panose="020B0604020202020204"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4271E4EF-66CD-78DF-B72F-6A7E610D8EBE}"/>
              </a:ext>
            </a:extLst>
          </p:cNvPr>
          <p:cNvSpPr>
            <a:spLocks noGrp="1" noRot="1" noChangeAspect="1" noChangeArrowheads="1" noTextEdit="1"/>
          </p:cNvSpPr>
          <p:nvPr>
            <p:ph type="sldImg"/>
          </p:nvPr>
        </p:nvSpPr>
        <p:spPr>
          <a:xfrm>
            <a:off x="144463" y="769938"/>
            <a:ext cx="6827837" cy="3840162"/>
          </a:xfrm>
          <a:ln/>
        </p:spPr>
      </p:sp>
      <p:sp>
        <p:nvSpPr>
          <p:cNvPr id="59395" name="Notes Placeholder 2">
            <a:extLst>
              <a:ext uri="{FF2B5EF4-FFF2-40B4-BE49-F238E27FC236}">
                <a16:creationId xmlns:a16="http://schemas.microsoft.com/office/drawing/2014/main" id="{274E86B7-886E-0290-A4F5-4FB877715718}"/>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endParaRPr>
          </a:p>
        </p:txBody>
      </p:sp>
      <p:sp>
        <p:nvSpPr>
          <p:cNvPr id="59396" name="Slide Number Placeholder 3">
            <a:extLst>
              <a:ext uri="{FF2B5EF4-FFF2-40B4-BE49-F238E27FC236}">
                <a16:creationId xmlns:a16="http://schemas.microsoft.com/office/drawing/2014/main" id="{CC76C3FF-B30C-1943-D15F-056E8E9D9AAD}"/>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300">
                <a:solidFill>
                  <a:schemeClr val="tx1"/>
                </a:solidFill>
                <a:latin typeface="Arial" panose="020B0604020202020204" pitchFamily="34" charset="0"/>
              </a:defRPr>
            </a:lvl1pPr>
            <a:lvl2pPr marL="768591" indent="-295354">
              <a:spcBef>
                <a:spcPct val="30000"/>
              </a:spcBef>
              <a:defRPr sz="1300">
                <a:solidFill>
                  <a:schemeClr val="tx1"/>
                </a:solidFill>
                <a:latin typeface="Arial" panose="020B0604020202020204" pitchFamily="34" charset="0"/>
              </a:defRPr>
            </a:lvl2pPr>
            <a:lvl3pPr marL="1184771" indent="-236619">
              <a:spcBef>
                <a:spcPct val="30000"/>
              </a:spcBef>
              <a:defRPr sz="1300">
                <a:solidFill>
                  <a:schemeClr val="tx1"/>
                </a:solidFill>
                <a:latin typeface="Arial" panose="020B0604020202020204" pitchFamily="34" charset="0"/>
              </a:defRPr>
            </a:lvl3pPr>
            <a:lvl4pPr marL="1659687" indent="-236619">
              <a:spcBef>
                <a:spcPct val="30000"/>
              </a:spcBef>
              <a:defRPr sz="1300">
                <a:solidFill>
                  <a:schemeClr val="tx1"/>
                </a:solidFill>
                <a:latin typeface="Arial" panose="020B0604020202020204" pitchFamily="34" charset="0"/>
              </a:defRPr>
            </a:lvl4pPr>
            <a:lvl5pPr marL="2132924" indent="-236619">
              <a:spcBef>
                <a:spcPct val="30000"/>
              </a:spcBef>
              <a:defRPr sz="1300">
                <a:solidFill>
                  <a:schemeClr val="tx1"/>
                </a:solidFill>
                <a:latin typeface="Arial" panose="020B0604020202020204" pitchFamily="34" charset="0"/>
              </a:defRPr>
            </a:lvl5pPr>
            <a:lvl6pPr marL="2616231" indent="-236619" eaLnBrk="0" fontAlgn="base" hangingPunct="0">
              <a:spcBef>
                <a:spcPct val="30000"/>
              </a:spcBef>
              <a:spcAft>
                <a:spcPct val="0"/>
              </a:spcAft>
              <a:defRPr sz="1300">
                <a:solidFill>
                  <a:schemeClr val="tx1"/>
                </a:solidFill>
                <a:latin typeface="Arial" panose="020B0604020202020204" pitchFamily="34" charset="0"/>
              </a:defRPr>
            </a:lvl6pPr>
            <a:lvl7pPr marL="3099537" indent="-236619" eaLnBrk="0" fontAlgn="base" hangingPunct="0">
              <a:spcBef>
                <a:spcPct val="30000"/>
              </a:spcBef>
              <a:spcAft>
                <a:spcPct val="0"/>
              </a:spcAft>
              <a:defRPr sz="1300">
                <a:solidFill>
                  <a:schemeClr val="tx1"/>
                </a:solidFill>
                <a:latin typeface="Arial" panose="020B0604020202020204" pitchFamily="34" charset="0"/>
              </a:defRPr>
            </a:lvl7pPr>
            <a:lvl8pPr marL="3582843" indent="-236619" eaLnBrk="0" fontAlgn="base" hangingPunct="0">
              <a:spcBef>
                <a:spcPct val="30000"/>
              </a:spcBef>
              <a:spcAft>
                <a:spcPct val="0"/>
              </a:spcAft>
              <a:defRPr sz="1300">
                <a:solidFill>
                  <a:schemeClr val="tx1"/>
                </a:solidFill>
                <a:latin typeface="Arial" panose="020B0604020202020204" pitchFamily="34" charset="0"/>
              </a:defRPr>
            </a:lvl8pPr>
            <a:lvl9pPr marL="4066149" indent="-236619" eaLnBrk="0" fontAlgn="base" hangingPunct="0">
              <a:spcBef>
                <a:spcPct val="30000"/>
              </a:spcBef>
              <a:spcAft>
                <a:spcPct val="0"/>
              </a:spcAft>
              <a:defRPr sz="1300">
                <a:solidFill>
                  <a:schemeClr val="tx1"/>
                </a:solidFill>
                <a:latin typeface="Arial" panose="020B0604020202020204" pitchFamily="34" charset="0"/>
              </a:defRPr>
            </a:lvl9pPr>
          </a:lstStyle>
          <a:p>
            <a:pPr defTabSz="966612" fontAlgn="base">
              <a:spcBef>
                <a:spcPct val="0"/>
              </a:spcBef>
              <a:spcAft>
                <a:spcPct val="0"/>
              </a:spcAft>
              <a:defRPr/>
            </a:pPr>
            <a:fld id="{CBC3F797-8803-4509-9AED-0213F54C47BE}" type="slidenum">
              <a:rPr lang="en-GB" altLang="en-US">
                <a:solidFill>
                  <a:srgbClr val="000000"/>
                </a:solidFill>
              </a:rPr>
              <a:pPr defTabSz="966612" fontAlgn="base">
                <a:spcBef>
                  <a:spcPct val="0"/>
                </a:spcBef>
                <a:spcAft>
                  <a:spcPct val="0"/>
                </a:spcAft>
                <a:defRPr/>
              </a:pPr>
              <a:t>54</a:t>
            </a:fld>
            <a:endParaRPr lang="en-GB" altLang="en-US">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28144-784C-1570-F91C-4A1D354339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EFEF3D-2D11-E01F-9919-B39F49ADF4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E6229F-EC62-345F-6EE9-FE8292E6BC11}"/>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BBC7DD43-9CCC-0ACC-331E-9218B029F853}"/>
              </a:ext>
            </a:extLst>
          </p:cNvPr>
          <p:cNvSpPr>
            <a:spLocks noGrp="1"/>
          </p:cNvSpPr>
          <p:nvPr>
            <p:ph type="sldNum" sz="quarter" idx="10"/>
          </p:nvPr>
        </p:nvSpPr>
        <p:spPr/>
        <p:txBody>
          <a:bodyPr/>
          <a:lstStyle/>
          <a:p>
            <a:fld id="{59CF2995-AB43-4B7C-B8CD-9DC7C3692A9C}" type="slidenum">
              <a:rPr lang="en-GB" smtClean="0"/>
              <a:t>9</a:t>
            </a:fld>
            <a:endParaRPr lang="en-GB"/>
          </a:p>
        </p:txBody>
      </p:sp>
    </p:spTree>
    <p:extLst>
      <p:ext uri="{BB962C8B-B14F-4D97-AF65-F5344CB8AC3E}">
        <p14:creationId xmlns:p14="http://schemas.microsoft.com/office/powerpoint/2010/main" val="21781886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a:extLst>
              <a:ext uri="{FF2B5EF4-FFF2-40B4-BE49-F238E27FC236}">
                <a16:creationId xmlns:a16="http://schemas.microsoft.com/office/drawing/2014/main" id="{5BAD70E0-6370-75C8-A09B-B087D53913B0}"/>
              </a:ext>
            </a:extLst>
          </p:cNvPr>
          <p:cNvSpPr>
            <a:spLocks noGrp="1" noRot="1" noChangeAspect="1" noChangeArrowheads="1" noTextEdit="1"/>
          </p:cNvSpPr>
          <p:nvPr>
            <p:ph type="sldImg"/>
          </p:nvPr>
        </p:nvSpPr>
        <p:spPr>
          <a:xfrm>
            <a:off x="144463" y="769938"/>
            <a:ext cx="6827837" cy="3840162"/>
          </a:xfrm>
          <a:ln/>
        </p:spPr>
      </p:sp>
      <p:sp>
        <p:nvSpPr>
          <p:cNvPr id="72707" name="Notes Placeholder 2">
            <a:extLst>
              <a:ext uri="{FF2B5EF4-FFF2-40B4-BE49-F238E27FC236}">
                <a16:creationId xmlns:a16="http://schemas.microsoft.com/office/drawing/2014/main" id="{EFAD9A2B-077B-0185-3923-6EDB0451D48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tLang="en-US">
              <a:latin typeface="Arial" panose="020B0604020202020204" pitchFamily="34" charset="0"/>
            </a:endParaRPr>
          </a:p>
        </p:txBody>
      </p:sp>
      <p:sp>
        <p:nvSpPr>
          <p:cNvPr id="72708" name="Slide Number Placeholder 3">
            <a:extLst>
              <a:ext uri="{FF2B5EF4-FFF2-40B4-BE49-F238E27FC236}">
                <a16:creationId xmlns:a16="http://schemas.microsoft.com/office/drawing/2014/main" id="{C5E6726B-E241-585B-12D1-F2E439F887AE}"/>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300">
                <a:solidFill>
                  <a:schemeClr val="tx1"/>
                </a:solidFill>
                <a:latin typeface="Arial" panose="020B0604020202020204" pitchFamily="34" charset="0"/>
              </a:defRPr>
            </a:lvl1pPr>
            <a:lvl2pPr marL="768591" indent="-295354">
              <a:spcBef>
                <a:spcPct val="30000"/>
              </a:spcBef>
              <a:defRPr sz="1300">
                <a:solidFill>
                  <a:schemeClr val="tx1"/>
                </a:solidFill>
                <a:latin typeface="Arial" panose="020B0604020202020204" pitchFamily="34" charset="0"/>
              </a:defRPr>
            </a:lvl2pPr>
            <a:lvl3pPr marL="1184771" indent="-236619">
              <a:spcBef>
                <a:spcPct val="30000"/>
              </a:spcBef>
              <a:defRPr sz="1300">
                <a:solidFill>
                  <a:schemeClr val="tx1"/>
                </a:solidFill>
                <a:latin typeface="Arial" panose="020B0604020202020204" pitchFamily="34" charset="0"/>
              </a:defRPr>
            </a:lvl3pPr>
            <a:lvl4pPr marL="1659687" indent="-236619">
              <a:spcBef>
                <a:spcPct val="30000"/>
              </a:spcBef>
              <a:defRPr sz="1300">
                <a:solidFill>
                  <a:schemeClr val="tx1"/>
                </a:solidFill>
                <a:latin typeface="Arial" panose="020B0604020202020204" pitchFamily="34" charset="0"/>
              </a:defRPr>
            </a:lvl4pPr>
            <a:lvl5pPr marL="2132924" indent="-236619">
              <a:spcBef>
                <a:spcPct val="30000"/>
              </a:spcBef>
              <a:defRPr sz="1300">
                <a:solidFill>
                  <a:schemeClr val="tx1"/>
                </a:solidFill>
                <a:latin typeface="Arial" panose="020B0604020202020204" pitchFamily="34" charset="0"/>
              </a:defRPr>
            </a:lvl5pPr>
            <a:lvl6pPr marL="2616231" indent="-236619" eaLnBrk="0" fontAlgn="base" hangingPunct="0">
              <a:spcBef>
                <a:spcPct val="30000"/>
              </a:spcBef>
              <a:spcAft>
                <a:spcPct val="0"/>
              </a:spcAft>
              <a:defRPr sz="1300">
                <a:solidFill>
                  <a:schemeClr val="tx1"/>
                </a:solidFill>
                <a:latin typeface="Arial" panose="020B0604020202020204" pitchFamily="34" charset="0"/>
              </a:defRPr>
            </a:lvl6pPr>
            <a:lvl7pPr marL="3099537" indent="-236619" eaLnBrk="0" fontAlgn="base" hangingPunct="0">
              <a:spcBef>
                <a:spcPct val="30000"/>
              </a:spcBef>
              <a:spcAft>
                <a:spcPct val="0"/>
              </a:spcAft>
              <a:defRPr sz="1300">
                <a:solidFill>
                  <a:schemeClr val="tx1"/>
                </a:solidFill>
                <a:latin typeface="Arial" panose="020B0604020202020204" pitchFamily="34" charset="0"/>
              </a:defRPr>
            </a:lvl7pPr>
            <a:lvl8pPr marL="3582843" indent="-236619" eaLnBrk="0" fontAlgn="base" hangingPunct="0">
              <a:spcBef>
                <a:spcPct val="30000"/>
              </a:spcBef>
              <a:spcAft>
                <a:spcPct val="0"/>
              </a:spcAft>
              <a:defRPr sz="1300">
                <a:solidFill>
                  <a:schemeClr val="tx1"/>
                </a:solidFill>
                <a:latin typeface="Arial" panose="020B0604020202020204" pitchFamily="34" charset="0"/>
              </a:defRPr>
            </a:lvl8pPr>
            <a:lvl9pPr marL="4066149" indent="-236619" eaLnBrk="0" fontAlgn="base" hangingPunct="0">
              <a:spcBef>
                <a:spcPct val="30000"/>
              </a:spcBef>
              <a:spcAft>
                <a:spcPct val="0"/>
              </a:spcAft>
              <a:defRPr sz="1300">
                <a:solidFill>
                  <a:schemeClr val="tx1"/>
                </a:solidFill>
                <a:latin typeface="Arial" panose="020B0604020202020204" pitchFamily="34" charset="0"/>
              </a:defRPr>
            </a:lvl9pPr>
          </a:lstStyle>
          <a:p>
            <a:pPr defTabSz="966612" fontAlgn="base">
              <a:spcBef>
                <a:spcPct val="0"/>
              </a:spcBef>
              <a:spcAft>
                <a:spcPct val="0"/>
              </a:spcAft>
              <a:defRPr/>
            </a:pPr>
            <a:fld id="{57669680-9BCD-471C-809E-B39960D09C6B}" type="slidenum">
              <a:rPr lang="en-GB" altLang="en-US">
                <a:solidFill>
                  <a:srgbClr val="000000"/>
                </a:solidFill>
              </a:rPr>
              <a:pPr defTabSz="966612" fontAlgn="base">
                <a:spcBef>
                  <a:spcPct val="0"/>
                </a:spcBef>
                <a:spcAft>
                  <a:spcPct val="0"/>
                </a:spcAft>
                <a:defRPr/>
              </a:pPr>
              <a:t>55</a:t>
            </a:fld>
            <a:endParaRPr lang="en-GB" altLang="en-US">
              <a:solidFill>
                <a:srgbClr val="000000"/>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a:extLst>
              <a:ext uri="{FF2B5EF4-FFF2-40B4-BE49-F238E27FC236}">
                <a16:creationId xmlns:a16="http://schemas.microsoft.com/office/drawing/2014/main" id="{FA85AE2C-87E8-082B-298A-E7E44ED5BA02}"/>
              </a:ext>
            </a:extLst>
          </p:cNvPr>
          <p:cNvSpPr>
            <a:spLocks noGrp="1" noRot="1" noChangeAspect="1" noChangeArrowheads="1" noTextEdit="1"/>
          </p:cNvSpPr>
          <p:nvPr>
            <p:ph type="sldImg"/>
          </p:nvPr>
        </p:nvSpPr>
        <p:spPr>
          <a:ln/>
        </p:spPr>
      </p:sp>
      <p:sp>
        <p:nvSpPr>
          <p:cNvPr id="76803" name="Notes Placeholder 2">
            <a:extLst>
              <a:ext uri="{FF2B5EF4-FFF2-40B4-BE49-F238E27FC236}">
                <a16:creationId xmlns:a16="http://schemas.microsoft.com/office/drawing/2014/main" id="{9B82E5F8-6CD4-B4AC-557F-A3D00F6DFD64}"/>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endParaRPr>
          </a:p>
        </p:txBody>
      </p:sp>
      <p:sp>
        <p:nvSpPr>
          <p:cNvPr id="76804" name="Slide Number Placeholder 3">
            <a:extLst>
              <a:ext uri="{FF2B5EF4-FFF2-40B4-BE49-F238E27FC236}">
                <a16:creationId xmlns:a16="http://schemas.microsoft.com/office/drawing/2014/main" id="{F525E26F-3C18-75AF-C104-09792A328CC6}"/>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300">
                <a:solidFill>
                  <a:srgbClr val="0F5494"/>
                </a:solidFill>
                <a:latin typeface="Verdana" panose="020B0604030504040204" pitchFamily="34" charset="0"/>
              </a:defRPr>
            </a:lvl1pPr>
            <a:lvl2pPr marL="785372" indent="-302066">
              <a:defRPr sz="1300">
                <a:solidFill>
                  <a:srgbClr val="0F5494"/>
                </a:solidFill>
                <a:latin typeface="Verdana" panose="020B0604030504040204" pitchFamily="34" charset="0"/>
              </a:defRPr>
            </a:lvl2pPr>
            <a:lvl3pPr marL="1208265" indent="-241653">
              <a:defRPr sz="1300">
                <a:solidFill>
                  <a:srgbClr val="0F5494"/>
                </a:solidFill>
                <a:latin typeface="Verdana" panose="020B0604030504040204" pitchFamily="34" charset="0"/>
              </a:defRPr>
            </a:lvl3pPr>
            <a:lvl4pPr marL="1691571" indent="-241653">
              <a:defRPr sz="1300">
                <a:solidFill>
                  <a:srgbClr val="0F5494"/>
                </a:solidFill>
                <a:latin typeface="Verdana" panose="020B0604030504040204" pitchFamily="34" charset="0"/>
              </a:defRPr>
            </a:lvl4pPr>
            <a:lvl5pPr marL="2174878" indent="-241653">
              <a:defRPr sz="1300">
                <a:solidFill>
                  <a:srgbClr val="0F5494"/>
                </a:solidFill>
                <a:latin typeface="Verdana" panose="020B0604030504040204" pitchFamily="34" charset="0"/>
              </a:defRPr>
            </a:lvl5pPr>
            <a:lvl6pPr marL="2658184" indent="-241653" eaLnBrk="0" fontAlgn="base" hangingPunct="0">
              <a:spcBef>
                <a:spcPct val="0"/>
              </a:spcBef>
              <a:spcAft>
                <a:spcPct val="0"/>
              </a:spcAft>
              <a:defRPr sz="1300">
                <a:solidFill>
                  <a:srgbClr val="0F5494"/>
                </a:solidFill>
                <a:latin typeface="Verdana" panose="020B0604030504040204" pitchFamily="34" charset="0"/>
              </a:defRPr>
            </a:lvl6pPr>
            <a:lvl7pPr marL="3141490" indent="-241653" eaLnBrk="0" fontAlgn="base" hangingPunct="0">
              <a:spcBef>
                <a:spcPct val="0"/>
              </a:spcBef>
              <a:spcAft>
                <a:spcPct val="0"/>
              </a:spcAft>
              <a:defRPr sz="1300">
                <a:solidFill>
                  <a:srgbClr val="0F5494"/>
                </a:solidFill>
                <a:latin typeface="Verdana" panose="020B0604030504040204" pitchFamily="34" charset="0"/>
              </a:defRPr>
            </a:lvl7pPr>
            <a:lvl8pPr marL="3624796" indent="-241653" eaLnBrk="0" fontAlgn="base" hangingPunct="0">
              <a:spcBef>
                <a:spcPct val="0"/>
              </a:spcBef>
              <a:spcAft>
                <a:spcPct val="0"/>
              </a:spcAft>
              <a:defRPr sz="1300">
                <a:solidFill>
                  <a:srgbClr val="0F5494"/>
                </a:solidFill>
                <a:latin typeface="Verdana" panose="020B0604030504040204" pitchFamily="34" charset="0"/>
              </a:defRPr>
            </a:lvl8pPr>
            <a:lvl9pPr marL="4108102" indent="-241653" eaLnBrk="0" fontAlgn="base" hangingPunct="0">
              <a:spcBef>
                <a:spcPct val="0"/>
              </a:spcBef>
              <a:spcAft>
                <a:spcPct val="0"/>
              </a:spcAft>
              <a:defRPr sz="1300">
                <a:solidFill>
                  <a:srgbClr val="0F5494"/>
                </a:solidFill>
                <a:latin typeface="Verdana" panose="020B0604030504040204" pitchFamily="34" charset="0"/>
              </a:defRPr>
            </a:lvl9pPr>
          </a:lstStyle>
          <a:p>
            <a:pPr defTabSz="966612" fontAlgn="base">
              <a:spcBef>
                <a:spcPct val="0"/>
              </a:spcBef>
              <a:spcAft>
                <a:spcPct val="0"/>
              </a:spcAft>
              <a:defRPr/>
            </a:pPr>
            <a:fld id="{5E46EC6D-9752-42AB-A5C0-37C352C6715E}" type="slidenum">
              <a:rPr lang="en-GB" altLang="en-US">
                <a:solidFill>
                  <a:srgbClr val="000000"/>
                </a:solidFill>
                <a:latin typeface="Arial" panose="020B0604020202020204" pitchFamily="34" charset="0"/>
              </a:rPr>
              <a:pPr defTabSz="966612" fontAlgn="base">
                <a:spcBef>
                  <a:spcPct val="0"/>
                </a:spcBef>
                <a:spcAft>
                  <a:spcPct val="0"/>
                </a:spcAft>
                <a:defRPr/>
              </a:pPr>
              <a:t>56</a:t>
            </a:fld>
            <a:endParaRPr lang="en-GB" altLang="en-US">
              <a:solidFill>
                <a:srgbClr val="000000"/>
              </a:solidFill>
              <a:latin typeface="Arial" panose="020B060402020202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egnaposto immagine diapositiva 1">
            <a:extLst>
              <a:ext uri="{FF2B5EF4-FFF2-40B4-BE49-F238E27FC236}">
                <a16:creationId xmlns:a16="http://schemas.microsoft.com/office/drawing/2014/main" id="{92FE49A7-0B66-B0DA-B587-AC5BCFF5FD04}"/>
              </a:ext>
            </a:extLst>
          </p:cNvPr>
          <p:cNvSpPr>
            <a:spLocks noGrp="1" noRot="1" noChangeAspect="1" noChangeArrowheads="1" noTextEdit="1"/>
          </p:cNvSpPr>
          <p:nvPr>
            <p:ph type="sldImg"/>
          </p:nvPr>
        </p:nvSpPr>
        <p:spPr>
          <a:ln/>
        </p:spPr>
      </p:sp>
      <p:sp>
        <p:nvSpPr>
          <p:cNvPr id="78851" name="Segnaposto note 2">
            <a:extLst>
              <a:ext uri="{FF2B5EF4-FFF2-40B4-BE49-F238E27FC236}">
                <a16:creationId xmlns:a16="http://schemas.microsoft.com/office/drawing/2014/main" id="{03B45A96-A028-A93C-1D4A-5DABCB749977}"/>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ltLang="en-US">
              <a:latin typeface="Arial" panose="020B0604020202020204" pitchFamily="34" charset="0"/>
            </a:endParaRPr>
          </a:p>
        </p:txBody>
      </p:sp>
      <p:sp>
        <p:nvSpPr>
          <p:cNvPr id="78852" name="Segnaposto numero diapositiva 3">
            <a:extLst>
              <a:ext uri="{FF2B5EF4-FFF2-40B4-BE49-F238E27FC236}">
                <a16:creationId xmlns:a16="http://schemas.microsoft.com/office/drawing/2014/main" id="{83CFA08B-8C85-3506-B31D-8C84E262D58E}"/>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300">
                <a:solidFill>
                  <a:srgbClr val="0F5494"/>
                </a:solidFill>
                <a:latin typeface="Verdana" panose="020B0604030504040204" pitchFamily="34" charset="0"/>
              </a:defRPr>
            </a:lvl1pPr>
            <a:lvl2pPr marL="785372" indent="-302066">
              <a:defRPr sz="1300">
                <a:solidFill>
                  <a:srgbClr val="0F5494"/>
                </a:solidFill>
                <a:latin typeface="Verdana" panose="020B0604030504040204" pitchFamily="34" charset="0"/>
              </a:defRPr>
            </a:lvl2pPr>
            <a:lvl3pPr marL="1208265" indent="-241653">
              <a:defRPr sz="1300">
                <a:solidFill>
                  <a:srgbClr val="0F5494"/>
                </a:solidFill>
                <a:latin typeface="Verdana" panose="020B0604030504040204" pitchFamily="34" charset="0"/>
              </a:defRPr>
            </a:lvl3pPr>
            <a:lvl4pPr marL="1691571" indent="-241653">
              <a:defRPr sz="1300">
                <a:solidFill>
                  <a:srgbClr val="0F5494"/>
                </a:solidFill>
                <a:latin typeface="Verdana" panose="020B0604030504040204" pitchFamily="34" charset="0"/>
              </a:defRPr>
            </a:lvl4pPr>
            <a:lvl5pPr marL="2174878" indent="-241653">
              <a:defRPr sz="1300">
                <a:solidFill>
                  <a:srgbClr val="0F5494"/>
                </a:solidFill>
                <a:latin typeface="Verdana" panose="020B0604030504040204" pitchFamily="34" charset="0"/>
              </a:defRPr>
            </a:lvl5pPr>
            <a:lvl6pPr marL="2658184" indent="-241653" eaLnBrk="0" fontAlgn="base" hangingPunct="0">
              <a:spcBef>
                <a:spcPct val="0"/>
              </a:spcBef>
              <a:spcAft>
                <a:spcPct val="0"/>
              </a:spcAft>
              <a:defRPr sz="1300">
                <a:solidFill>
                  <a:srgbClr val="0F5494"/>
                </a:solidFill>
                <a:latin typeface="Verdana" panose="020B0604030504040204" pitchFamily="34" charset="0"/>
              </a:defRPr>
            </a:lvl6pPr>
            <a:lvl7pPr marL="3141490" indent="-241653" eaLnBrk="0" fontAlgn="base" hangingPunct="0">
              <a:spcBef>
                <a:spcPct val="0"/>
              </a:spcBef>
              <a:spcAft>
                <a:spcPct val="0"/>
              </a:spcAft>
              <a:defRPr sz="1300">
                <a:solidFill>
                  <a:srgbClr val="0F5494"/>
                </a:solidFill>
                <a:latin typeface="Verdana" panose="020B0604030504040204" pitchFamily="34" charset="0"/>
              </a:defRPr>
            </a:lvl7pPr>
            <a:lvl8pPr marL="3624796" indent="-241653" eaLnBrk="0" fontAlgn="base" hangingPunct="0">
              <a:spcBef>
                <a:spcPct val="0"/>
              </a:spcBef>
              <a:spcAft>
                <a:spcPct val="0"/>
              </a:spcAft>
              <a:defRPr sz="1300">
                <a:solidFill>
                  <a:srgbClr val="0F5494"/>
                </a:solidFill>
                <a:latin typeface="Verdana" panose="020B0604030504040204" pitchFamily="34" charset="0"/>
              </a:defRPr>
            </a:lvl8pPr>
            <a:lvl9pPr marL="4108102" indent="-241653" eaLnBrk="0" fontAlgn="base" hangingPunct="0">
              <a:spcBef>
                <a:spcPct val="0"/>
              </a:spcBef>
              <a:spcAft>
                <a:spcPct val="0"/>
              </a:spcAft>
              <a:defRPr sz="1300">
                <a:solidFill>
                  <a:srgbClr val="0F5494"/>
                </a:solidFill>
                <a:latin typeface="Verdana" panose="020B0604030504040204" pitchFamily="34" charset="0"/>
              </a:defRPr>
            </a:lvl9pPr>
          </a:lstStyle>
          <a:p>
            <a:pPr defTabSz="966612" fontAlgn="base">
              <a:spcBef>
                <a:spcPct val="0"/>
              </a:spcBef>
              <a:spcAft>
                <a:spcPct val="0"/>
              </a:spcAft>
              <a:defRPr/>
            </a:pPr>
            <a:fld id="{20ECA352-83DD-4B49-92D5-A49107F372C4}" type="slidenum">
              <a:rPr lang="en-GB" altLang="en-US">
                <a:solidFill>
                  <a:srgbClr val="000000"/>
                </a:solidFill>
                <a:latin typeface="Arial" panose="020B0604020202020204" pitchFamily="34" charset="0"/>
              </a:rPr>
              <a:pPr defTabSz="966612" fontAlgn="base">
                <a:spcBef>
                  <a:spcPct val="0"/>
                </a:spcBef>
                <a:spcAft>
                  <a:spcPct val="0"/>
                </a:spcAft>
                <a:defRPr/>
              </a:pPr>
              <a:t>57</a:t>
            </a:fld>
            <a:endParaRPr lang="en-GB" altLang="en-US">
              <a:solidFill>
                <a:srgbClr val="000000"/>
              </a:solidFill>
              <a:latin typeface="Arial" panose="020B0604020202020204"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egnaposto immagine diapositiva 1">
            <a:extLst>
              <a:ext uri="{FF2B5EF4-FFF2-40B4-BE49-F238E27FC236}">
                <a16:creationId xmlns:a16="http://schemas.microsoft.com/office/drawing/2014/main" id="{6C6DDC37-87FF-9278-110B-29BDE939A74C}"/>
              </a:ext>
            </a:extLst>
          </p:cNvPr>
          <p:cNvSpPr>
            <a:spLocks noGrp="1" noRot="1" noChangeAspect="1" noChangeArrowheads="1" noTextEdit="1"/>
          </p:cNvSpPr>
          <p:nvPr>
            <p:ph type="sldImg"/>
          </p:nvPr>
        </p:nvSpPr>
        <p:spPr>
          <a:ln/>
        </p:spPr>
      </p:sp>
      <p:sp>
        <p:nvSpPr>
          <p:cNvPr id="88067" name="Segnaposto note 2">
            <a:extLst>
              <a:ext uri="{FF2B5EF4-FFF2-40B4-BE49-F238E27FC236}">
                <a16:creationId xmlns:a16="http://schemas.microsoft.com/office/drawing/2014/main" id="{C69F92BD-5D17-6B45-BCAC-060FA9DACCE4}"/>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ltLang="en-US">
              <a:latin typeface="Arial" panose="020B0604020202020204" pitchFamily="34" charset="0"/>
            </a:endParaRPr>
          </a:p>
        </p:txBody>
      </p:sp>
      <p:sp>
        <p:nvSpPr>
          <p:cNvPr id="88068" name="Segnaposto numero diapositiva 3">
            <a:extLst>
              <a:ext uri="{FF2B5EF4-FFF2-40B4-BE49-F238E27FC236}">
                <a16:creationId xmlns:a16="http://schemas.microsoft.com/office/drawing/2014/main" id="{692F32E5-0F57-F2D1-3E91-4F81E9E7C908}"/>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300">
                <a:solidFill>
                  <a:srgbClr val="0F5494"/>
                </a:solidFill>
                <a:latin typeface="Verdana" panose="020B0604030504040204" pitchFamily="34" charset="0"/>
              </a:defRPr>
            </a:lvl1pPr>
            <a:lvl2pPr marL="785372" indent="-302066">
              <a:defRPr sz="1300">
                <a:solidFill>
                  <a:srgbClr val="0F5494"/>
                </a:solidFill>
                <a:latin typeface="Verdana" panose="020B0604030504040204" pitchFamily="34" charset="0"/>
              </a:defRPr>
            </a:lvl2pPr>
            <a:lvl3pPr marL="1208265" indent="-241653">
              <a:defRPr sz="1300">
                <a:solidFill>
                  <a:srgbClr val="0F5494"/>
                </a:solidFill>
                <a:latin typeface="Verdana" panose="020B0604030504040204" pitchFamily="34" charset="0"/>
              </a:defRPr>
            </a:lvl3pPr>
            <a:lvl4pPr marL="1691571" indent="-241653">
              <a:defRPr sz="1300">
                <a:solidFill>
                  <a:srgbClr val="0F5494"/>
                </a:solidFill>
                <a:latin typeface="Verdana" panose="020B0604030504040204" pitchFamily="34" charset="0"/>
              </a:defRPr>
            </a:lvl4pPr>
            <a:lvl5pPr marL="2174878" indent="-241653">
              <a:defRPr sz="1300">
                <a:solidFill>
                  <a:srgbClr val="0F5494"/>
                </a:solidFill>
                <a:latin typeface="Verdana" panose="020B0604030504040204" pitchFamily="34" charset="0"/>
              </a:defRPr>
            </a:lvl5pPr>
            <a:lvl6pPr marL="2658184" indent="-241653" eaLnBrk="0" fontAlgn="base" hangingPunct="0">
              <a:spcBef>
                <a:spcPct val="0"/>
              </a:spcBef>
              <a:spcAft>
                <a:spcPct val="0"/>
              </a:spcAft>
              <a:defRPr sz="1300">
                <a:solidFill>
                  <a:srgbClr val="0F5494"/>
                </a:solidFill>
                <a:latin typeface="Verdana" panose="020B0604030504040204" pitchFamily="34" charset="0"/>
              </a:defRPr>
            </a:lvl6pPr>
            <a:lvl7pPr marL="3141490" indent="-241653" eaLnBrk="0" fontAlgn="base" hangingPunct="0">
              <a:spcBef>
                <a:spcPct val="0"/>
              </a:spcBef>
              <a:spcAft>
                <a:spcPct val="0"/>
              </a:spcAft>
              <a:defRPr sz="1300">
                <a:solidFill>
                  <a:srgbClr val="0F5494"/>
                </a:solidFill>
                <a:latin typeface="Verdana" panose="020B0604030504040204" pitchFamily="34" charset="0"/>
              </a:defRPr>
            </a:lvl7pPr>
            <a:lvl8pPr marL="3624796" indent="-241653" eaLnBrk="0" fontAlgn="base" hangingPunct="0">
              <a:spcBef>
                <a:spcPct val="0"/>
              </a:spcBef>
              <a:spcAft>
                <a:spcPct val="0"/>
              </a:spcAft>
              <a:defRPr sz="1300">
                <a:solidFill>
                  <a:srgbClr val="0F5494"/>
                </a:solidFill>
                <a:latin typeface="Verdana" panose="020B0604030504040204" pitchFamily="34" charset="0"/>
              </a:defRPr>
            </a:lvl8pPr>
            <a:lvl9pPr marL="4108102" indent="-241653" eaLnBrk="0" fontAlgn="base" hangingPunct="0">
              <a:spcBef>
                <a:spcPct val="0"/>
              </a:spcBef>
              <a:spcAft>
                <a:spcPct val="0"/>
              </a:spcAft>
              <a:defRPr sz="1300">
                <a:solidFill>
                  <a:srgbClr val="0F5494"/>
                </a:solidFill>
                <a:latin typeface="Verdana" panose="020B0604030504040204" pitchFamily="34" charset="0"/>
              </a:defRPr>
            </a:lvl9pPr>
          </a:lstStyle>
          <a:p>
            <a:pPr defTabSz="966612" fontAlgn="base">
              <a:spcBef>
                <a:spcPct val="0"/>
              </a:spcBef>
              <a:spcAft>
                <a:spcPct val="0"/>
              </a:spcAft>
              <a:defRPr/>
            </a:pPr>
            <a:fld id="{AA52DDB7-CAA3-4315-820D-55AF1F7ECE86}" type="slidenum">
              <a:rPr lang="en-GB" altLang="en-US">
                <a:solidFill>
                  <a:srgbClr val="000000"/>
                </a:solidFill>
                <a:latin typeface="Arial" panose="020B0604020202020204" pitchFamily="34" charset="0"/>
              </a:rPr>
              <a:pPr defTabSz="966612" fontAlgn="base">
                <a:spcBef>
                  <a:spcPct val="0"/>
                </a:spcBef>
                <a:spcAft>
                  <a:spcPct val="0"/>
                </a:spcAft>
                <a:defRPr/>
              </a:pPr>
              <a:t>58</a:t>
            </a:fld>
            <a:endParaRPr lang="en-GB" altLang="en-US">
              <a:solidFill>
                <a:srgbClr val="000000"/>
              </a:solidFill>
              <a:latin typeface="Arial" panose="020B0604020202020204"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egnaposto immagine diapositiva 1">
            <a:extLst>
              <a:ext uri="{FF2B5EF4-FFF2-40B4-BE49-F238E27FC236}">
                <a16:creationId xmlns:a16="http://schemas.microsoft.com/office/drawing/2014/main" id="{8F4D76BF-FAEC-07FC-A67C-87B8E73B20A9}"/>
              </a:ext>
            </a:extLst>
          </p:cNvPr>
          <p:cNvSpPr>
            <a:spLocks noGrp="1" noRot="1" noChangeAspect="1" noChangeArrowheads="1" noTextEdit="1"/>
          </p:cNvSpPr>
          <p:nvPr>
            <p:ph type="sldImg"/>
          </p:nvPr>
        </p:nvSpPr>
        <p:spPr>
          <a:xfrm>
            <a:off x="144463" y="769938"/>
            <a:ext cx="6827837" cy="3840162"/>
          </a:xfrm>
          <a:ln/>
        </p:spPr>
      </p:sp>
      <p:sp>
        <p:nvSpPr>
          <p:cNvPr id="63491" name="Segnaposto note 2">
            <a:extLst>
              <a:ext uri="{FF2B5EF4-FFF2-40B4-BE49-F238E27FC236}">
                <a16:creationId xmlns:a16="http://schemas.microsoft.com/office/drawing/2014/main" id="{758A7E99-27C9-F029-D877-19C602DE1B3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ltLang="it-IT">
              <a:latin typeface="Arial" panose="020B0604020202020204" pitchFamily="34" charset="0"/>
            </a:endParaRPr>
          </a:p>
        </p:txBody>
      </p:sp>
      <p:sp>
        <p:nvSpPr>
          <p:cNvPr id="63492" name="Segnaposto numero diapositiva 3">
            <a:extLst>
              <a:ext uri="{FF2B5EF4-FFF2-40B4-BE49-F238E27FC236}">
                <a16:creationId xmlns:a16="http://schemas.microsoft.com/office/drawing/2014/main" id="{5530D5E2-7F2E-34C6-166E-F2E048D0137A}"/>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300">
                <a:solidFill>
                  <a:srgbClr val="0F5494"/>
                </a:solidFill>
                <a:latin typeface="Verdana" panose="020B0604030504040204" pitchFamily="34" charset="0"/>
              </a:defRPr>
            </a:lvl1pPr>
            <a:lvl2pPr marL="785372" indent="-302066">
              <a:defRPr sz="1300">
                <a:solidFill>
                  <a:srgbClr val="0F5494"/>
                </a:solidFill>
                <a:latin typeface="Verdana" panose="020B0604030504040204" pitchFamily="34" charset="0"/>
              </a:defRPr>
            </a:lvl2pPr>
            <a:lvl3pPr marL="1208265" indent="-241653">
              <a:defRPr sz="1300">
                <a:solidFill>
                  <a:srgbClr val="0F5494"/>
                </a:solidFill>
                <a:latin typeface="Verdana" panose="020B0604030504040204" pitchFamily="34" charset="0"/>
              </a:defRPr>
            </a:lvl3pPr>
            <a:lvl4pPr marL="1691571" indent="-241653">
              <a:defRPr sz="1300">
                <a:solidFill>
                  <a:srgbClr val="0F5494"/>
                </a:solidFill>
                <a:latin typeface="Verdana" panose="020B0604030504040204" pitchFamily="34" charset="0"/>
              </a:defRPr>
            </a:lvl4pPr>
            <a:lvl5pPr marL="2174878" indent="-241653">
              <a:defRPr sz="1300">
                <a:solidFill>
                  <a:srgbClr val="0F5494"/>
                </a:solidFill>
                <a:latin typeface="Verdana" panose="020B0604030504040204" pitchFamily="34" charset="0"/>
              </a:defRPr>
            </a:lvl5pPr>
            <a:lvl6pPr marL="2658184" indent="-241653" eaLnBrk="0" fontAlgn="base" hangingPunct="0">
              <a:spcBef>
                <a:spcPct val="0"/>
              </a:spcBef>
              <a:spcAft>
                <a:spcPct val="0"/>
              </a:spcAft>
              <a:defRPr sz="1300">
                <a:solidFill>
                  <a:srgbClr val="0F5494"/>
                </a:solidFill>
                <a:latin typeface="Verdana" panose="020B0604030504040204" pitchFamily="34" charset="0"/>
              </a:defRPr>
            </a:lvl6pPr>
            <a:lvl7pPr marL="3141490" indent="-241653" eaLnBrk="0" fontAlgn="base" hangingPunct="0">
              <a:spcBef>
                <a:spcPct val="0"/>
              </a:spcBef>
              <a:spcAft>
                <a:spcPct val="0"/>
              </a:spcAft>
              <a:defRPr sz="1300">
                <a:solidFill>
                  <a:srgbClr val="0F5494"/>
                </a:solidFill>
                <a:latin typeface="Verdana" panose="020B0604030504040204" pitchFamily="34" charset="0"/>
              </a:defRPr>
            </a:lvl7pPr>
            <a:lvl8pPr marL="3624796" indent="-241653" eaLnBrk="0" fontAlgn="base" hangingPunct="0">
              <a:spcBef>
                <a:spcPct val="0"/>
              </a:spcBef>
              <a:spcAft>
                <a:spcPct val="0"/>
              </a:spcAft>
              <a:defRPr sz="1300">
                <a:solidFill>
                  <a:srgbClr val="0F5494"/>
                </a:solidFill>
                <a:latin typeface="Verdana" panose="020B0604030504040204" pitchFamily="34" charset="0"/>
              </a:defRPr>
            </a:lvl8pPr>
            <a:lvl9pPr marL="4108102" indent="-241653" eaLnBrk="0" fontAlgn="base" hangingPunct="0">
              <a:spcBef>
                <a:spcPct val="0"/>
              </a:spcBef>
              <a:spcAft>
                <a:spcPct val="0"/>
              </a:spcAft>
              <a:defRPr sz="1300">
                <a:solidFill>
                  <a:srgbClr val="0F5494"/>
                </a:solidFill>
                <a:latin typeface="Verdana" panose="020B0604030504040204" pitchFamily="34" charset="0"/>
              </a:defRPr>
            </a:lvl9pPr>
          </a:lstStyle>
          <a:p>
            <a:pPr defTabSz="966612" fontAlgn="base">
              <a:spcBef>
                <a:spcPct val="0"/>
              </a:spcBef>
              <a:spcAft>
                <a:spcPct val="0"/>
              </a:spcAft>
              <a:defRPr/>
            </a:pPr>
            <a:fld id="{019205EE-B05A-4EB5-93EE-872EAF0CA482}" type="slidenum">
              <a:rPr lang="en-GB" altLang="en-US">
                <a:solidFill>
                  <a:srgbClr val="000000"/>
                </a:solidFill>
                <a:latin typeface="Arial" panose="020B0604020202020204" pitchFamily="34" charset="0"/>
              </a:rPr>
              <a:pPr defTabSz="966612" fontAlgn="base">
                <a:spcBef>
                  <a:spcPct val="0"/>
                </a:spcBef>
                <a:spcAft>
                  <a:spcPct val="0"/>
                </a:spcAft>
                <a:defRPr/>
              </a:pPr>
              <a:t>59</a:t>
            </a:fld>
            <a:endParaRPr lang="en-GB" altLang="en-US">
              <a:solidFill>
                <a:srgbClr val="000000"/>
              </a:solidFill>
              <a:latin typeface="Arial" panose="020B0604020202020204"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60</a:t>
            </a:fld>
            <a:endParaRPr lang="en-GB"/>
          </a:p>
        </p:txBody>
      </p:sp>
    </p:spTree>
    <p:extLst>
      <p:ext uri="{BB962C8B-B14F-4D97-AF65-F5344CB8AC3E}">
        <p14:creationId xmlns:p14="http://schemas.microsoft.com/office/powerpoint/2010/main" val="32087855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61</a:t>
            </a:fld>
            <a:endParaRPr lang="en-GB"/>
          </a:p>
        </p:txBody>
      </p:sp>
    </p:spTree>
    <p:extLst>
      <p:ext uri="{BB962C8B-B14F-4D97-AF65-F5344CB8AC3E}">
        <p14:creationId xmlns:p14="http://schemas.microsoft.com/office/powerpoint/2010/main" val="20604374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C4954911-FC7A-A07B-7C2B-123320FA6E43}"/>
              </a:ext>
            </a:extLst>
          </p:cNvPr>
          <p:cNvSpPr>
            <a:spLocks noGrp="1" noRot="1" noChangeAspect="1" noChangeArrowheads="1" noTextEdit="1"/>
          </p:cNvSpPr>
          <p:nvPr>
            <p:ph type="sldImg"/>
          </p:nvPr>
        </p:nvSpPr>
        <p:spPr>
          <a:ln/>
        </p:spPr>
      </p:sp>
      <p:sp>
        <p:nvSpPr>
          <p:cNvPr id="67587" name="Notes Placeholder 2">
            <a:extLst>
              <a:ext uri="{FF2B5EF4-FFF2-40B4-BE49-F238E27FC236}">
                <a16:creationId xmlns:a16="http://schemas.microsoft.com/office/drawing/2014/main" id="{6DBD38E9-E3D6-D303-AA2D-AC46DB0D0961}"/>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endParaRPr>
          </a:p>
        </p:txBody>
      </p:sp>
      <p:sp>
        <p:nvSpPr>
          <p:cNvPr id="67588" name="Slide Number Placeholder 3">
            <a:extLst>
              <a:ext uri="{FF2B5EF4-FFF2-40B4-BE49-F238E27FC236}">
                <a16:creationId xmlns:a16="http://schemas.microsoft.com/office/drawing/2014/main" id="{DD4FA0FB-FF2E-68A7-1072-D1A34E5F7293}"/>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300">
                <a:solidFill>
                  <a:schemeClr val="tx1"/>
                </a:solidFill>
                <a:latin typeface="Arial" panose="020B0604020202020204" pitchFamily="34" charset="0"/>
              </a:defRPr>
            </a:lvl1pPr>
            <a:lvl2pPr marL="768591" indent="-295354">
              <a:spcBef>
                <a:spcPct val="30000"/>
              </a:spcBef>
              <a:defRPr sz="1300">
                <a:solidFill>
                  <a:schemeClr val="tx1"/>
                </a:solidFill>
                <a:latin typeface="Arial" panose="020B0604020202020204" pitchFamily="34" charset="0"/>
              </a:defRPr>
            </a:lvl2pPr>
            <a:lvl3pPr marL="1184771" indent="-236619">
              <a:spcBef>
                <a:spcPct val="30000"/>
              </a:spcBef>
              <a:defRPr sz="1300">
                <a:solidFill>
                  <a:schemeClr val="tx1"/>
                </a:solidFill>
                <a:latin typeface="Arial" panose="020B0604020202020204" pitchFamily="34" charset="0"/>
              </a:defRPr>
            </a:lvl3pPr>
            <a:lvl4pPr marL="1659687" indent="-236619">
              <a:spcBef>
                <a:spcPct val="30000"/>
              </a:spcBef>
              <a:defRPr sz="1300">
                <a:solidFill>
                  <a:schemeClr val="tx1"/>
                </a:solidFill>
                <a:latin typeface="Arial" panose="020B0604020202020204" pitchFamily="34" charset="0"/>
              </a:defRPr>
            </a:lvl4pPr>
            <a:lvl5pPr marL="2132924" indent="-236619">
              <a:spcBef>
                <a:spcPct val="30000"/>
              </a:spcBef>
              <a:defRPr sz="1300">
                <a:solidFill>
                  <a:schemeClr val="tx1"/>
                </a:solidFill>
                <a:latin typeface="Arial" panose="020B0604020202020204" pitchFamily="34" charset="0"/>
              </a:defRPr>
            </a:lvl5pPr>
            <a:lvl6pPr marL="2616231" indent="-236619" eaLnBrk="0" fontAlgn="base" hangingPunct="0">
              <a:spcBef>
                <a:spcPct val="30000"/>
              </a:spcBef>
              <a:spcAft>
                <a:spcPct val="0"/>
              </a:spcAft>
              <a:defRPr sz="1300">
                <a:solidFill>
                  <a:schemeClr val="tx1"/>
                </a:solidFill>
                <a:latin typeface="Arial" panose="020B0604020202020204" pitchFamily="34" charset="0"/>
              </a:defRPr>
            </a:lvl6pPr>
            <a:lvl7pPr marL="3099537" indent="-236619" eaLnBrk="0" fontAlgn="base" hangingPunct="0">
              <a:spcBef>
                <a:spcPct val="30000"/>
              </a:spcBef>
              <a:spcAft>
                <a:spcPct val="0"/>
              </a:spcAft>
              <a:defRPr sz="1300">
                <a:solidFill>
                  <a:schemeClr val="tx1"/>
                </a:solidFill>
                <a:latin typeface="Arial" panose="020B0604020202020204" pitchFamily="34" charset="0"/>
              </a:defRPr>
            </a:lvl7pPr>
            <a:lvl8pPr marL="3582843" indent="-236619" eaLnBrk="0" fontAlgn="base" hangingPunct="0">
              <a:spcBef>
                <a:spcPct val="30000"/>
              </a:spcBef>
              <a:spcAft>
                <a:spcPct val="0"/>
              </a:spcAft>
              <a:defRPr sz="1300">
                <a:solidFill>
                  <a:schemeClr val="tx1"/>
                </a:solidFill>
                <a:latin typeface="Arial" panose="020B0604020202020204" pitchFamily="34" charset="0"/>
              </a:defRPr>
            </a:lvl8pPr>
            <a:lvl9pPr marL="4066149" indent="-236619" eaLnBrk="0" fontAlgn="base" hangingPunct="0">
              <a:spcBef>
                <a:spcPct val="30000"/>
              </a:spcBef>
              <a:spcAft>
                <a:spcPct val="0"/>
              </a:spcAft>
              <a:defRPr sz="1300">
                <a:solidFill>
                  <a:schemeClr val="tx1"/>
                </a:solidFill>
                <a:latin typeface="Arial" panose="020B0604020202020204" pitchFamily="34" charset="0"/>
              </a:defRPr>
            </a:lvl9pPr>
          </a:lstStyle>
          <a:p>
            <a:pPr defTabSz="966612" fontAlgn="base">
              <a:spcBef>
                <a:spcPct val="0"/>
              </a:spcBef>
              <a:spcAft>
                <a:spcPct val="0"/>
              </a:spcAft>
              <a:defRPr/>
            </a:pPr>
            <a:fld id="{B6DAE915-C4FB-43C7-8657-F66EBDA6DEAC}" type="slidenum">
              <a:rPr lang="en-GB" altLang="en-US">
                <a:solidFill>
                  <a:srgbClr val="000000"/>
                </a:solidFill>
              </a:rPr>
              <a:pPr defTabSz="966612" fontAlgn="base">
                <a:spcBef>
                  <a:spcPct val="0"/>
                </a:spcBef>
                <a:spcAft>
                  <a:spcPct val="0"/>
                </a:spcAft>
                <a:defRPr/>
              </a:pPr>
              <a:t>62</a:t>
            </a:fld>
            <a:endParaRPr lang="en-GB" altLang="en-US">
              <a:solidFill>
                <a:srgbClr val="000000"/>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135B64F-5A5A-41A3-9C39-F04DD99CCE58}" type="slidenum">
              <a:rPr lang="en-IE" smtClean="0"/>
              <a:t>63</a:t>
            </a:fld>
            <a:endParaRPr lang="en-IE"/>
          </a:p>
        </p:txBody>
      </p:sp>
    </p:spTree>
    <p:extLst>
      <p:ext uri="{BB962C8B-B14F-4D97-AF65-F5344CB8AC3E}">
        <p14:creationId xmlns:p14="http://schemas.microsoft.com/office/powerpoint/2010/main" val="29974952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lang="en-IE" dirty="0"/>
          </a:p>
        </p:txBody>
      </p:sp>
      <p:sp>
        <p:nvSpPr>
          <p:cNvPr id="293" name="Google Shape;29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3342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D8C148-F7F5-B984-2ECF-44A18554B6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D0E5E4-8CDE-90D3-4130-17EAB53DD3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CF1FFF-449C-7CE2-7D42-37F4A55DEF1E}"/>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9EC7A15F-06F7-52DE-5580-9DEA8E27D1B2}"/>
              </a:ext>
            </a:extLst>
          </p:cNvPr>
          <p:cNvSpPr>
            <a:spLocks noGrp="1"/>
          </p:cNvSpPr>
          <p:nvPr>
            <p:ph type="sldNum" sz="quarter" idx="10"/>
          </p:nvPr>
        </p:nvSpPr>
        <p:spPr/>
        <p:txBody>
          <a:bodyPr/>
          <a:lstStyle/>
          <a:p>
            <a:fld id="{59CF2995-AB43-4B7C-B8CD-9DC7C3692A9C}" type="slidenum">
              <a:rPr lang="en-GB" smtClean="0"/>
              <a:t>10</a:t>
            </a:fld>
            <a:endParaRPr lang="en-GB"/>
          </a:p>
        </p:txBody>
      </p:sp>
    </p:spTree>
    <p:extLst>
      <p:ext uri="{BB962C8B-B14F-4D97-AF65-F5344CB8AC3E}">
        <p14:creationId xmlns:p14="http://schemas.microsoft.com/office/powerpoint/2010/main" val="39984863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1701BD-5C07-4129-9261-09DC6E9C65A4}" type="slidenum">
              <a:rPr lang="en-IE" smtClean="0"/>
              <a:t>65</a:t>
            </a:fld>
            <a:endParaRPr lang="en-IE"/>
          </a:p>
        </p:txBody>
      </p:sp>
    </p:spTree>
    <p:extLst>
      <p:ext uri="{BB962C8B-B14F-4D97-AF65-F5344CB8AC3E}">
        <p14:creationId xmlns:p14="http://schemas.microsoft.com/office/powerpoint/2010/main" val="15016313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1701BD-5C07-4129-9261-09DC6E9C65A4}" type="slidenum">
              <a:rPr lang="en-IE" smtClean="0"/>
              <a:t>66</a:t>
            </a:fld>
            <a:endParaRPr lang="en-IE"/>
          </a:p>
        </p:txBody>
      </p:sp>
    </p:spTree>
    <p:extLst>
      <p:ext uri="{BB962C8B-B14F-4D97-AF65-F5344CB8AC3E}">
        <p14:creationId xmlns:p14="http://schemas.microsoft.com/office/powerpoint/2010/main" val="3830426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endParaRPr lang="en-IE" dirty="0"/>
          </a:p>
        </p:txBody>
      </p:sp>
      <p:sp>
        <p:nvSpPr>
          <p:cNvPr id="4" name="Slide Number Placeholder 3"/>
          <p:cNvSpPr>
            <a:spLocks noGrp="1"/>
          </p:cNvSpPr>
          <p:nvPr>
            <p:ph type="sldNum" sz="quarter" idx="5"/>
          </p:nvPr>
        </p:nvSpPr>
        <p:spPr/>
        <p:txBody>
          <a:bodyPr/>
          <a:lstStyle/>
          <a:p>
            <a:fld id="{EB1701BD-5C07-4129-9261-09DC6E9C65A4}" type="slidenum">
              <a:rPr lang="en-IE" smtClean="0"/>
              <a:t>67</a:t>
            </a:fld>
            <a:endParaRPr lang="en-IE"/>
          </a:p>
        </p:txBody>
      </p:sp>
    </p:spTree>
    <p:extLst>
      <p:ext uri="{BB962C8B-B14F-4D97-AF65-F5344CB8AC3E}">
        <p14:creationId xmlns:p14="http://schemas.microsoft.com/office/powerpoint/2010/main" val="10823573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endParaRPr lang="en-IE" dirty="0"/>
          </a:p>
        </p:txBody>
      </p:sp>
      <p:sp>
        <p:nvSpPr>
          <p:cNvPr id="4" name="Slide Number Placeholder 3"/>
          <p:cNvSpPr>
            <a:spLocks noGrp="1"/>
          </p:cNvSpPr>
          <p:nvPr>
            <p:ph type="sldNum" sz="quarter" idx="5"/>
          </p:nvPr>
        </p:nvSpPr>
        <p:spPr/>
        <p:txBody>
          <a:bodyPr/>
          <a:lstStyle/>
          <a:p>
            <a:fld id="{EB1701BD-5C07-4129-9261-09DC6E9C65A4}" type="slidenum">
              <a:rPr lang="en-IE" smtClean="0"/>
              <a:t>68</a:t>
            </a:fld>
            <a:endParaRPr lang="en-IE"/>
          </a:p>
        </p:txBody>
      </p:sp>
    </p:spTree>
    <p:extLst>
      <p:ext uri="{BB962C8B-B14F-4D97-AF65-F5344CB8AC3E}">
        <p14:creationId xmlns:p14="http://schemas.microsoft.com/office/powerpoint/2010/main" val="29151825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EB1701BD-5C07-4129-9261-09DC6E9C65A4}" type="slidenum">
              <a:rPr lang="en-IE" smtClean="0"/>
              <a:t>70</a:t>
            </a:fld>
            <a:endParaRPr lang="en-IE"/>
          </a:p>
        </p:txBody>
      </p:sp>
    </p:spTree>
    <p:extLst>
      <p:ext uri="{BB962C8B-B14F-4D97-AF65-F5344CB8AC3E}">
        <p14:creationId xmlns:p14="http://schemas.microsoft.com/office/powerpoint/2010/main" val="7057916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EB1701BD-5C07-4129-9261-09DC6E9C65A4}" type="slidenum">
              <a:rPr lang="en-IE" smtClean="0"/>
              <a:t>71</a:t>
            </a:fld>
            <a:endParaRPr lang="en-IE"/>
          </a:p>
        </p:txBody>
      </p:sp>
    </p:spTree>
    <p:extLst>
      <p:ext uri="{BB962C8B-B14F-4D97-AF65-F5344CB8AC3E}">
        <p14:creationId xmlns:p14="http://schemas.microsoft.com/office/powerpoint/2010/main" val="997180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135B64F-5A5A-41A3-9C39-F04DD99CCE58}" type="slidenum">
              <a:rPr lang="en-IE" smtClean="0"/>
              <a:t>72</a:t>
            </a:fld>
            <a:endParaRPr lang="en-IE"/>
          </a:p>
        </p:txBody>
      </p:sp>
    </p:spTree>
    <p:extLst>
      <p:ext uri="{BB962C8B-B14F-4D97-AF65-F5344CB8AC3E}">
        <p14:creationId xmlns:p14="http://schemas.microsoft.com/office/powerpoint/2010/main" val="39086596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31179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74</a:t>
            </a:fld>
            <a:endParaRPr lang="en-GB"/>
          </a:p>
        </p:txBody>
      </p:sp>
    </p:spTree>
    <p:extLst>
      <p:ext uri="{BB962C8B-B14F-4D97-AF65-F5344CB8AC3E}">
        <p14:creationId xmlns:p14="http://schemas.microsoft.com/office/powerpoint/2010/main" val="168788104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7143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cs typeface="Calibri"/>
            </a:endParaRPr>
          </a:p>
        </p:txBody>
      </p:sp>
      <p:sp>
        <p:nvSpPr>
          <p:cNvPr id="4" name="Slide Number Placeholder 3"/>
          <p:cNvSpPr>
            <a:spLocks noGrp="1"/>
          </p:cNvSpPr>
          <p:nvPr>
            <p:ph type="sldNum" sz="quarter" idx="10"/>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10658374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76</a:t>
            </a:fld>
            <a:endParaRPr lang="en-GB"/>
          </a:p>
        </p:txBody>
      </p:sp>
    </p:spTree>
    <p:extLst>
      <p:ext uri="{BB962C8B-B14F-4D97-AF65-F5344CB8AC3E}">
        <p14:creationId xmlns:p14="http://schemas.microsoft.com/office/powerpoint/2010/main" val="7113840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1701BD-5C07-4129-9261-09DC6E9C65A4}"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902875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232643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1701BD-5C07-4129-9261-09DC6E9C65A4}"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583335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244573A-B011-47FE-B80B-A5D0E33ADD9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459435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063692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074009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8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800" b="1" i="0" u="none" strike="noStrike" kern="1200" cap="none" spc="0" normalizeH="0" baseline="0" noProof="0" dirty="0">
                <a:ln>
                  <a:noFill/>
                </a:ln>
                <a:solidFill>
                  <a:srgbClr val="D3E8F9">
                    <a:lumMod val="50000"/>
                  </a:srgbClr>
                </a:solidFill>
                <a:effectLst/>
                <a:uLnTx/>
                <a:uFillTx/>
                <a:latin typeface="EC Square Sans Cond Pro" panose="020B0506040000020004" pitchFamily="34" charset="0"/>
                <a:cs typeface="Arial"/>
                <a:sym typeface="Arial"/>
              </a:rPr>
              <a:t>Possible changes </a:t>
            </a:r>
            <a:r>
              <a:rPr kumimoji="0" lang="en-US" sz="18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to the lump sum budget following evaluation:</a:t>
            </a:r>
          </a:p>
          <a:p>
            <a:pPr marL="628650" marR="0" lvl="1" indent="-171450" algn="just" defTabSz="914400" rtl="0" eaLnBrk="1" fontAlgn="auto" latinLnBrk="0" hangingPunct="1">
              <a:lnSpc>
                <a:spcPct val="100000"/>
              </a:lnSpc>
              <a:spcBef>
                <a:spcPts val="1000"/>
              </a:spcBef>
              <a:spcAft>
                <a:spcPts val="0"/>
              </a:spcAft>
              <a:buClr>
                <a:srgbClr val="034EA2"/>
              </a:buClr>
              <a:buSzPts val="2000"/>
              <a:buFont typeface="Wingdings" panose="05000000000000000000" pitchFamily="2" charset="2"/>
              <a:buChar char="§"/>
              <a:tabLst/>
              <a:defRPr/>
            </a:pPr>
            <a:r>
              <a:rPr kumimoji="0" lang="en-US" sz="18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removal of </a:t>
            </a:r>
            <a:r>
              <a:rPr kumimoji="0" lang="en-US" sz="1800" b="0" i="0" u="sng"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ineligible costs </a:t>
            </a:r>
            <a:r>
              <a:rPr kumimoji="0" lang="en-US" sz="18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(i.e. costs that do not meet the basic cost eligibility conditions in EU grants; see AGA — Annotated Grant Agreement, art. 6)</a:t>
            </a:r>
          </a:p>
          <a:p>
            <a:pPr marL="628650" marR="0" lvl="1" indent="-171450" algn="just" defTabSz="914400" rtl="0" eaLnBrk="1" fontAlgn="auto" latinLnBrk="0" hangingPunct="1">
              <a:lnSpc>
                <a:spcPct val="100000"/>
              </a:lnSpc>
              <a:spcBef>
                <a:spcPts val="1000"/>
              </a:spcBef>
              <a:spcAft>
                <a:spcPts val="0"/>
              </a:spcAft>
              <a:buClr>
                <a:srgbClr val="034EA2"/>
              </a:buClr>
              <a:buSzPts val="2000"/>
              <a:buFont typeface="Wingdings" panose="05000000000000000000" pitchFamily="2" charset="2"/>
              <a:buChar char="§"/>
              <a:tabLst/>
              <a:defRPr/>
            </a:pPr>
            <a:r>
              <a:rPr kumimoji="0" lang="en-US" sz="18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removal of </a:t>
            </a:r>
            <a:r>
              <a:rPr kumimoji="0" lang="en-US" sz="1800" b="0" i="0" u="sng"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erroneously duplicated cost items </a:t>
            </a:r>
          </a:p>
          <a:p>
            <a:pPr marL="628650" marR="0" lvl="1" indent="-171450" algn="just" defTabSz="914400" rtl="0" eaLnBrk="1" fontAlgn="auto" latinLnBrk="0" hangingPunct="1">
              <a:lnSpc>
                <a:spcPct val="100000"/>
              </a:lnSpc>
              <a:spcBef>
                <a:spcPts val="1000"/>
              </a:spcBef>
              <a:spcAft>
                <a:spcPts val="0"/>
              </a:spcAft>
              <a:buClr>
                <a:srgbClr val="034EA2"/>
              </a:buClr>
              <a:buSzPts val="2000"/>
              <a:buFont typeface="Wingdings" panose="05000000000000000000" pitchFamily="2" charset="2"/>
              <a:buChar char="§"/>
              <a:tabLst/>
              <a:defRPr/>
            </a:pPr>
            <a:r>
              <a:rPr kumimoji="0" lang="en-US" sz="18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correction of </a:t>
            </a:r>
            <a:r>
              <a:rPr kumimoji="0" lang="en-US" sz="1800" b="1"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overestimated or underestimated </a:t>
            </a:r>
            <a:r>
              <a:rPr kumimoji="0" lang="en-US" sz="18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costs.</a:t>
            </a:r>
          </a:p>
          <a:p>
            <a:endParaRPr lang="en-IE" dirty="0"/>
          </a:p>
        </p:txBody>
      </p:sp>
      <p:sp>
        <p:nvSpPr>
          <p:cNvPr id="4" name="Slide Number Placeholder 3"/>
          <p:cNvSpPr>
            <a:spLocks noGrp="1"/>
          </p:cNvSpPr>
          <p:nvPr>
            <p:ph type="sldNum" sz="quarter" idx="5"/>
          </p:nvPr>
        </p:nvSpPr>
        <p:spPr/>
        <p:txBody>
          <a:bodyPr/>
          <a:lstStyle/>
          <a:p>
            <a:fld id="{6135B64F-5A5A-41A3-9C39-F04DD99CCE58}" type="slidenum">
              <a:rPr lang="en-IE" smtClean="0"/>
              <a:t>87</a:t>
            </a:fld>
            <a:endParaRPr lang="en-IE"/>
          </a:p>
        </p:txBody>
      </p:sp>
    </p:spTree>
    <p:extLst>
      <p:ext uri="{BB962C8B-B14F-4D97-AF65-F5344CB8AC3E}">
        <p14:creationId xmlns:p14="http://schemas.microsoft.com/office/powerpoint/2010/main" val="145217677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135B64F-5A5A-41A3-9C39-F04DD99CCE58}" type="slidenum">
              <a:rPr lang="en-IE" smtClean="0"/>
              <a:t>88</a:t>
            </a:fld>
            <a:endParaRPr lang="en-IE"/>
          </a:p>
        </p:txBody>
      </p:sp>
    </p:spTree>
    <p:extLst>
      <p:ext uri="{BB962C8B-B14F-4D97-AF65-F5344CB8AC3E}">
        <p14:creationId xmlns:p14="http://schemas.microsoft.com/office/powerpoint/2010/main" val="77412406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0834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7B101-3DF7-F646-4C01-7A0DA9D3D7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60D71E-68DE-16B8-ACB7-D91ECEEC46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0098EC-BFB4-5897-E26C-B2994270C52E}"/>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C741FF6F-4ACA-E059-80CD-26A757202DC7}"/>
              </a:ext>
            </a:extLst>
          </p:cNvPr>
          <p:cNvSpPr>
            <a:spLocks noGrp="1"/>
          </p:cNvSpPr>
          <p:nvPr>
            <p:ph type="sldNum" sz="quarter" idx="10"/>
          </p:nvPr>
        </p:nvSpPr>
        <p:spPr/>
        <p:txBody>
          <a:bodyPr/>
          <a:lstStyle/>
          <a:p>
            <a:fld id="{59CF2995-AB43-4B7C-B8CD-9DC7C3692A9C}" type="slidenum">
              <a:rPr lang="en-GB" smtClean="0"/>
              <a:t>16</a:t>
            </a:fld>
            <a:endParaRPr lang="en-GB"/>
          </a:p>
        </p:txBody>
      </p:sp>
    </p:spTree>
    <p:extLst>
      <p:ext uri="{BB962C8B-B14F-4D97-AF65-F5344CB8AC3E}">
        <p14:creationId xmlns:p14="http://schemas.microsoft.com/office/powerpoint/2010/main" val="118397205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315563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22891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73554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10794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1701BD-5C07-4129-9261-09DC6E9C65A4}"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110</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166837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6135B64F-5A5A-41A3-9C39-F04DD99CCE58}" type="slidenum">
              <a:rPr lang="en-IE" smtClean="0"/>
              <a:t>113</a:t>
            </a:fld>
            <a:endParaRPr lang="en-IE"/>
          </a:p>
        </p:txBody>
      </p:sp>
    </p:spTree>
    <p:extLst>
      <p:ext uri="{BB962C8B-B14F-4D97-AF65-F5344CB8AC3E}">
        <p14:creationId xmlns:p14="http://schemas.microsoft.com/office/powerpoint/2010/main" val="267982256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6135B64F-5A5A-41A3-9C39-F04DD99CCE58}" type="slidenum">
              <a:rPr lang="en-IE" smtClean="0"/>
              <a:t>114</a:t>
            </a:fld>
            <a:endParaRPr lang="en-IE"/>
          </a:p>
        </p:txBody>
      </p:sp>
    </p:spTree>
    <p:extLst>
      <p:ext uri="{BB962C8B-B14F-4D97-AF65-F5344CB8AC3E}">
        <p14:creationId xmlns:p14="http://schemas.microsoft.com/office/powerpoint/2010/main" val="170404880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endParaRPr lang="en-GB" altLang="en-US" dirty="0">
              <a:latin typeface="Arial" panose="020B0604020202020204" pitchFamily="34" charset="0"/>
            </a:endParaRPr>
          </a:p>
        </p:txBody>
      </p:sp>
      <p:sp>
        <p:nvSpPr>
          <p:cNvPr id="49156"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28663" indent="-279400">
              <a:defRPr sz="1200">
                <a:solidFill>
                  <a:srgbClr val="0F5494"/>
                </a:solidFill>
                <a:latin typeface="Verdana" panose="020B0604030504040204" pitchFamily="34" charset="0"/>
              </a:defRPr>
            </a:lvl2pPr>
            <a:lvl3pPr marL="1120775" indent="-223838">
              <a:defRPr sz="1200">
                <a:solidFill>
                  <a:srgbClr val="0F5494"/>
                </a:solidFill>
                <a:latin typeface="Verdana" panose="020B0604030504040204" pitchFamily="34" charset="0"/>
              </a:defRPr>
            </a:lvl3pPr>
            <a:lvl4pPr marL="1570038" indent="-223838">
              <a:defRPr sz="1200">
                <a:solidFill>
                  <a:srgbClr val="0F5494"/>
                </a:solidFill>
                <a:latin typeface="Verdana" panose="020B0604030504040204" pitchFamily="34" charset="0"/>
              </a:defRPr>
            </a:lvl4pPr>
            <a:lvl5pPr marL="2019300" indent="-223838">
              <a:defRPr sz="1200">
                <a:solidFill>
                  <a:srgbClr val="0F5494"/>
                </a:solidFill>
                <a:latin typeface="Verdana" panose="020B0604030504040204" pitchFamily="34" charset="0"/>
              </a:defRPr>
            </a:lvl5pPr>
            <a:lvl6pPr marL="2476500" indent="-223838" eaLnBrk="0" fontAlgn="base" hangingPunct="0">
              <a:spcBef>
                <a:spcPct val="0"/>
              </a:spcBef>
              <a:spcAft>
                <a:spcPct val="0"/>
              </a:spcAft>
              <a:defRPr sz="1200">
                <a:solidFill>
                  <a:srgbClr val="0F5494"/>
                </a:solidFill>
                <a:latin typeface="Verdana" panose="020B0604030504040204" pitchFamily="34" charset="0"/>
              </a:defRPr>
            </a:lvl6pPr>
            <a:lvl7pPr marL="2933700" indent="-223838" eaLnBrk="0" fontAlgn="base" hangingPunct="0">
              <a:spcBef>
                <a:spcPct val="0"/>
              </a:spcBef>
              <a:spcAft>
                <a:spcPct val="0"/>
              </a:spcAft>
              <a:defRPr sz="1200">
                <a:solidFill>
                  <a:srgbClr val="0F5494"/>
                </a:solidFill>
                <a:latin typeface="Verdana" panose="020B0604030504040204" pitchFamily="34" charset="0"/>
              </a:defRPr>
            </a:lvl7pPr>
            <a:lvl8pPr marL="3390900" indent="-223838" eaLnBrk="0" fontAlgn="base" hangingPunct="0">
              <a:spcBef>
                <a:spcPct val="0"/>
              </a:spcBef>
              <a:spcAft>
                <a:spcPct val="0"/>
              </a:spcAft>
              <a:defRPr sz="1200">
                <a:solidFill>
                  <a:srgbClr val="0F5494"/>
                </a:solidFill>
                <a:latin typeface="Verdana" panose="020B0604030504040204" pitchFamily="34" charset="0"/>
              </a:defRPr>
            </a:lvl8pPr>
            <a:lvl9pPr marL="3848100" indent="-223838"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886E5B8-7F65-47C0-9E7C-A009E2DC81C7}" type="slidenum">
              <a:rPr kumimoji="0" lang="en-GB"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123</a:t>
            </a:fld>
            <a:endParaRPr kumimoji="0" lang="en-GB"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0933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094C6-08B9-7AD2-0430-127EBF834C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A6D485-46CF-29C8-085D-96C4AAC06E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0CF01C-C76C-0132-0CBF-73ED2DCD1557}"/>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4E2E1A57-22A8-39CB-C2EA-9126A3A711F0}"/>
              </a:ext>
            </a:extLst>
          </p:cNvPr>
          <p:cNvSpPr>
            <a:spLocks noGrp="1"/>
          </p:cNvSpPr>
          <p:nvPr>
            <p:ph type="sldNum" sz="quarter" idx="10"/>
          </p:nvPr>
        </p:nvSpPr>
        <p:spPr/>
        <p:txBody>
          <a:bodyPr/>
          <a:lstStyle/>
          <a:p>
            <a:fld id="{59CF2995-AB43-4B7C-B8CD-9DC7C3692A9C}" type="slidenum">
              <a:rPr lang="en-GB" smtClean="0"/>
              <a:t>17</a:t>
            </a:fld>
            <a:endParaRPr lang="en-GB"/>
          </a:p>
        </p:txBody>
      </p:sp>
    </p:spTree>
    <p:extLst>
      <p:ext uri="{BB962C8B-B14F-4D97-AF65-F5344CB8AC3E}">
        <p14:creationId xmlns:p14="http://schemas.microsoft.com/office/powerpoint/2010/main" val="2909121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BEFB1-05D7-22B3-8856-D660CE9D8C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44F4A9-C69C-46EB-D0CE-24CFF15C8F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3976E9-766D-8C76-E7CC-768782144465}"/>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8AC8A434-7882-1896-D622-6EEE4645C685}"/>
              </a:ext>
            </a:extLst>
          </p:cNvPr>
          <p:cNvSpPr>
            <a:spLocks noGrp="1"/>
          </p:cNvSpPr>
          <p:nvPr>
            <p:ph type="sldNum" sz="quarter" idx="10"/>
          </p:nvPr>
        </p:nvSpPr>
        <p:spPr/>
        <p:txBody>
          <a:bodyPr/>
          <a:lstStyle/>
          <a:p>
            <a:fld id="{59CF2995-AB43-4B7C-B8CD-9DC7C3692A9C}" type="slidenum">
              <a:rPr lang="en-GB" smtClean="0"/>
              <a:t>18</a:t>
            </a:fld>
            <a:endParaRPr lang="en-GB"/>
          </a:p>
        </p:txBody>
      </p:sp>
    </p:spTree>
    <p:extLst>
      <p:ext uri="{BB962C8B-B14F-4D97-AF65-F5344CB8AC3E}">
        <p14:creationId xmlns:p14="http://schemas.microsoft.com/office/powerpoint/2010/main" val="970998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C95F0-E17E-6F10-9A85-3D07B9AA27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5274E4-7A3D-FCC7-1893-9A832854052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4BB053-EE00-8015-8F75-2959DF79C2A1}"/>
              </a:ext>
            </a:extLst>
          </p:cNvPr>
          <p:cNvSpPr>
            <a:spLocks noGrp="1"/>
          </p:cNvSpPr>
          <p:nvPr>
            <p:ph type="body" idx="1"/>
          </p:nvPr>
        </p:nvSpPr>
        <p:spPr/>
        <p:txBody>
          <a:bodyPr/>
          <a:lstStyle/>
          <a:p>
            <a:endParaRPr lang="fr-BE">
              <a:cs typeface="Calibri"/>
            </a:endParaRPr>
          </a:p>
        </p:txBody>
      </p:sp>
      <p:sp>
        <p:nvSpPr>
          <p:cNvPr id="4" name="Slide Number Placeholder 3">
            <a:extLst>
              <a:ext uri="{FF2B5EF4-FFF2-40B4-BE49-F238E27FC236}">
                <a16:creationId xmlns:a16="http://schemas.microsoft.com/office/drawing/2014/main" id="{60C9E9E9-A062-C180-C184-FE3ED6B56A1A}"/>
              </a:ext>
            </a:extLst>
          </p:cNvPr>
          <p:cNvSpPr>
            <a:spLocks noGrp="1"/>
          </p:cNvSpPr>
          <p:nvPr>
            <p:ph type="sldNum" sz="quarter" idx="10"/>
          </p:nvPr>
        </p:nvSpPr>
        <p:spPr/>
        <p:txBody>
          <a:bodyPr/>
          <a:lstStyle/>
          <a:p>
            <a:fld id="{59CF2995-AB43-4B7C-B8CD-9DC7C3692A9C}" type="slidenum">
              <a:rPr lang="en-GB" smtClean="0"/>
              <a:t>19</a:t>
            </a:fld>
            <a:endParaRPr lang="en-GB"/>
          </a:p>
        </p:txBody>
      </p:sp>
    </p:spTree>
    <p:extLst>
      <p:ext uri="{BB962C8B-B14F-4D97-AF65-F5344CB8AC3E}">
        <p14:creationId xmlns:p14="http://schemas.microsoft.com/office/powerpoint/2010/main" val="4182037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 Id="rId4" Type="http://schemas.openxmlformats.org/officeDocument/2006/relationships/image" Target="../media/image9.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3.xml"/><Relationship Id="rId4" Type="http://schemas.openxmlformats.org/officeDocument/2006/relationships/image" Target="../media/image9.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Master" Target="../slideMasters/slideMaster3.xml"/><Relationship Id="rId4" Type="http://schemas.openxmlformats.org/officeDocument/2006/relationships/image" Target="../media/image9.sv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Master" Target="../slideMasters/slideMaster3.xml"/><Relationship Id="rId4" Type="http://schemas.openxmlformats.org/officeDocument/2006/relationships/image" Target="../media/image9.svg"/></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14.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DE894-6B46-9795-F7AB-D0282B70DBA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a:extLst>
              <a:ext uri="{FF2B5EF4-FFF2-40B4-BE49-F238E27FC236}">
                <a16:creationId xmlns:a16="http://schemas.microsoft.com/office/drawing/2014/main" id="{87E39728-BF1E-A42B-8439-772062EBD1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a:extLst>
              <a:ext uri="{FF2B5EF4-FFF2-40B4-BE49-F238E27FC236}">
                <a16:creationId xmlns:a16="http://schemas.microsoft.com/office/drawing/2014/main" id="{E5986674-E6F8-668D-2CF9-3C48127A15DB}"/>
              </a:ext>
            </a:extLst>
          </p:cNvPr>
          <p:cNvSpPr>
            <a:spLocks noGrp="1"/>
          </p:cNvSpPr>
          <p:nvPr>
            <p:ph type="dt" sz="half" idx="10"/>
          </p:nvPr>
        </p:nvSpPr>
        <p:spPr/>
        <p:txBody>
          <a:bodyPr/>
          <a:lstStyle/>
          <a:p>
            <a:fld id="{3E36BF97-3BC6-42CE-972D-30B49143B194}" type="datetimeFigureOut">
              <a:rPr lang="en-IE" smtClean="0"/>
              <a:t>09/04/2025</a:t>
            </a:fld>
            <a:endParaRPr lang="en-IE"/>
          </a:p>
        </p:txBody>
      </p:sp>
      <p:sp>
        <p:nvSpPr>
          <p:cNvPr id="5" name="Footer Placeholder 4">
            <a:extLst>
              <a:ext uri="{FF2B5EF4-FFF2-40B4-BE49-F238E27FC236}">
                <a16:creationId xmlns:a16="http://schemas.microsoft.com/office/drawing/2014/main" id="{21189482-76E0-5B31-EA6A-6A2FE8CC8E13}"/>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73ABF4FF-58C4-9594-8081-ED5EAF893782}"/>
              </a:ext>
            </a:extLst>
          </p:cNvPr>
          <p:cNvSpPr>
            <a:spLocks noGrp="1"/>
          </p:cNvSpPr>
          <p:nvPr>
            <p:ph type="sldNum" sz="quarter" idx="12"/>
          </p:nvPr>
        </p:nvSpPr>
        <p:spPr/>
        <p:txBody>
          <a:bodyPr/>
          <a:lstStyle/>
          <a:p>
            <a:fld id="{9627A097-3C0A-4381-9D6E-A3B3D76E739F}" type="slidenum">
              <a:rPr lang="en-IE" smtClean="0"/>
              <a:t>‹Nr.›</a:t>
            </a:fld>
            <a:endParaRPr lang="en-IE"/>
          </a:p>
        </p:txBody>
      </p:sp>
    </p:spTree>
    <p:extLst>
      <p:ext uri="{BB962C8B-B14F-4D97-AF65-F5344CB8AC3E}">
        <p14:creationId xmlns:p14="http://schemas.microsoft.com/office/powerpoint/2010/main" val="3352075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1069A-BB8D-7711-4E11-9D60F6B77851}"/>
              </a:ext>
            </a:extLst>
          </p:cNvPr>
          <p:cNvSpPr>
            <a:spLocks noGrp="1"/>
          </p:cNvSpPr>
          <p:nvPr>
            <p:ph type="title"/>
          </p:nvPr>
        </p:nvSpPr>
        <p:spPr/>
        <p:txBody>
          <a:bodyPr/>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F7BE2F4C-0CAC-4C5B-3512-C459182CF9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ABFE78F1-E7AA-F61C-A8F5-F6FF920DC76A}"/>
              </a:ext>
            </a:extLst>
          </p:cNvPr>
          <p:cNvSpPr>
            <a:spLocks noGrp="1"/>
          </p:cNvSpPr>
          <p:nvPr>
            <p:ph type="dt" sz="half" idx="10"/>
          </p:nvPr>
        </p:nvSpPr>
        <p:spPr/>
        <p:txBody>
          <a:bodyPr/>
          <a:lstStyle/>
          <a:p>
            <a:fld id="{3E36BF97-3BC6-42CE-972D-30B49143B194}" type="datetimeFigureOut">
              <a:rPr lang="en-IE" smtClean="0"/>
              <a:t>09/04/2025</a:t>
            </a:fld>
            <a:endParaRPr lang="en-IE"/>
          </a:p>
        </p:txBody>
      </p:sp>
      <p:sp>
        <p:nvSpPr>
          <p:cNvPr id="5" name="Footer Placeholder 4">
            <a:extLst>
              <a:ext uri="{FF2B5EF4-FFF2-40B4-BE49-F238E27FC236}">
                <a16:creationId xmlns:a16="http://schemas.microsoft.com/office/drawing/2014/main" id="{F698B1F8-C1E4-6FF6-0D19-5A60C833C6BA}"/>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3A17C6DF-E167-DFE4-164E-B3FE56D92FF7}"/>
              </a:ext>
            </a:extLst>
          </p:cNvPr>
          <p:cNvSpPr>
            <a:spLocks noGrp="1"/>
          </p:cNvSpPr>
          <p:nvPr>
            <p:ph type="sldNum" sz="quarter" idx="12"/>
          </p:nvPr>
        </p:nvSpPr>
        <p:spPr/>
        <p:txBody>
          <a:bodyPr/>
          <a:lstStyle/>
          <a:p>
            <a:fld id="{9627A097-3C0A-4381-9D6E-A3B3D76E739F}" type="slidenum">
              <a:rPr lang="en-IE" smtClean="0"/>
              <a:t>‹Nr.›</a:t>
            </a:fld>
            <a:endParaRPr lang="en-IE"/>
          </a:p>
        </p:txBody>
      </p:sp>
    </p:spTree>
    <p:extLst>
      <p:ext uri="{BB962C8B-B14F-4D97-AF65-F5344CB8AC3E}">
        <p14:creationId xmlns:p14="http://schemas.microsoft.com/office/powerpoint/2010/main" val="766702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62D128-A08C-15FC-F962-C11D9D2738B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19360F5A-7158-1C02-6CA0-344256569C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8C15C736-6DD6-E62B-AEA0-99E12D000246}"/>
              </a:ext>
            </a:extLst>
          </p:cNvPr>
          <p:cNvSpPr>
            <a:spLocks noGrp="1"/>
          </p:cNvSpPr>
          <p:nvPr>
            <p:ph type="dt" sz="half" idx="10"/>
          </p:nvPr>
        </p:nvSpPr>
        <p:spPr/>
        <p:txBody>
          <a:bodyPr/>
          <a:lstStyle/>
          <a:p>
            <a:fld id="{3E36BF97-3BC6-42CE-972D-30B49143B194}" type="datetimeFigureOut">
              <a:rPr lang="en-IE" smtClean="0"/>
              <a:t>09/04/2025</a:t>
            </a:fld>
            <a:endParaRPr lang="en-IE"/>
          </a:p>
        </p:txBody>
      </p:sp>
      <p:sp>
        <p:nvSpPr>
          <p:cNvPr id="5" name="Footer Placeholder 4">
            <a:extLst>
              <a:ext uri="{FF2B5EF4-FFF2-40B4-BE49-F238E27FC236}">
                <a16:creationId xmlns:a16="http://schemas.microsoft.com/office/drawing/2014/main" id="{45F5E29E-4A5C-872F-87FE-282D3E8C5634}"/>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4D23686C-EE63-ADA3-A222-9FE74F3A9CF6}"/>
              </a:ext>
            </a:extLst>
          </p:cNvPr>
          <p:cNvSpPr>
            <a:spLocks noGrp="1"/>
          </p:cNvSpPr>
          <p:nvPr>
            <p:ph type="sldNum" sz="quarter" idx="12"/>
          </p:nvPr>
        </p:nvSpPr>
        <p:spPr/>
        <p:txBody>
          <a:bodyPr/>
          <a:lstStyle/>
          <a:p>
            <a:fld id="{9627A097-3C0A-4381-9D6E-A3B3D76E739F}" type="slidenum">
              <a:rPr lang="en-IE" smtClean="0"/>
              <a:t>‹Nr.›</a:t>
            </a:fld>
            <a:endParaRPr lang="en-IE"/>
          </a:p>
        </p:txBody>
      </p:sp>
    </p:spTree>
    <p:extLst>
      <p:ext uri="{BB962C8B-B14F-4D97-AF65-F5344CB8AC3E}">
        <p14:creationId xmlns:p14="http://schemas.microsoft.com/office/powerpoint/2010/main" val="2793205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57308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40"/>
        <p:cNvGrpSpPr/>
        <p:nvPr/>
      </p:nvGrpSpPr>
      <p:grpSpPr>
        <a:xfrm>
          <a:off x="0" y="0"/>
          <a:ext cx="0" cy="0"/>
          <a:chOff x="0" y="0"/>
          <a:chExt cx="0" cy="0"/>
        </a:xfrm>
      </p:grpSpPr>
      <p:sp>
        <p:nvSpPr>
          <p:cNvPr id="41" name="Google Shape;41;p26"/>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sp>
        <p:nvSpPr>
          <p:cNvPr id="42" name="Google Shape;42;p26"/>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43" name="Google Shape;43;p26"/>
          <p:cNvSpPr txBox="1">
            <a:spLocks noGrp="1"/>
          </p:cNvSpPr>
          <p:nvPr>
            <p:ph type="body" idx="1"/>
          </p:nvPr>
        </p:nvSpPr>
        <p:spPr>
          <a:xfrm>
            <a:off x="838198" y="1825625"/>
            <a:ext cx="5328000" cy="3906435"/>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1800"/>
              </a:spcBef>
              <a:spcAft>
                <a:spcPts val="0"/>
              </a:spcAft>
              <a:buSzPts val="2000"/>
              <a:buChar char="•"/>
              <a:defRPr/>
            </a:lvl2pPr>
            <a:lvl3pPr marL="1371600" lvl="2" indent="-342900" algn="l">
              <a:lnSpc>
                <a:spcPct val="100000"/>
              </a:lnSpc>
              <a:spcBef>
                <a:spcPts val="1800"/>
              </a:spcBef>
              <a:spcAft>
                <a:spcPts val="0"/>
              </a:spcAft>
              <a:buSzPts val="1800"/>
              <a:buChar char="•"/>
              <a:defRPr/>
            </a:lvl3pPr>
            <a:lvl4pPr marL="1828800" lvl="3" indent="-330200" algn="l">
              <a:lnSpc>
                <a:spcPct val="100000"/>
              </a:lnSpc>
              <a:spcBef>
                <a:spcPts val="1800"/>
              </a:spcBef>
              <a:spcAft>
                <a:spcPts val="0"/>
              </a:spcAft>
              <a:buSzPts val="1600"/>
              <a:buChar char="•"/>
              <a:defRPr/>
            </a:lvl4pPr>
            <a:lvl5pPr marL="2286000" lvl="4" indent="-330200" algn="l">
              <a:lnSpc>
                <a:spcPct val="100000"/>
              </a:lnSpc>
              <a:spcBef>
                <a:spcPts val="1800"/>
              </a:spcBef>
              <a:spcAft>
                <a:spcPts val="0"/>
              </a:spcAft>
              <a:buSzPts val="16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44" name="Google Shape;44;p26"/>
          <p:cNvSpPr txBox="1">
            <a:spLocks noGrp="1"/>
          </p:cNvSpPr>
          <p:nvPr>
            <p:ph type="body" idx="2"/>
          </p:nvPr>
        </p:nvSpPr>
        <p:spPr>
          <a:xfrm>
            <a:off x="6402250" y="1825625"/>
            <a:ext cx="5328000" cy="3906435"/>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1800"/>
              </a:spcBef>
              <a:spcAft>
                <a:spcPts val="0"/>
              </a:spcAft>
              <a:buSzPts val="1800"/>
              <a:buChar char="•"/>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45" name="Google Shape;45;p26"/>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3944324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2" name="Straight Connector 11"/>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8506648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316224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78"/>
        <p:cNvGrpSpPr/>
        <p:nvPr/>
      </p:nvGrpSpPr>
      <p:grpSpPr>
        <a:xfrm>
          <a:off x="0" y="0"/>
          <a:ext cx="0" cy="0"/>
          <a:chOff x="0" y="0"/>
          <a:chExt cx="0" cy="0"/>
        </a:xfrm>
      </p:grpSpPr>
      <p:sp>
        <p:nvSpPr>
          <p:cNvPr id="179" name="Google Shape;179;p42"/>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sp>
        <p:nvSpPr>
          <p:cNvPr id="180" name="Google Shape;180;p42"/>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181" name="Google Shape;181;p42"/>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24877363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3"/>
        <p:cNvGrpSpPr/>
        <p:nvPr/>
      </p:nvGrpSpPr>
      <p:grpSpPr>
        <a:xfrm>
          <a:off x="0" y="0"/>
          <a:ext cx="0" cy="0"/>
          <a:chOff x="0" y="0"/>
          <a:chExt cx="0" cy="0"/>
        </a:xfrm>
      </p:grpSpPr>
      <p:sp>
        <p:nvSpPr>
          <p:cNvPr id="24" name="Google Shape;24;p23"/>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sp>
        <p:nvSpPr>
          <p:cNvPr id="25" name="Google Shape;25;p23"/>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23"/>
          <p:cNvSpPr txBox="1">
            <a:spLocks noGrp="1"/>
          </p:cNvSpPr>
          <p:nvPr>
            <p:ph type="body" idx="1"/>
          </p:nvPr>
        </p:nvSpPr>
        <p:spPr>
          <a:xfrm>
            <a:off x="838199" y="1825625"/>
            <a:ext cx="10905699" cy="3881904"/>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1800"/>
              </a:spcBef>
              <a:spcAft>
                <a:spcPts val="0"/>
              </a:spcAft>
              <a:buSzPts val="2000"/>
              <a:buChar char="•"/>
              <a:defRPr/>
            </a:lvl2pPr>
            <a:lvl3pPr marL="1371600" lvl="2" indent="-342900" algn="l">
              <a:lnSpc>
                <a:spcPct val="100000"/>
              </a:lnSpc>
              <a:spcBef>
                <a:spcPts val="1800"/>
              </a:spcBef>
              <a:spcAft>
                <a:spcPts val="0"/>
              </a:spcAft>
              <a:buSzPts val="1800"/>
              <a:buChar char="•"/>
              <a:defRPr/>
            </a:lvl3pPr>
            <a:lvl4pPr marL="1828800" lvl="3" indent="-330200" algn="l">
              <a:lnSpc>
                <a:spcPct val="100000"/>
              </a:lnSpc>
              <a:spcBef>
                <a:spcPts val="1800"/>
              </a:spcBef>
              <a:spcAft>
                <a:spcPts val="0"/>
              </a:spcAft>
              <a:buSzPts val="1600"/>
              <a:buChar char="•"/>
              <a:defRPr/>
            </a:lvl4pPr>
            <a:lvl5pPr marL="2286000" lvl="4" indent="-330200" algn="l">
              <a:lnSpc>
                <a:spcPct val="100000"/>
              </a:lnSpc>
              <a:spcBef>
                <a:spcPts val="1800"/>
              </a:spcBef>
              <a:spcAft>
                <a:spcPts val="0"/>
              </a:spcAft>
              <a:buSzPts val="16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27" name="Google Shape;27;p23"/>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20820740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758579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2063163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CD02F-59CE-9D23-1F63-6FACDA50DEBC}"/>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6AFEFCDF-4E81-D9B7-F874-D5A7D92785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C7F9BDFA-3B61-E171-7242-64FFC0755D7C}"/>
              </a:ext>
            </a:extLst>
          </p:cNvPr>
          <p:cNvSpPr>
            <a:spLocks noGrp="1"/>
          </p:cNvSpPr>
          <p:nvPr>
            <p:ph type="dt" sz="half" idx="10"/>
          </p:nvPr>
        </p:nvSpPr>
        <p:spPr/>
        <p:txBody>
          <a:bodyPr/>
          <a:lstStyle/>
          <a:p>
            <a:fld id="{3E36BF97-3BC6-42CE-972D-30B49143B194}" type="datetimeFigureOut">
              <a:rPr lang="en-IE" smtClean="0"/>
              <a:t>09/04/2025</a:t>
            </a:fld>
            <a:endParaRPr lang="en-IE"/>
          </a:p>
        </p:txBody>
      </p:sp>
      <p:sp>
        <p:nvSpPr>
          <p:cNvPr id="5" name="Footer Placeholder 4">
            <a:extLst>
              <a:ext uri="{FF2B5EF4-FFF2-40B4-BE49-F238E27FC236}">
                <a16:creationId xmlns:a16="http://schemas.microsoft.com/office/drawing/2014/main" id="{47EF96C4-34E4-0348-7AF5-0EBD95729847}"/>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55195A3D-1AEE-E436-D8AB-9C6A24A81F4A}"/>
              </a:ext>
            </a:extLst>
          </p:cNvPr>
          <p:cNvSpPr>
            <a:spLocks noGrp="1"/>
          </p:cNvSpPr>
          <p:nvPr>
            <p:ph type="sldNum" sz="quarter" idx="12"/>
          </p:nvPr>
        </p:nvSpPr>
        <p:spPr/>
        <p:txBody>
          <a:bodyPr/>
          <a:lstStyle/>
          <a:p>
            <a:fld id="{9627A097-3C0A-4381-9D6E-A3B3D76E739F}" type="slidenum">
              <a:rPr lang="en-IE" smtClean="0"/>
              <a:t>‹Nr.›</a:t>
            </a:fld>
            <a:endParaRPr lang="en-IE"/>
          </a:p>
        </p:txBody>
      </p:sp>
    </p:spTree>
    <p:extLst>
      <p:ext uri="{BB962C8B-B14F-4D97-AF65-F5344CB8AC3E}">
        <p14:creationId xmlns:p14="http://schemas.microsoft.com/office/powerpoint/2010/main" val="20970524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709380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‹Nr.›</a:t>
            </a:fld>
            <a:endParaRPr lang="en-GB"/>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4264402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4122313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37967935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5461859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7910213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0461393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F46C79FD-C571-418B-AB0F-5EE936C85276}" type="slidenum">
              <a:rPr lang="en-GB" smtClean="0"/>
              <a:t>‹Nr.›</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9188742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6451084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941708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A72B8-A4EB-5CFC-069A-CFE1CF04C0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E"/>
          </a:p>
        </p:txBody>
      </p:sp>
      <p:sp>
        <p:nvSpPr>
          <p:cNvPr id="3" name="Text Placeholder 2">
            <a:extLst>
              <a:ext uri="{FF2B5EF4-FFF2-40B4-BE49-F238E27FC236}">
                <a16:creationId xmlns:a16="http://schemas.microsoft.com/office/drawing/2014/main" id="{C16FEAB8-AC25-98A4-D81D-D9701B28D6D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4C23B4C-EEEB-8D6B-32B3-0D06F218EA27}"/>
              </a:ext>
            </a:extLst>
          </p:cNvPr>
          <p:cNvSpPr>
            <a:spLocks noGrp="1"/>
          </p:cNvSpPr>
          <p:nvPr>
            <p:ph type="dt" sz="half" idx="10"/>
          </p:nvPr>
        </p:nvSpPr>
        <p:spPr/>
        <p:txBody>
          <a:bodyPr/>
          <a:lstStyle/>
          <a:p>
            <a:fld id="{3E36BF97-3BC6-42CE-972D-30B49143B194}" type="datetimeFigureOut">
              <a:rPr lang="en-IE" smtClean="0"/>
              <a:t>09/04/2025</a:t>
            </a:fld>
            <a:endParaRPr lang="en-IE"/>
          </a:p>
        </p:txBody>
      </p:sp>
      <p:sp>
        <p:nvSpPr>
          <p:cNvPr id="5" name="Footer Placeholder 4">
            <a:extLst>
              <a:ext uri="{FF2B5EF4-FFF2-40B4-BE49-F238E27FC236}">
                <a16:creationId xmlns:a16="http://schemas.microsoft.com/office/drawing/2014/main" id="{BD63DBEB-453A-85CB-356D-CB67ACF0007E}"/>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507F972B-489C-8E12-44D4-2DB6A96E6A8D}"/>
              </a:ext>
            </a:extLst>
          </p:cNvPr>
          <p:cNvSpPr>
            <a:spLocks noGrp="1"/>
          </p:cNvSpPr>
          <p:nvPr>
            <p:ph type="sldNum" sz="quarter" idx="12"/>
          </p:nvPr>
        </p:nvSpPr>
        <p:spPr/>
        <p:txBody>
          <a:bodyPr/>
          <a:lstStyle/>
          <a:p>
            <a:fld id="{9627A097-3C0A-4381-9D6E-A3B3D76E739F}" type="slidenum">
              <a:rPr lang="en-IE" smtClean="0"/>
              <a:t>‹Nr.›</a:t>
            </a:fld>
            <a:endParaRPr lang="en-IE"/>
          </a:p>
        </p:txBody>
      </p:sp>
    </p:spTree>
    <p:extLst>
      <p:ext uri="{BB962C8B-B14F-4D97-AF65-F5344CB8AC3E}">
        <p14:creationId xmlns:p14="http://schemas.microsoft.com/office/powerpoint/2010/main" val="33022344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‹Nr.›</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2379451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endParaRPr lang="en-GB"/>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26720545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F46C79FD-C571-418B-AB0F-5EE936C85276}" type="slidenum">
              <a:rPr lang="en-GB" smtClean="0"/>
              <a:t>‹Nr.›</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endParaRPr lang="en-GB"/>
          </a:p>
        </p:txBody>
      </p:sp>
    </p:spTree>
    <p:extLst>
      <p:ext uri="{BB962C8B-B14F-4D97-AF65-F5344CB8AC3E}">
        <p14:creationId xmlns:p14="http://schemas.microsoft.com/office/powerpoint/2010/main" val="20439150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‹Nr.›</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41478626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‹Nr.›</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28476475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‹Nr.›</a:t>
            </a:fld>
            <a:endParaRPr lang="en-GB"/>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762176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‹Nr.›</a:t>
            </a:fld>
            <a:endParaRPr lang="en-GB"/>
          </a:p>
        </p:txBody>
      </p:sp>
    </p:spTree>
    <p:extLst>
      <p:ext uri="{BB962C8B-B14F-4D97-AF65-F5344CB8AC3E}">
        <p14:creationId xmlns:p14="http://schemas.microsoft.com/office/powerpoint/2010/main" val="15870563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Solo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4715014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2" name="Straight Connector 11"/>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1661411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4667E503-7D99-F85B-530E-07B5833F74CE}"/>
              </a:ext>
            </a:extLst>
          </p:cNvPr>
          <p:cNvCxnSpPr/>
          <p:nvPr userDrawn="1"/>
        </p:nvCxnSpPr>
        <p:spPr>
          <a:xfrm flipH="1">
            <a:off x="838200" y="0"/>
            <a:ext cx="0" cy="12763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838200" y="1825625"/>
            <a:ext cx="10905699" cy="3881904"/>
          </a:xfrm>
        </p:spPr>
        <p:txBody>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70723" y="482862"/>
            <a:ext cx="10515600" cy="782357"/>
          </a:xfrm>
          <a:prstGeom prst="rect">
            <a:avLst/>
          </a:prstGeom>
        </p:spPr>
        <p:txBody>
          <a:bodyPr rtlCol="0">
            <a:noAutofit/>
          </a:bodyPr>
          <a:lstStyle/>
          <a:p>
            <a:r>
              <a:rPr lang="en-US"/>
              <a:t>Click to edit Master title style</a:t>
            </a:r>
            <a:endParaRPr lang="en-GB" dirty="0"/>
          </a:p>
        </p:txBody>
      </p:sp>
      <p:sp>
        <p:nvSpPr>
          <p:cNvPr id="4" name="Slide Number Placeholder 5">
            <a:extLst>
              <a:ext uri="{FF2B5EF4-FFF2-40B4-BE49-F238E27FC236}">
                <a16:creationId xmlns:a16="http://schemas.microsoft.com/office/drawing/2014/main" id="{557E3A8F-59D9-D10F-EDA9-31A47760EA85}"/>
              </a:ext>
            </a:extLst>
          </p:cNvPr>
          <p:cNvSpPr>
            <a:spLocks noGrp="1"/>
          </p:cNvSpPr>
          <p:nvPr>
            <p:ph type="sldNum" sz="quarter" idx="10"/>
          </p:nvPr>
        </p:nvSpPr>
        <p:spPr/>
        <p:txBody>
          <a:bodyPr/>
          <a:lstStyle>
            <a:lvl1pPr>
              <a:defRPr/>
            </a:lvl1pPr>
          </a:lstStyle>
          <a:p>
            <a:pPr>
              <a:defRPr/>
            </a:pPr>
            <a:fld id="{64F7E0AA-0773-46CB-AF17-96B4D9EA6155}" type="slidenum">
              <a:rPr lang="en-GB" altLang="en-US"/>
              <a:pPr>
                <a:defRPr/>
              </a:pPr>
              <a:t>‹Nr.›</a:t>
            </a:fld>
            <a:endParaRPr lang="en-GB" altLang="en-US"/>
          </a:p>
        </p:txBody>
      </p:sp>
    </p:spTree>
    <p:extLst>
      <p:ext uri="{BB962C8B-B14F-4D97-AF65-F5344CB8AC3E}">
        <p14:creationId xmlns:p14="http://schemas.microsoft.com/office/powerpoint/2010/main" val="1019841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EAF0F-8795-E4F9-74A5-EB0BCD382D20}"/>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D80CE26C-6ECB-1E20-2E82-11043877D41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a:extLst>
              <a:ext uri="{FF2B5EF4-FFF2-40B4-BE49-F238E27FC236}">
                <a16:creationId xmlns:a16="http://schemas.microsoft.com/office/drawing/2014/main" id="{6356FF42-1263-BB8B-821F-A4FB4F35B63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a:extLst>
              <a:ext uri="{FF2B5EF4-FFF2-40B4-BE49-F238E27FC236}">
                <a16:creationId xmlns:a16="http://schemas.microsoft.com/office/drawing/2014/main" id="{A6EDAA4C-401D-E11C-0920-C792600C6377}"/>
              </a:ext>
            </a:extLst>
          </p:cNvPr>
          <p:cNvSpPr>
            <a:spLocks noGrp="1"/>
          </p:cNvSpPr>
          <p:nvPr>
            <p:ph type="dt" sz="half" idx="10"/>
          </p:nvPr>
        </p:nvSpPr>
        <p:spPr/>
        <p:txBody>
          <a:bodyPr/>
          <a:lstStyle/>
          <a:p>
            <a:fld id="{3E36BF97-3BC6-42CE-972D-30B49143B194}" type="datetimeFigureOut">
              <a:rPr lang="en-IE" smtClean="0"/>
              <a:t>09/04/2025</a:t>
            </a:fld>
            <a:endParaRPr lang="en-IE"/>
          </a:p>
        </p:txBody>
      </p:sp>
      <p:sp>
        <p:nvSpPr>
          <p:cNvPr id="6" name="Footer Placeholder 5">
            <a:extLst>
              <a:ext uri="{FF2B5EF4-FFF2-40B4-BE49-F238E27FC236}">
                <a16:creationId xmlns:a16="http://schemas.microsoft.com/office/drawing/2014/main" id="{F965BC6D-E42C-5A50-DB45-BA1B67155948}"/>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9269BA36-6E0F-F9C2-5B42-72827620DCBC}"/>
              </a:ext>
            </a:extLst>
          </p:cNvPr>
          <p:cNvSpPr>
            <a:spLocks noGrp="1"/>
          </p:cNvSpPr>
          <p:nvPr>
            <p:ph type="sldNum" sz="quarter" idx="12"/>
          </p:nvPr>
        </p:nvSpPr>
        <p:spPr/>
        <p:txBody>
          <a:bodyPr/>
          <a:lstStyle/>
          <a:p>
            <a:fld id="{9627A097-3C0A-4381-9D6E-A3B3D76E739F}" type="slidenum">
              <a:rPr lang="en-IE" smtClean="0"/>
              <a:t>‹Nr.›</a:t>
            </a:fld>
            <a:endParaRPr lang="en-IE"/>
          </a:p>
        </p:txBody>
      </p:sp>
    </p:spTree>
    <p:extLst>
      <p:ext uri="{BB962C8B-B14F-4D97-AF65-F5344CB8AC3E}">
        <p14:creationId xmlns:p14="http://schemas.microsoft.com/office/powerpoint/2010/main" val="413513172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22485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40"/>
        <p:cNvGrpSpPr/>
        <p:nvPr/>
      </p:nvGrpSpPr>
      <p:grpSpPr>
        <a:xfrm>
          <a:off x="0" y="0"/>
          <a:ext cx="0" cy="0"/>
          <a:chOff x="0" y="0"/>
          <a:chExt cx="0" cy="0"/>
        </a:xfrm>
      </p:grpSpPr>
      <p:sp>
        <p:nvSpPr>
          <p:cNvPr id="41" name="Google Shape;41;p26"/>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dirty="0"/>
          </a:p>
        </p:txBody>
      </p:sp>
      <p:sp>
        <p:nvSpPr>
          <p:cNvPr id="42" name="Google Shape;42;p26"/>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43" name="Google Shape;43;p26"/>
          <p:cNvSpPr txBox="1">
            <a:spLocks noGrp="1"/>
          </p:cNvSpPr>
          <p:nvPr>
            <p:ph type="body" idx="1"/>
          </p:nvPr>
        </p:nvSpPr>
        <p:spPr>
          <a:xfrm>
            <a:off x="838198" y="1825625"/>
            <a:ext cx="5328000" cy="3906435"/>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1800"/>
              </a:spcBef>
              <a:spcAft>
                <a:spcPts val="0"/>
              </a:spcAft>
              <a:buSzPts val="2000"/>
              <a:buChar char="•"/>
              <a:defRPr/>
            </a:lvl2pPr>
            <a:lvl3pPr marL="1371600" lvl="2" indent="-342900" algn="l">
              <a:lnSpc>
                <a:spcPct val="100000"/>
              </a:lnSpc>
              <a:spcBef>
                <a:spcPts val="1800"/>
              </a:spcBef>
              <a:spcAft>
                <a:spcPts val="0"/>
              </a:spcAft>
              <a:buSzPts val="1800"/>
              <a:buChar char="•"/>
              <a:defRPr/>
            </a:lvl3pPr>
            <a:lvl4pPr marL="1828800" lvl="3" indent="-330200" algn="l">
              <a:lnSpc>
                <a:spcPct val="100000"/>
              </a:lnSpc>
              <a:spcBef>
                <a:spcPts val="1800"/>
              </a:spcBef>
              <a:spcAft>
                <a:spcPts val="0"/>
              </a:spcAft>
              <a:buSzPts val="1600"/>
              <a:buChar char="•"/>
              <a:defRPr/>
            </a:lvl4pPr>
            <a:lvl5pPr marL="2286000" lvl="4" indent="-330200" algn="l">
              <a:lnSpc>
                <a:spcPct val="100000"/>
              </a:lnSpc>
              <a:spcBef>
                <a:spcPts val="1800"/>
              </a:spcBef>
              <a:spcAft>
                <a:spcPts val="0"/>
              </a:spcAft>
              <a:buSzPts val="16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44" name="Google Shape;44;p26"/>
          <p:cNvSpPr txBox="1">
            <a:spLocks noGrp="1"/>
          </p:cNvSpPr>
          <p:nvPr>
            <p:ph type="body" idx="2"/>
          </p:nvPr>
        </p:nvSpPr>
        <p:spPr>
          <a:xfrm>
            <a:off x="6402250" y="1825625"/>
            <a:ext cx="5328000" cy="3906435"/>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1800"/>
              </a:spcBef>
              <a:spcAft>
                <a:spcPts val="0"/>
              </a:spcAft>
              <a:buSzPts val="1800"/>
              <a:buChar char="•"/>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45" name="Google Shape;45;p26"/>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9232859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3"/>
        <p:cNvGrpSpPr/>
        <p:nvPr/>
      </p:nvGrpSpPr>
      <p:grpSpPr>
        <a:xfrm>
          <a:off x="0" y="0"/>
          <a:ext cx="0" cy="0"/>
          <a:chOff x="0" y="0"/>
          <a:chExt cx="0" cy="0"/>
        </a:xfrm>
      </p:grpSpPr>
      <p:sp>
        <p:nvSpPr>
          <p:cNvPr id="24" name="Google Shape;24;p23"/>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sp>
        <p:nvSpPr>
          <p:cNvPr id="25" name="Google Shape;25;p23"/>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26" name="Google Shape;26;p23"/>
          <p:cNvSpPr txBox="1">
            <a:spLocks noGrp="1"/>
          </p:cNvSpPr>
          <p:nvPr>
            <p:ph type="body" idx="1"/>
          </p:nvPr>
        </p:nvSpPr>
        <p:spPr>
          <a:xfrm>
            <a:off x="838199" y="1825625"/>
            <a:ext cx="10905699" cy="3881904"/>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1800"/>
              </a:spcBef>
              <a:spcAft>
                <a:spcPts val="0"/>
              </a:spcAft>
              <a:buSzPts val="2000"/>
              <a:buChar char="•"/>
              <a:defRPr/>
            </a:lvl2pPr>
            <a:lvl3pPr marL="1371600" lvl="2" indent="-342900" algn="l">
              <a:lnSpc>
                <a:spcPct val="100000"/>
              </a:lnSpc>
              <a:spcBef>
                <a:spcPts val="1800"/>
              </a:spcBef>
              <a:spcAft>
                <a:spcPts val="0"/>
              </a:spcAft>
              <a:buSzPts val="1800"/>
              <a:buChar char="•"/>
              <a:defRPr/>
            </a:lvl3pPr>
            <a:lvl4pPr marL="1828800" lvl="3" indent="-330200" algn="l">
              <a:lnSpc>
                <a:spcPct val="100000"/>
              </a:lnSpc>
              <a:spcBef>
                <a:spcPts val="1800"/>
              </a:spcBef>
              <a:spcAft>
                <a:spcPts val="0"/>
              </a:spcAft>
              <a:buSzPts val="1600"/>
              <a:buChar char="•"/>
              <a:defRPr/>
            </a:lvl4pPr>
            <a:lvl5pPr marL="2286000" lvl="4" indent="-330200" algn="l">
              <a:lnSpc>
                <a:spcPct val="100000"/>
              </a:lnSpc>
              <a:spcBef>
                <a:spcPts val="1800"/>
              </a:spcBef>
              <a:spcAft>
                <a:spcPts val="0"/>
              </a:spcAft>
              <a:buSzPts val="16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27" name="Google Shape;27;p23"/>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33489781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3395971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78"/>
        <p:cNvGrpSpPr/>
        <p:nvPr/>
      </p:nvGrpSpPr>
      <p:grpSpPr>
        <a:xfrm>
          <a:off x="0" y="0"/>
          <a:ext cx="0" cy="0"/>
          <a:chOff x="0" y="0"/>
          <a:chExt cx="0" cy="0"/>
        </a:xfrm>
      </p:grpSpPr>
      <p:sp>
        <p:nvSpPr>
          <p:cNvPr id="179" name="Google Shape;179;p42"/>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sp>
        <p:nvSpPr>
          <p:cNvPr id="180" name="Google Shape;180;p42"/>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cxnSp>
        <p:nvCxnSpPr>
          <p:cNvPr id="181" name="Google Shape;181;p42"/>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24001036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Last slide (option 1)">
  <p:cSld name="Last slide (option 1)">
    <p:spTree>
      <p:nvGrpSpPr>
        <p:cNvPr id="1" name="Shape 140"/>
        <p:cNvGrpSpPr/>
        <p:nvPr/>
      </p:nvGrpSpPr>
      <p:grpSpPr>
        <a:xfrm>
          <a:off x="0" y="0"/>
          <a:ext cx="0" cy="0"/>
          <a:chOff x="0" y="0"/>
          <a:chExt cx="0" cy="0"/>
        </a:xfrm>
      </p:grpSpPr>
      <p:sp>
        <p:nvSpPr>
          <p:cNvPr id="141" name="Google Shape;141;p37"/>
          <p:cNvSpPr/>
          <p:nvPr/>
        </p:nvSpPr>
        <p:spPr>
          <a:xfrm>
            <a:off x="0" y="1"/>
            <a:ext cx="12192000" cy="3428999"/>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Arial"/>
              <a:ea typeface="Arial"/>
              <a:cs typeface="Arial"/>
              <a:sym typeface="Arial"/>
            </a:endParaRPr>
          </a:p>
        </p:txBody>
      </p:sp>
      <p:sp>
        <p:nvSpPr>
          <p:cNvPr id="142" name="Google Shape;142;p37"/>
          <p:cNvSpPr txBox="1">
            <a:spLocks noGrp="1"/>
          </p:cNvSpPr>
          <p:nvPr>
            <p:ph type="sldNum" idx="12"/>
          </p:nvPr>
        </p:nvSpPr>
        <p:spPr>
          <a:xfrm>
            <a:off x="715108"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sz="1200" b="0" i="0" u="none" strike="noStrike" kern="1200" cap="none" spc="0" normalizeH="0" baseline="0" noProof="0">
              <a:ln>
                <a:noFill/>
              </a:ln>
              <a:solidFill>
                <a:srgbClr val="767676"/>
              </a:solidFill>
              <a:effectLst/>
              <a:uLnTx/>
              <a:uFillTx/>
              <a:latin typeface="Arial"/>
              <a:cs typeface="Arial"/>
              <a:sym typeface="Arial"/>
            </a:endParaRPr>
          </a:p>
        </p:txBody>
      </p:sp>
      <p:sp>
        <p:nvSpPr>
          <p:cNvPr id="143" name="Google Shape;143;p37"/>
          <p:cNvSpPr txBox="1">
            <a:spLocks noGrp="1"/>
          </p:cNvSpPr>
          <p:nvPr>
            <p:ph type="ctrTitle"/>
          </p:nvPr>
        </p:nvSpPr>
        <p:spPr>
          <a:xfrm>
            <a:off x="1077013" y="1122363"/>
            <a:ext cx="10156297" cy="1240348"/>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6000"/>
              <a:buFont typeface="Arial"/>
              <a:buNone/>
              <a:defRPr sz="60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44" name="Google Shape;144;p37"/>
          <p:cNvSpPr txBox="1">
            <a:spLocks noGrp="1"/>
          </p:cNvSpPr>
          <p:nvPr>
            <p:ph type="body" idx="1"/>
          </p:nvPr>
        </p:nvSpPr>
        <p:spPr>
          <a:xfrm>
            <a:off x="838976" y="4175997"/>
            <a:ext cx="10888663" cy="162014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SzPts val="1400"/>
              <a:buFont typeface="Arial"/>
              <a:buNone/>
              <a:defRPr sz="1400">
                <a:solidFill>
                  <a:srgbClr val="767676"/>
                </a:solidFill>
              </a:defRPr>
            </a:lvl1pPr>
            <a:lvl2pPr marL="914400" lvl="1" indent="-228600" algn="l">
              <a:lnSpc>
                <a:spcPct val="100000"/>
              </a:lnSpc>
              <a:spcBef>
                <a:spcPts val="1800"/>
              </a:spcBef>
              <a:spcAft>
                <a:spcPts val="0"/>
              </a:spcAft>
              <a:buSzPts val="2000"/>
              <a:buNone/>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145" name="Google Shape;145;p37"/>
          <p:cNvCxnSpPr/>
          <p:nvPr/>
        </p:nvCxnSpPr>
        <p:spPr>
          <a:xfrm>
            <a:off x="838200" y="0"/>
            <a:ext cx="0" cy="2362711"/>
          </a:xfrm>
          <a:prstGeom prst="straightConnector1">
            <a:avLst/>
          </a:prstGeom>
          <a:noFill/>
          <a:ln w="28575" cap="flat" cmpd="sng">
            <a:solidFill>
              <a:schemeClr val="dk2"/>
            </a:solidFill>
            <a:prstDash val="solid"/>
            <a:miter lim="800000"/>
            <a:headEnd type="none" w="sm" len="sm"/>
            <a:tailEnd type="none" w="sm" len="sm"/>
          </a:ln>
        </p:spPr>
      </p:cxnSp>
    </p:spTree>
    <p:extLst>
      <p:ext uri="{BB962C8B-B14F-4D97-AF65-F5344CB8AC3E}">
        <p14:creationId xmlns:p14="http://schemas.microsoft.com/office/powerpoint/2010/main" val="34145185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4156988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42330348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6A80B8D8-5F16-7541-9C2E-23595182D09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1" name="CasellaDiTesto 10">
            <a:extLst>
              <a:ext uri="{FF2B5EF4-FFF2-40B4-BE49-F238E27FC236}">
                <a16:creationId xmlns:a16="http://schemas.microsoft.com/office/drawing/2014/main" id="{81462799-D259-3846-9B94-D650F3A76983}"/>
              </a:ext>
            </a:extLst>
          </p:cNvPr>
          <p:cNvSpPr txBox="1"/>
          <p:nvPr userDrawn="1"/>
        </p:nvSpPr>
        <p:spPr>
          <a:xfrm>
            <a:off x="387143" y="4532243"/>
            <a:ext cx="6689725" cy="369332"/>
          </a:xfrm>
          <a:prstGeom prst="rect">
            <a:avLst/>
          </a:prstGeom>
          <a:noFill/>
        </p:spPr>
        <p:txBody>
          <a:bodyPr wrap="square" rtlCol="0">
            <a:spAutoFit/>
          </a:bodyPr>
          <a:lstStyle/>
          <a:p>
            <a:r>
              <a:rPr lang="it-IT" b="0" i="0">
                <a:solidFill>
                  <a:srgbClr val="094DEE"/>
                </a:solidFill>
                <a:latin typeface="Gotham HTF Medium" pitchFamily="2" charset="77"/>
              </a:rPr>
              <a:t>CERV for </a:t>
            </a:r>
            <a:r>
              <a:rPr lang="it-IT" b="0" i="0" err="1">
                <a:solidFill>
                  <a:srgbClr val="094DEE"/>
                </a:solidFill>
                <a:latin typeface="Gotham HTF Medium" pitchFamily="2" charset="77"/>
              </a:rPr>
              <a:t>impactful</a:t>
            </a:r>
            <a:r>
              <a:rPr lang="it-IT" b="0" i="0">
                <a:solidFill>
                  <a:srgbClr val="094DEE"/>
                </a:solidFill>
                <a:latin typeface="Gotham HTF Medium" pitchFamily="2" charset="77"/>
              </a:rPr>
              <a:t> </a:t>
            </a:r>
            <a:r>
              <a:rPr lang="it-IT" b="0" i="0" err="1">
                <a:solidFill>
                  <a:srgbClr val="094DEE"/>
                </a:solidFill>
                <a:latin typeface="Gotham HTF Medium" pitchFamily="2" charset="77"/>
              </a:rPr>
              <a:t>projects</a:t>
            </a:r>
            <a:endParaRPr lang="it-IT" b="0" i="0">
              <a:solidFill>
                <a:srgbClr val="094DEE"/>
              </a:solidFill>
              <a:latin typeface="Gotham HTF Medium" pitchFamily="2" charset="77"/>
            </a:endParaRPr>
          </a:p>
        </p:txBody>
      </p:sp>
      <p:sp>
        <p:nvSpPr>
          <p:cNvPr id="12" name="CasellaDiTesto 11">
            <a:extLst>
              <a:ext uri="{FF2B5EF4-FFF2-40B4-BE49-F238E27FC236}">
                <a16:creationId xmlns:a16="http://schemas.microsoft.com/office/drawing/2014/main" id="{BD44716F-0A91-B346-87E5-D0A1A74053BB}"/>
              </a:ext>
            </a:extLst>
          </p:cNvPr>
          <p:cNvSpPr txBox="1"/>
          <p:nvPr userDrawn="1"/>
        </p:nvSpPr>
        <p:spPr>
          <a:xfrm>
            <a:off x="387143" y="1580322"/>
            <a:ext cx="6689725" cy="2669962"/>
          </a:xfrm>
          <a:prstGeom prst="rect">
            <a:avLst/>
          </a:prstGeom>
          <a:noFill/>
        </p:spPr>
        <p:txBody>
          <a:bodyPr wrap="square" rtlCol="0">
            <a:spAutoFit/>
          </a:bodyPr>
          <a:lstStyle/>
          <a:p>
            <a:pPr>
              <a:lnSpc>
                <a:spcPts val="6700"/>
              </a:lnSpc>
              <a:spcBef>
                <a:spcPts val="3000"/>
              </a:spcBef>
              <a:spcAft>
                <a:spcPts val="2400"/>
              </a:spcAft>
            </a:pPr>
            <a:r>
              <a:rPr lang="it-IT" sz="6000" b="0" i="0" err="1">
                <a:solidFill>
                  <a:schemeClr val="tx1"/>
                </a:solidFill>
                <a:latin typeface="Gotham HTF Medium" pitchFamily="2" charset="77"/>
              </a:rPr>
              <a:t>Citizens</a:t>
            </a:r>
            <a:r>
              <a:rPr lang="it-IT" sz="6000" b="0" i="0">
                <a:solidFill>
                  <a:schemeClr val="tx1"/>
                </a:solidFill>
                <a:latin typeface="Gotham HTF Medium" pitchFamily="2" charset="77"/>
              </a:rPr>
              <a:t>, </a:t>
            </a:r>
            <a:r>
              <a:rPr lang="it-IT" sz="6000" b="0" i="0" err="1">
                <a:solidFill>
                  <a:schemeClr val="tx1"/>
                </a:solidFill>
                <a:latin typeface="Gotham HTF Medium" pitchFamily="2" charset="77"/>
              </a:rPr>
              <a:t>Equality</a:t>
            </a:r>
            <a:r>
              <a:rPr lang="it-IT" sz="6000" b="0" i="0">
                <a:solidFill>
                  <a:schemeClr val="tx1"/>
                </a:solidFill>
                <a:latin typeface="Gotham HTF Medium" pitchFamily="2" charset="77"/>
              </a:rPr>
              <a:t>, </a:t>
            </a:r>
            <a:r>
              <a:rPr lang="it-IT" sz="6000" b="0" i="0" err="1">
                <a:solidFill>
                  <a:schemeClr val="tx1"/>
                </a:solidFill>
                <a:latin typeface="Gotham HTF Medium" pitchFamily="2" charset="77"/>
              </a:rPr>
              <a:t>Rights</a:t>
            </a:r>
            <a:r>
              <a:rPr lang="it-IT" sz="6000" b="0" i="0">
                <a:solidFill>
                  <a:schemeClr val="tx1"/>
                </a:solidFill>
                <a:latin typeface="Gotham HTF Medium" pitchFamily="2" charset="77"/>
              </a:rPr>
              <a:t> and </a:t>
            </a:r>
            <a:r>
              <a:rPr lang="it-IT" sz="6000" b="0" i="0" err="1">
                <a:solidFill>
                  <a:schemeClr val="tx1"/>
                </a:solidFill>
                <a:latin typeface="Gotham HTF Medium" pitchFamily="2" charset="77"/>
              </a:rPr>
              <a:t>Values</a:t>
            </a:r>
            <a:endParaRPr lang="it-IT" sz="6000" b="0" i="0">
              <a:solidFill>
                <a:schemeClr val="tx1"/>
              </a:solidFill>
              <a:latin typeface="Gotham HTF Medium" pitchFamily="2" charset="77"/>
            </a:endParaRPr>
          </a:p>
        </p:txBody>
      </p:sp>
      <p:pic>
        <p:nvPicPr>
          <p:cNvPr id="5" name="Elemento grafico 4">
            <a:extLst>
              <a:ext uri="{FF2B5EF4-FFF2-40B4-BE49-F238E27FC236}">
                <a16:creationId xmlns:a16="http://schemas.microsoft.com/office/drawing/2014/main" id="{7D37095D-9ED9-E944-A331-E5C4D1072EAA}"/>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492815" y="503031"/>
            <a:ext cx="847932" cy="574261"/>
          </a:xfrm>
          <a:prstGeom prst="rect">
            <a:avLst/>
          </a:prstGeom>
        </p:spPr>
      </p:pic>
    </p:spTree>
    <p:extLst>
      <p:ext uri="{BB962C8B-B14F-4D97-AF65-F5344CB8AC3E}">
        <p14:creationId xmlns:p14="http://schemas.microsoft.com/office/powerpoint/2010/main" val="343560957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B918FF66-107A-7447-A13A-79E50F5BC4FC}"/>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6" name="Segnaposto numero diapositiva 5">
            <a:extLst>
              <a:ext uri="{FF2B5EF4-FFF2-40B4-BE49-F238E27FC236}">
                <a16:creationId xmlns:a16="http://schemas.microsoft.com/office/drawing/2014/main" id="{29744194-C1E5-2F49-8E65-82B70065CDBE}"/>
              </a:ext>
            </a:extLst>
          </p:cNvPr>
          <p:cNvSpPr>
            <a:spLocks noGrp="1"/>
          </p:cNvSpPr>
          <p:nvPr>
            <p:ph type="sldNum" sz="quarter" idx="12"/>
          </p:nvPr>
        </p:nvSpPr>
        <p:spPr/>
        <p:txBody>
          <a:bodyPr/>
          <a:lstStyle/>
          <a:p>
            <a:fld id="{87111DDC-CF3A-7D4F-BB04-EFD3C0C0D46F}" type="slidenum">
              <a:rPr lang="it-IT" smtClean="0"/>
              <a:t>‹Nr.›</a:t>
            </a:fld>
            <a:endParaRPr lang="it-IT"/>
          </a:p>
        </p:txBody>
      </p:sp>
      <p:sp>
        <p:nvSpPr>
          <p:cNvPr id="11" name="Rettangolo 10">
            <a:extLst>
              <a:ext uri="{FF2B5EF4-FFF2-40B4-BE49-F238E27FC236}">
                <a16:creationId xmlns:a16="http://schemas.microsoft.com/office/drawing/2014/main" id="{42D771D4-4248-F848-9B1A-212B2B3E0FD9}"/>
              </a:ext>
            </a:extLst>
          </p:cNvPr>
          <p:cNvSpPr/>
          <p:nvPr userDrawn="1"/>
        </p:nvSpPr>
        <p:spPr>
          <a:xfrm>
            <a:off x="0" y="0"/>
            <a:ext cx="9263270" cy="6858000"/>
          </a:xfrm>
          <a:prstGeom prst="rect">
            <a:avLst/>
          </a:prstGeom>
          <a:gradFill>
            <a:gsLst>
              <a:gs pos="22000">
                <a:schemeClr val="accent1">
                  <a:lumMod val="5000"/>
                  <a:lumOff val="95000"/>
                  <a:alpha val="0"/>
                </a:schemeClr>
              </a:gs>
              <a:gs pos="100000">
                <a:schemeClr val="tx1">
                  <a:lumMod val="0"/>
                  <a:alpha val="54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Elemento grafico 4">
            <a:extLst>
              <a:ext uri="{FF2B5EF4-FFF2-40B4-BE49-F238E27FC236}">
                <a16:creationId xmlns:a16="http://schemas.microsoft.com/office/drawing/2014/main" id="{33F58FF6-1B67-794D-8DF7-74EDB4BD6D83}"/>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492815" y="503031"/>
            <a:ext cx="847932" cy="574261"/>
          </a:xfrm>
          <a:prstGeom prst="rect">
            <a:avLst/>
          </a:prstGeom>
        </p:spPr>
      </p:pic>
    </p:spTree>
    <p:extLst>
      <p:ext uri="{BB962C8B-B14F-4D97-AF65-F5344CB8AC3E}">
        <p14:creationId xmlns:p14="http://schemas.microsoft.com/office/powerpoint/2010/main" val="3601903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51101-344D-5957-E28B-C91B20BACF6A}"/>
              </a:ext>
            </a:extLst>
          </p:cNvPr>
          <p:cNvSpPr>
            <a:spLocks noGrp="1"/>
          </p:cNvSpPr>
          <p:nvPr>
            <p:ph type="title"/>
          </p:nvPr>
        </p:nvSpPr>
        <p:spPr>
          <a:xfrm>
            <a:off x="839788" y="365125"/>
            <a:ext cx="10515600" cy="1325563"/>
          </a:xfrm>
        </p:spPr>
        <p:txBody>
          <a:bodyPr/>
          <a:lstStyle/>
          <a:p>
            <a:r>
              <a:rPr lang="en-US"/>
              <a:t>Click to edit Master title style</a:t>
            </a:r>
            <a:endParaRPr lang="en-IE"/>
          </a:p>
        </p:txBody>
      </p:sp>
      <p:sp>
        <p:nvSpPr>
          <p:cNvPr id="3" name="Text Placeholder 2">
            <a:extLst>
              <a:ext uri="{FF2B5EF4-FFF2-40B4-BE49-F238E27FC236}">
                <a16:creationId xmlns:a16="http://schemas.microsoft.com/office/drawing/2014/main" id="{8C4D86B2-2903-27FB-4343-ABA474C1C8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3D55F2-2989-F9D5-EC7A-DF5CFEF447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a:extLst>
              <a:ext uri="{FF2B5EF4-FFF2-40B4-BE49-F238E27FC236}">
                <a16:creationId xmlns:a16="http://schemas.microsoft.com/office/drawing/2014/main" id="{7ABACA79-C675-0DA0-862A-D5EBE803B2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6A07014-372C-593E-E700-82BECF644C4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a:extLst>
              <a:ext uri="{FF2B5EF4-FFF2-40B4-BE49-F238E27FC236}">
                <a16:creationId xmlns:a16="http://schemas.microsoft.com/office/drawing/2014/main" id="{F8BBC387-95F4-6911-7A11-5608E0AC1411}"/>
              </a:ext>
            </a:extLst>
          </p:cNvPr>
          <p:cNvSpPr>
            <a:spLocks noGrp="1"/>
          </p:cNvSpPr>
          <p:nvPr>
            <p:ph type="dt" sz="half" idx="10"/>
          </p:nvPr>
        </p:nvSpPr>
        <p:spPr/>
        <p:txBody>
          <a:bodyPr/>
          <a:lstStyle/>
          <a:p>
            <a:fld id="{3E36BF97-3BC6-42CE-972D-30B49143B194}" type="datetimeFigureOut">
              <a:rPr lang="en-IE" smtClean="0"/>
              <a:t>09/04/2025</a:t>
            </a:fld>
            <a:endParaRPr lang="en-IE"/>
          </a:p>
        </p:txBody>
      </p:sp>
      <p:sp>
        <p:nvSpPr>
          <p:cNvPr id="8" name="Footer Placeholder 7">
            <a:extLst>
              <a:ext uri="{FF2B5EF4-FFF2-40B4-BE49-F238E27FC236}">
                <a16:creationId xmlns:a16="http://schemas.microsoft.com/office/drawing/2014/main" id="{9ED91401-E63A-A65B-4253-69DECE368C3D}"/>
              </a:ext>
            </a:extLst>
          </p:cNvPr>
          <p:cNvSpPr>
            <a:spLocks noGrp="1"/>
          </p:cNvSpPr>
          <p:nvPr>
            <p:ph type="ftr" sz="quarter" idx="11"/>
          </p:nvPr>
        </p:nvSpPr>
        <p:spPr/>
        <p:txBody>
          <a:bodyPr/>
          <a:lstStyle/>
          <a:p>
            <a:endParaRPr lang="en-IE"/>
          </a:p>
        </p:txBody>
      </p:sp>
      <p:sp>
        <p:nvSpPr>
          <p:cNvPr id="9" name="Slide Number Placeholder 8">
            <a:extLst>
              <a:ext uri="{FF2B5EF4-FFF2-40B4-BE49-F238E27FC236}">
                <a16:creationId xmlns:a16="http://schemas.microsoft.com/office/drawing/2014/main" id="{19D689CB-D536-78BB-C202-977C7C72503B}"/>
              </a:ext>
            </a:extLst>
          </p:cNvPr>
          <p:cNvSpPr>
            <a:spLocks noGrp="1"/>
          </p:cNvSpPr>
          <p:nvPr>
            <p:ph type="sldNum" sz="quarter" idx="12"/>
          </p:nvPr>
        </p:nvSpPr>
        <p:spPr/>
        <p:txBody>
          <a:bodyPr/>
          <a:lstStyle/>
          <a:p>
            <a:fld id="{9627A097-3C0A-4381-9D6E-A3B3D76E739F}" type="slidenum">
              <a:rPr lang="en-IE" smtClean="0"/>
              <a:t>‹Nr.›</a:t>
            </a:fld>
            <a:endParaRPr lang="en-IE"/>
          </a:p>
        </p:txBody>
      </p:sp>
    </p:spTree>
    <p:extLst>
      <p:ext uri="{BB962C8B-B14F-4D97-AF65-F5344CB8AC3E}">
        <p14:creationId xmlns:p14="http://schemas.microsoft.com/office/powerpoint/2010/main" val="413134725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sp>
        <p:nvSpPr>
          <p:cNvPr id="9" name="Segnaposto numero diapositiva 5">
            <a:extLst>
              <a:ext uri="{FF2B5EF4-FFF2-40B4-BE49-F238E27FC236}">
                <a16:creationId xmlns:a16="http://schemas.microsoft.com/office/drawing/2014/main" id="{E6754E36-51B5-AB42-BD4B-1EFD921CDA0A}"/>
              </a:ext>
            </a:extLst>
          </p:cNvPr>
          <p:cNvSpPr>
            <a:spLocks noGrp="1"/>
          </p:cNvSpPr>
          <p:nvPr>
            <p:ph type="sldNum" sz="quarter" idx="12"/>
          </p:nvPr>
        </p:nvSpPr>
        <p:spPr>
          <a:xfrm>
            <a:off x="8610600" y="6356350"/>
            <a:ext cx="2743200" cy="365125"/>
          </a:xfrm>
        </p:spPr>
        <p:txBody>
          <a:bodyPr/>
          <a:lstStyle/>
          <a:p>
            <a:fld id="{87111DDC-CF3A-7D4F-BB04-EFD3C0C0D46F}" type="slidenum">
              <a:rPr lang="it-IT" smtClean="0"/>
              <a:t>‹Nr.›</a:t>
            </a:fld>
            <a:endParaRPr lang="it-IT"/>
          </a:p>
        </p:txBody>
      </p:sp>
      <p:pic>
        <p:nvPicPr>
          <p:cNvPr id="3" name="Immagine 2">
            <a:extLst>
              <a:ext uri="{FF2B5EF4-FFF2-40B4-BE49-F238E27FC236}">
                <a16:creationId xmlns:a16="http://schemas.microsoft.com/office/drawing/2014/main" id="{FBDB6E04-A05B-414D-96D4-3443D96640CC}"/>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6" name="Elemento grafico 5">
            <a:extLst>
              <a:ext uri="{FF2B5EF4-FFF2-40B4-BE49-F238E27FC236}">
                <a16:creationId xmlns:a16="http://schemas.microsoft.com/office/drawing/2014/main" id="{B6FE8C48-923E-B148-B750-82496AC35CDA}"/>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492815" y="503031"/>
            <a:ext cx="847932" cy="574261"/>
          </a:xfrm>
          <a:prstGeom prst="rect">
            <a:avLst/>
          </a:prstGeom>
        </p:spPr>
      </p:pic>
    </p:spTree>
    <p:extLst>
      <p:ext uri="{BB962C8B-B14F-4D97-AF65-F5344CB8AC3E}">
        <p14:creationId xmlns:p14="http://schemas.microsoft.com/office/powerpoint/2010/main" val="26361971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2F5A454E-4E59-8549-8C3E-67E4C85AAB0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Segnaposto numero diapositiva 3">
            <a:extLst>
              <a:ext uri="{FF2B5EF4-FFF2-40B4-BE49-F238E27FC236}">
                <a16:creationId xmlns:a16="http://schemas.microsoft.com/office/drawing/2014/main" id="{5D825BDD-CA80-7D45-BB5D-9BE71E2DF928}"/>
              </a:ext>
            </a:extLst>
          </p:cNvPr>
          <p:cNvSpPr>
            <a:spLocks noGrp="1"/>
          </p:cNvSpPr>
          <p:nvPr>
            <p:ph type="sldNum" sz="quarter" idx="12"/>
          </p:nvPr>
        </p:nvSpPr>
        <p:spPr/>
        <p:txBody>
          <a:bodyPr/>
          <a:lstStyle/>
          <a:p>
            <a:fld id="{87111DDC-CF3A-7D4F-BB04-EFD3C0C0D46F}" type="slidenum">
              <a:rPr lang="it-IT" smtClean="0"/>
              <a:t>‹Nr.›</a:t>
            </a:fld>
            <a:endParaRPr lang="it-IT"/>
          </a:p>
        </p:txBody>
      </p:sp>
      <p:pic>
        <p:nvPicPr>
          <p:cNvPr id="7" name="Elemento grafico 6">
            <a:extLst>
              <a:ext uri="{FF2B5EF4-FFF2-40B4-BE49-F238E27FC236}">
                <a16:creationId xmlns:a16="http://schemas.microsoft.com/office/drawing/2014/main" id="{58E37E33-4EED-9343-A3DC-E241316AF72E}"/>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492815" y="503031"/>
            <a:ext cx="847932" cy="574261"/>
          </a:xfrm>
          <a:prstGeom prst="rect">
            <a:avLst/>
          </a:prstGeom>
        </p:spPr>
      </p:pic>
    </p:spTree>
    <p:extLst>
      <p:ext uri="{BB962C8B-B14F-4D97-AF65-F5344CB8AC3E}">
        <p14:creationId xmlns:p14="http://schemas.microsoft.com/office/powerpoint/2010/main" val="39446085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EAB7445F-70C5-4D41-9F86-08BA9633BB3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CasellaDiTesto 9">
            <a:extLst>
              <a:ext uri="{FF2B5EF4-FFF2-40B4-BE49-F238E27FC236}">
                <a16:creationId xmlns:a16="http://schemas.microsoft.com/office/drawing/2014/main" id="{B5CF7652-7B34-D342-BE07-353DDBC5C4F2}"/>
              </a:ext>
            </a:extLst>
          </p:cNvPr>
          <p:cNvSpPr txBox="1"/>
          <p:nvPr userDrawn="1"/>
        </p:nvSpPr>
        <p:spPr>
          <a:xfrm>
            <a:off x="2751137" y="1797784"/>
            <a:ext cx="6689725" cy="1631216"/>
          </a:xfrm>
          <a:prstGeom prst="rect">
            <a:avLst/>
          </a:prstGeom>
          <a:noFill/>
        </p:spPr>
        <p:txBody>
          <a:bodyPr wrap="square" rtlCol="0">
            <a:spAutoFit/>
          </a:bodyPr>
          <a:lstStyle/>
          <a:p>
            <a:pPr lvl="0" algn="ctr"/>
            <a:r>
              <a:rPr lang="it-IT" sz="5000" b="0" i="0" err="1">
                <a:latin typeface="Gotham HTF Medium" pitchFamily="2" charset="77"/>
              </a:rPr>
              <a:t>Thank</a:t>
            </a:r>
            <a:r>
              <a:rPr lang="it-IT" sz="5000" b="0" i="0">
                <a:latin typeface="Gotham HTF Medium" pitchFamily="2" charset="77"/>
              </a:rPr>
              <a:t> </a:t>
            </a:r>
            <a:r>
              <a:rPr lang="it-IT" sz="5000" b="0" i="0" err="1">
                <a:latin typeface="Gotham HTF Medium" pitchFamily="2" charset="77"/>
              </a:rPr>
              <a:t>you</a:t>
            </a:r>
            <a:endParaRPr lang="it-IT" sz="5000" b="0" i="0">
              <a:latin typeface="Gotham HTF Medium" pitchFamily="2" charset="77"/>
            </a:endParaRPr>
          </a:p>
          <a:p>
            <a:pPr lvl="0" algn="ctr"/>
            <a:r>
              <a:rPr lang="it-IT" sz="5000" b="0" i="0">
                <a:latin typeface="Gotham HTF Medium" pitchFamily="2" charset="77"/>
              </a:rPr>
              <a:t>For </a:t>
            </a:r>
            <a:r>
              <a:rPr lang="it-IT" sz="5000" b="0" i="0" err="1">
                <a:latin typeface="Gotham HTF Medium" pitchFamily="2" charset="77"/>
              </a:rPr>
              <a:t>your</a:t>
            </a:r>
            <a:r>
              <a:rPr lang="it-IT" sz="5000" b="0" i="0">
                <a:latin typeface="Gotham HTF Medium" pitchFamily="2" charset="77"/>
              </a:rPr>
              <a:t> </a:t>
            </a:r>
            <a:r>
              <a:rPr lang="it-IT" sz="5000" b="0" i="0" err="1">
                <a:latin typeface="Gotham HTF Medium" pitchFamily="2" charset="77"/>
              </a:rPr>
              <a:t>attention</a:t>
            </a:r>
            <a:endParaRPr lang="it-IT" sz="5000" b="0" i="0">
              <a:latin typeface="Gotham HTF Medium" pitchFamily="2" charset="77"/>
            </a:endParaRPr>
          </a:p>
        </p:txBody>
      </p:sp>
    </p:spTree>
    <p:extLst>
      <p:ext uri="{BB962C8B-B14F-4D97-AF65-F5344CB8AC3E}">
        <p14:creationId xmlns:p14="http://schemas.microsoft.com/office/powerpoint/2010/main" val="42185942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2" name="Straight Connector 11"/>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81841633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F46C79FD-C571-418B-AB0F-5EE936C85276}" type="slidenum">
              <a:rPr lang="en-GB" smtClean="0"/>
              <a:t>‹Nr.›</a:t>
            </a:fld>
            <a:endParaRPr lang="en-GB"/>
          </a:p>
        </p:txBody>
      </p:sp>
      <p:cxnSp>
        <p:nvCxnSpPr>
          <p:cNvPr id="10" name="Straight Connector 9"/>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2726723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93578394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EFB8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tx2"/>
                </a:solidFill>
              </a:defRPr>
            </a:lvl1pPr>
          </a:lstStyle>
          <a:p>
            <a:r>
              <a:rPr lang="en-US"/>
              <a:t>Click to edit Master title style</a:t>
            </a:r>
            <a:endParaRPr lang="en-GB"/>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‹Nr.›</a:t>
            </a:fld>
            <a:endParaRPr lang="en-GB"/>
          </a:p>
        </p:txBody>
      </p:sp>
      <p:cxnSp>
        <p:nvCxnSpPr>
          <p:cNvPr id="7" name="Straight Connector 6"/>
          <p:cNvCxnSpPr/>
          <p:nvPr userDrawn="1"/>
        </p:nvCxnSpPr>
        <p:spPr>
          <a:xfrm>
            <a:off x="838200" y="0"/>
            <a:ext cx="0" cy="329593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253925772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CERV main pag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1138" y="1090873"/>
            <a:ext cx="12192000" cy="5779827"/>
          </a:xfrm>
          <a:prstGeom prst="rect">
            <a:avLst/>
          </a:prstGeom>
          <a:solidFill>
            <a:srgbClr val="EFB8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84050" y="2830772"/>
            <a:ext cx="10065224" cy="2149523"/>
          </a:xfrm>
        </p:spPr>
        <p:txBody>
          <a:bodyPr wrap="none" anchor="t">
            <a:noAutofit/>
          </a:bodyPr>
          <a:lstStyle>
            <a:lvl1pPr algn="ctr">
              <a:defRPr sz="48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grpSp>
        <p:nvGrpSpPr>
          <p:cNvPr id="15" name="Group 14"/>
          <p:cNvGrpSpPr/>
          <p:nvPr userDrawn="1"/>
        </p:nvGrpSpPr>
        <p:grpSpPr>
          <a:xfrm>
            <a:off x="948495" y="1170393"/>
            <a:ext cx="10540668" cy="1721534"/>
            <a:chOff x="890727" y="1142999"/>
            <a:chExt cx="10540668" cy="1721534"/>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727" y="1143000"/>
              <a:ext cx="3033574" cy="1721533"/>
            </a:xfrm>
            <a:prstGeom prst="rect">
              <a:avLst/>
            </a:prstGeom>
          </p:spPr>
        </p:pic>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4099" y="1142999"/>
              <a:ext cx="2887296" cy="1721533"/>
            </a:xfrm>
            <a:prstGeom prst="rect">
              <a:avLst/>
            </a:prstGeom>
          </p:spPr>
        </p:pic>
      </p:grpSp>
    </p:spTree>
    <p:extLst>
      <p:ext uri="{BB962C8B-B14F-4D97-AF65-F5344CB8AC3E}">
        <p14:creationId xmlns:p14="http://schemas.microsoft.com/office/powerpoint/2010/main" val="34578719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‹Nr.›</a:t>
            </a:fld>
            <a:endParaRPr lang="en-GB"/>
          </a:p>
        </p:txBody>
      </p:sp>
      <p:cxnSp>
        <p:nvCxnSpPr>
          <p:cNvPr id="8" name="Straight Connector 7"/>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3011777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40"/>
        <p:cNvGrpSpPr/>
        <p:nvPr/>
      </p:nvGrpSpPr>
      <p:grpSpPr>
        <a:xfrm>
          <a:off x="0" y="0"/>
          <a:ext cx="0" cy="0"/>
          <a:chOff x="0" y="0"/>
          <a:chExt cx="0" cy="0"/>
        </a:xfrm>
      </p:grpSpPr>
      <p:sp>
        <p:nvSpPr>
          <p:cNvPr id="41" name="Google Shape;41;p26"/>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dirty="0"/>
          </a:p>
        </p:txBody>
      </p:sp>
      <p:sp>
        <p:nvSpPr>
          <p:cNvPr id="42" name="Google Shape;42;p26"/>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43" name="Google Shape;43;p26"/>
          <p:cNvSpPr txBox="1">
            <a:spLocks noGrp="1"/>
          </p:cNvSpPr>
          <p:nvPr>
            <p:ph type="body" idx="1"/>
          </p:nvPr>
        </p:nvSpPr>
        <p:spPr>
          <a:xfrm>
            <a:off x="838198" y="1825625"/>
            <a:ext cx="5328000" cy="3906435"/>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1800"/>
              </a:spcBef>
              <a:spcAft>
                <a:spcPts val="0"/>
              </a:spcAft>
              <a:buSzPts val="2000"/>
              <a:buChar char="•"/>
              <a:defRPr/>
            </a:lvl2pPr>
            <a:lvl3pPr marL="1371600" lvl="2" indent="-342900" algn="l">
              <a:lnSpc>
                <a:spcPct val="100000"/>
              </a:lnSpc>
              <a:spcBef>
                <a:spcPts val="1800"/>
              </a:spcBef>
              <a:spcAft>
                <a:spcPts val="0"/>
              </a:spcAft>
              <a:buSzPts val="1800"/>
              <a:buChar char="•"/>
              <a:defRPr/>
            </a:lvl3pPr>
            <a:lvl4pPr marL="1828800" lvl="3" indent="-330200" algn="l">
              <a:lnSpc>
                <a:spcPct val="100000"/>
              </a:lnSpc>
              <a:spcBef>
                <a:spcPts val="1800"/>
              </a:spcBef>
              <a:spcAft>
                <a:spcPts val="0"/>
              </a:spcAft>
              <a:buSzPts val="1600"/>
              <a:buChar char="•"/>
              <a:defRPr/>
            </a:lvl4pPr>
            <a:lvl5pPr marL="2286000" lvl="4" indent="-330200" algn="l">
              <a:lnSpc>
                <a:spcPct val="100000"/>
              </a:lnSpc>
              <a:spcBef>
                <a:spcPts val="1800"/>
              </a:spcBef>
              <a:spcAft>
                <a:spcPts val="0"/>
              </a:spcAft>
              <a:buSzPts val="16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44" name="Google Shape;44;p26"/>
          <p:cNvSpPr txBox="1">
            <a:spLocks noGrp="1"/>
          </p:cNvSpPr>
          <p:nvPr>
            <p:ph type="body" idx="2"/>
          </p:nvPr>
        </p:nvSpPr>
        <p:spPr>
          <a:xfrm>
            <a:off x="6402250" y="1825625"/>
            <a:ext cx="5328000" cy="3906435"/>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1800"/>
              </a:spcBef>
              <a:spcAft>
                <a:spcPts val="0"/>
              </a:spcAft>
              <a:buSzPts val="1800"/>
              <a:buChar char="•"/>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45" name="Google Shape;45;p26"/>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2086550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444E7-63D5-5247-6B56-285B70227DFF}"/>
              </a:ext>
            </a:extLst>
          </p:cNvPr>
          <p:cNvSpPr>
            <a:spLocks noGrp="1"/>
          </p:cNvSpPr>
          <p:nvPr>
            <p:ph type="title"/>
          </p:nvPr>
        </p:nvSpPr>
        <p:spPr/>
        <p:txBody>
          <a:bodyPr/>
          <a:lstStyle/>
          <a:p>
            <a:r>
              <a:rPr lang="en-US"/>
              <a:t>Click to edit Master title style</a:t>
            </a:r>
            <a:endParaRPr lang="en-IE"/>
          </a:p>
        </p:txBody>
      </p:sp>
      <p:sp>
        <p:nvSpPr>
          <p:cNvPr id="3" name="Date Placeholder 2">
            <a:extLst>
              <a:ext uri="{FF2B5EF4-FFF2-40B4-BE49-F238E27FC236}">
                <a16:creationId xmlns:a16="http://schemas.microsoft.com/office/drawing/2014/main" id="{AFA7E0C2-1C4F-66CF-B035-772439713865}"/>
              </a:ext>
            </a:extLst>
          </p:cNvPr>
          <p:cNvSpPr>
            <a:spLocks noGrp="1"/>
          </p:cNvSpPr>
          <p:nvPr>
            <p:ph type="dt" sz="half" idx="10"/>
          </p:nvPr>
        </p:nvSpPr>
        <p:spPr/>
        <p:txBody>
          <a:bodyPr/>
          <a:lstStyle/>
          <a:p>
            <a:fld id="{3E36BF97-3BC6-42CE-972D-30B49143B194}" type="datetimeFigureOut">
              <a:rPr lang="en-IE" smtClean="0"/>
              <a:t>09/04/2025</a:t>
            </a:fld>
            <a:endParaRPr lang="en-IE"/>
          </a:p>
        </p:txBody>
      </p:sp>
      <p:sp>
        <p:nvSpPr>
          <p:cNvPr id="4" name="Footer Placeholder 3">
            <a:extLst>
              <a:ext uri="{FF2B5EF4-FFF2-40B4-BE49-F238E27FC236}">
                <a16:creationId xmlns:a16="http://schemas.microsoft.com/office/drawing/2014/main" id="{CD5D21A4-ED19-AE3A-1C44-2FCF51F9D3C9}"/>
              </a:ext>
            </a:extLst>
          </p:cNvPr>
          <p:cNvSpPr>
            <a:spLocks noGrp="1"/>
          </p:cNvSpPr>
          <p:nvPr>
            <p:ph type="ftr" sz="quarter" idx="11"/>
          </p:nvPr>
        </p:nvSpPr>
        <p:spPr/>
        <p:txBody>
          <a:bodyPr/>
          <a:lstStyle/>
          <a:p>
            <a:endParaRPr lang="en-IE"/>
          </a:p>
        </p:txBody>
      </p:sp>
      <p:sp>
        <p:nvSpPr>
          <p:cNvPr id="5" name="Slide Number Placeholder 4">
            <a:extLst>
              <a:ext uri="{FF2B5EF4-FFF2-40B4-BE49-F238E27FC236}">
                <a16:creationId xmlns:a16="http://schemas.microsoft.com/office/drawing/2014/main" id="{200B72BC-87AA-C3D5-84C7-F54401EAF2CF}"/>
              </a:ext>
            </a:extLst>
          </p:cNvPr>
          <p:cNvSpPr>
            <a:spLocks noGrp="1"/>
          </p:cNvSpPr>
          <p:nvPr>
            <p:ph type="sldNum" sz="quarter" idx="12"/>
          </p:nvPr>
        </p:nvSpPr>
        <p:spPr/>
        <p:txBody>
          <a:bodyPr/>
          <a:lstStyle/>
          <a:p>
            <a:fld id="{9627A097-3C0A-4381-9D6E-A3B3D76E739F}" type="slidenum">
              <a:rPr lang="en-IE" smtClean="0"/>
              <a:t>‹Nr.›</a:t>
            </a:fld>
            <a:endParaRPr lang="en-IE"/>
          </a:p>
        </p:txBody>
      </p:sp>
    </p:spTree>
    <p:extLst>
      <p:ext uri="{BB962C8B-B14F-4D97-AF65-F5344CB8AC3E}">
        <p14:creationId xmlns:p14="http://schemas.microsoft.com/office/powerpoint/2010/main" val="7190119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‹Nr.›</a:t>
            </a:fld>
            <a:endParaRPr lang="en-US"/>
          </a:p>
        </p:txBody>
      </p:sp>
    </p:spTree>
    <p:extLst>
      <p:ext uri="{BB962C8B-B14F-4D97-AF65-F5344CB8AC3E}">
        <p14:creationId xmlns:p14="http://schemas.microsoft.com/office/powerpoint/2010/main" val="224898598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and body text 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0F1C0-2CE9-2640-8D54-464A0BF69C2C}"/>
              </a:ext>
            </a:extLst>
          </p:cNvPr>
          <p:cNvSpPr>
            <a:spLocks noGrp="1"/>
          </p:cNvSpPr>
          <p:nvPr>
            <p:ph type="title"/>
          </p:nvPr>
        </p:nvSpPr>
        <p:spPr>
          <a:solidFill>
            <a:schemeClr val="bg1"/>
          </a:solidFill>
        </p:spPr>
        <p:txBody>
          <a:bodyPr/>
          <a:lstStyle/>
          <a:p>
            <a:r>
              <a:rPr lang="en-US"/>
              <a:t>Click to edit Master title style</a:t>
            </a:r>
            <a:endParaRPr lang="en-IE" dirty="0"/>
          </a:p>
        </p:txBody>
      </p:sp>
      <p:sp>
        <p:nvSpPr>
          <p:cNvPr id="7" name="Text Placeholder 2">
            <a:extLst>
              <a:ext uri="{FF2B5EF4-FFF2-40B4-BE49-F238E27FC236}">
                <a16:creationId xmlns:a16="http://schemas.microsoft.com/office/drawing/2014/main" id="{ABBD8A8F-01F7-069C-2D69-AFCA2F78DFC9}"/>
              </a:ext>
            </a:extLst>
          </p:cNvPr>
          <p:cNvSpPr>
            <a:spLocks noGrp="1"/>
          </p:cNvSpPr>
          <p:nvPr>
            <p:ph idx="1"/>
          </p:nvPr>
        </p:nvSpPr>
        <p:spPr>
          <a:xfrm>
            <a:off x="838200" y="1825625"/>
            <a:ext cx="10515600" cy="3638473"/>
          </a:xfrm>
          <a:prstGeom prst="rect">
            <a:avLst/>
          </a:prstGeom>
        </p:spPr>
        <p:txBody>
          <a:bodyPr vert="horz" lIns="144000" tIns="144000" rIns="144000" bIns="144000" rtlCol="0">
            <a:noAutofit/>
          </a:bodyPr>
          <a:lstStyle>
            <a:lvl1pPr marL="0" indent="0">
              <a:buNone/>
              <a:defRPr sz="2000"/>
            </a:lvl1pPr>
          </a:lstStyle>
          <a:p>
            <a:pPr lvl="0"/>
            <a:r>
              <a:rPr lang="en-US"/>
              <a:t>Click to edit Master text styles</a:t>
            </a:r>
          </a:p>
        </p:txBody>
      </p:sp>
      <p:sp>
        <p:nvSpPr>
          <p:cNvPr id="3" name="Slide Number Placeholder 5">
            <a:extLst>
              <a:ext uri="{FF2B5EF4-FFF2-40B4-BE49-F238E27FC236}">
                <a16:creationId xmlns:a16="http://schemas.microsoft.com/office/drawing/2014/main" id="{487499CD-21D1-84C4-7FD1-F33A396395B0}"/>
              </a:ext>
            </a:extLst>
          </p:cNvPr>
          <p:cNvSpPr>
            <a:spLocks noGrp="1"/>
          </p:cNvSpPr>
          <p:nvPr>
            <p:ph type="sldNum" sz="quarter" idx="4"/>
          </p:nvPr>
        </p:nvSpPr>
        <p:spPr>
          <a:xfrm>
            <a:off x="376188" y="6282069"/>
            <a:ext cx="2743200" cy="365125"/>
          </a:xfrm>
          <a:prstGeom prst="rect">
            <a:avLst/>
          </a:prstGeom>
        </p:spPr>
        <p:txBody>
          <a:bodyPr vert="horz" lIns="91440" tIns="45720" rIns="91440" bIns="45720" rtlCol="0" anchor="b"/>
          <a:lstStyle>
            <a:lvl1pPr algn="r">
              <a:defRPr sz="1000">
                <a:solidFill>
                  <a:schemeClr val="tx1"/>
                </a:solidFill>
                <a:latin typeface="+mn-lt"/>
              </a:defRPr>
            </a:lvl1pPr>
          </a:lstStyle>
          <a:p>
            <a:pPr algn="l"/>
            <a:fld id="{768364BB-9B21-4D29-A19C-C6410F652861}" type="slidenum">
              <a:rPr lang="en-IE" smtClean="0"/>
              <a:pPr algn="l"/>
              <a:t>‹Nr.›</a:t>
            </a:fld>
            <a:endParaRPr lang="en-IE" dirty="0"/>
          </a:p>
        </p:txBody>
      </p:sp>
    </p:spTree>
    <p:extLst>
      <p:ext uri="{BB962C8B-B14F-4D97-AF65-F5344CB8AC3E}">
        <p14:creationId xmlns:p14="http://schemas.microsoft.com/office/powerpoint/2010/main" val="278885177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itle and body text three columns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1C58A-AE9F-CB20-353A-B865ECE39A5D}"/>
              </a:ext>
            </a:extLst>
          </p:cNvPr>
          <p:cNvSpPr>
            <a:spLocks noGrp="1"/>
          </p:cNvSpPr>
          <p:nvPr>
            <p:ph type="title"/>
          </p:nvPr>
        </p:nvSpPr>
        <p:spPr/>
        <p:txBody>
          <a:bodyPr>
            <a:noAutofit/>
          </a:bodyPr>
          <a:lstStyle/>
          <a:p>
            <a:r>
              <a:rPr lang="en-US"/>
              <a:t>Click to edit Master title style</a:t>
            </a:r>
            <a:endParaRPr lang="en-IE" dirty="0"/>
          </a:p>
        </p:txBody>
      </p:sp>
      <p:sp>
        <p:nvSpPr>
          <p:cNvPr id="3" name="Content Placeholder 2">
            <a:extLst>
              <a:ext uri="{FF2B5EF4-FFF2-40B4-BE49-F238E27FC236}">
                <a16:creationId xmlns:a16="http://schemas.microsoft.com/office/drawing/2014/main" id="{833F6E74-65E4-088E-A627-F5CBCB9E0FAA}"/>
              </a:ext>
            </a:extLst>
          </p:cNvPr>
          <p:cNvSpPr>
            <a:spLocks noGrp="1"/>
          </p:cNvSpPr>
          <p:nvPr>
            <p:ph sz="half" idx="1"/>
          </p:nvPr>
        </p:nvSpPr>
        <p:spPr>
          <a:xfrm>
            <a:off x="838200" y="1989056"/>
            <a:ext cx="3055070" cy="3299381"/>
          </a:xfrm>
        </p:spPr>
        <p:txBody>
          <a:bodyPr>
            <a:noAutofit/>
          </a:bodyPr>
          <a:lstStyle>
            <a:lvl1pPr marL="0" indent="0">
              <a:buClr>
                <a:schemeClr val="tx2"/>
              </a:buClr>
              <a:buSzPct val="150000"/>
              <a:buFont typeface="Arial" panose="020B0604020202020204" pitchFamily="34" charset="0"/>
              <a:buNone/>
              <a:defRPr sz="2000">
                <a:solidFill>
                  <a:schemeClr val="tx1"/>
                </a:solidFill>
              </a:defRPr>
            </a:lvl1pPr>
          </a:lstStyle>
          <a:p>
            <a:pPr lvl="0"/>
            <a:r>
              <a:rPr lang="en-US"/>
              <a:t>Click to edit Master text styles</a:t>
            </a:r>
          </a:p>
        </p:txBody>
      </p:sp>
      <p:sp>
        <p:nvSpPr>
          <p:cNvPr id="4" name="Content Placeholder 2">
            <a:extLst>
              <a:ext uri="{FF2B5EF4-FFF2-40B4-BE49-F238E27FC236}">
                <a16:creationId xmlns:a16="http://schemas.microsoft.com/office/drawing/2014/main" id="{AFF39438-760E-ED2B-8243-319A5EF04778}"/>
              </a:ext>
            </a:extLst>
          </p:cNvPr>
          <p:cNvSpPr>
            <a:spLocks noGrp="1"/>
          </p:cNvSpPr>
          <p:nvPr>
            <p:ph sz="half" idx="10"/>
          </p:nvPr>
        </p:nvSpPr>
        <p:spPr>
          <a:xfrm>
            <a:off x="4568465" y="1989055"/>
            <a:ext cx="3055070" cy="3299381"/>
          </a:xfrm>
        </p:spPr>
        <p:txBody>
          <a:bodyPr>
            <a:noAutofit/>
          </a:bodyPr>
          <a:lstStyle>
            <a:lvl1pPr marL="0" indent="0">
              <a:buClr>
                <a:schemeClr val="tx2"/>
              </a:buClr>
              <a:buSzPct val="150000"/>
              <a:buFont typeface="Arial" panose="020B0604020202020204" pitchFamily="34" charset="0"/>
              <a:buNone/>
              <a:defRPr sz="2000">
                <a:solidFill>
                  <a:schemeClr val="tx1"/>
                </a:solidFill>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B6FA7DAD-79FF-9241-7523-B9F28613FBC3}"/>
              </a:ext>
            </a:extLst>
          </p:cNvPr>
          <p:cNvSpPr>
            <a:spLocks noGrp="1"/>
          </p:cNvSpPr>
          <p:nvPr>
            <p:ph type="sldNum" sz="quarter" idx="4"/>
          </p:nvPr>
        </p:nvSpPr>
        <p:spPr>
          <a:xfrm>
            <a:off x="376188" y="6282069"/>
            <a:ext cx="2743200" cy="365125"/>
          </a:xfrm>
          <a:prstGeom prst="rect">
            <a:avLst/>
          </a:prstGeom>
        </p:spPr>
        <p:txBody>
          <a:bodyPr vert="horz" lIns="91440" tIns="45720" rIns="91440" bIns="45720" rtlCol="0" anchor="b">
            <a:noAutofit/>
          </a:bodyPr>
          <a:lstStyle>
            <a:lvl1pPr algn="r">
              <a:defRPr sz="1000">
                <a:solidFill>
                  <a:schemeClr val="tx1"/>
                </a:solidFill>
                <a:latin typeface="+mn-lt"/>
              </a:defRPr>
            </a:lvl1pPr>
          </a:lstStyle>
          <a:p>
            <a:pPr algn="l"/>
            <a:fld id="{768364BB-9B21-4D29-A19C-C6410F652861}" type="slidenum">
              <a:rPr lang="en-IE" smtClean="0"/>
              <a:pPr algn="l"/>
              <a:t>‹Nr.›</a:t>
            </a:fld>
            <a:endParaRPr lang="en-IE" dirty="0"/>
          </a:p>
        </p:txBody>
      </p:sp>
      <p:sp>
        <p:nvSpPr>
          <p:cNvPr id="5" name="Content Placeholder 2">
            <a:extLst>
              <a:ext uri="{FF2B5EF4-FFF2-40B4-BE49-F238E27FC236}">
                <a16:creationId xmlns:a16="http://schemas.microsoft.com/office/drawing/2014/main" id="{C2284C9D-0459-8584-A6B3-FFE83837141D}"/>
              </a:ext>
            </a:extLst>
          </p:cNvPr>
          <p:cNvSpPr>
            <a:spLocks noGrp="1"/>
          </p:cNvSpPr>
          <p:nvPr>
            <p:ph sz="half" idx="11"/>
          </p:nvPr>
        </p:nvSpPr>
        <p:spPr>
          <a:xfrm>
            <a:off x="8298730" y="1989055"/>
            <a:ext cx="3055070" cy="3299381"/>
          </a:xfrm>
        </p:spPr>
        <p:txBody>
          <a:bodyPr>
            <a:noAutofit/>
          </a:bodyPr>
          <a:lstStyle>
            <a:lvl1pPr marL="0" indent="0">
              <a:buClr>
                <a:schemeClr val="tx2"/>
              </a:buClr>
              <a:buSzPct val="150000"/>
              <a:buFont typeface="Arial" panose="020B0604020202020204" pitchFamily="34" charset="0"/>
              <a:buNone/>
              <a:defRPr sz="200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82854777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Title and body text two columns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1C58A-AE9F-CB20-353A-B865ECE39A5D}"/>
              </a:ext>
            </a:extLst>
          </p:cNvPr>
          <p:cNvSpPr>
            <a:spLocks noGrp="1"/>
          </p:cNvSpPr>
          <p:nvPr>
            <p:ph type="title"/>
          </p:nvPr>
        </p:nvSpPr>
        <p:spPr/>
        <p:txBody>
          <a:bodyPr/>
          <a:lstStyle/>
          <a:p>
            <a:r>
              <a:rPr lang="en-US"/>
              <a:t>Click to edit Master title style</a:t>
            </a:r>
            <a:endParaRPr lang="en-IE" dirty="0"/>
          </a:p>
        </p:txBody>
      </p:sp>
      <p:sp>
        <p:nvSpPr>
          <p:cNvPr id="3" name="Content Placeholder 2">
            <a:extLst>
              <a:ext uri="{FF2B5EF4-FFF2-40B4-BE49-F238E27FC236}">
                <a16:creationId xmlns:a16="http://schemas.microsoft.com/office/drawing/2014/main" id="{833F6E74-65E4-088E-A627-F5CBCB9E0FAA}"/>
              </a:ext>
            </a:extLst>
          </p:cNvPr>
          <p:cNvSpPr>
            <a:spLocks noGrp="1"/>
          </p:cNvSpPr>
          <p:nvPr>
            <p:ph sz="half" idx="1"/>
          </p:nvPr>
        </p:nvSpPr>
        <p:spPr>
          <a:xfrm>
            <a:off x="838199" y="1855706"/>
            <a:ext cx="5019675" cy="3271102"/>
          </a:xfrm>
          <a:noFill/>
        </p:spPr>
        <p:txBody>
          <a:bodyPr lIns="144000" tIns="144000" rIns="144000" bIns="144000">
            <a:noAutofit/>
          </a:bodyPr>
          <a:lstStyle>
            <a:lvl1pPr marL="0" indent="0">
              <a:buNone/>
              <a:defRPr sz="2000">
                <a:solidFill>
                  <a:schemeClr val="tx1"/>
                </a:solidFill>
              </a:defRPr>
            </a:lvl1pPr>
          </a:lstStyle>
          <a:p>
            <a:pPr lvl="0"/>
            <a:r>
              <a:rPr lang="en-US"/>
              <a:t>Click to edit Master text styles</a:t>
            </a:r>
          </a:p>
        </p:txBody>
      </p:sp>
      <p:sp>
        <p:nvSpPr>
          <p:cNvPr id="6" name="Content Placeholder 2">
            <a:extLst>
              <a:ext uri="{FF2B5EF4-FFF2-40B4-BE49-F238E27FC236}">
                <a16:creationId xmlns:a16="http://schemas.microsoft.com/office/drawing/2014/main" id="{5F39DED1-43B7-A54B-D3D7-54792E535D26}"/>
              </a:ext>
            </a:extLst>
          </p:cNvPr>
          <p:cNvSpPr>
            <a:spLocks noGrp="1"/>
          </p:cNvSpPr>
          <p:nvPr>
            <p:ph sz="half" idx="10"/>
          </p:nvPr>
        </p:nvSpPr>
        <p:spPr>
          <a:xfrm>
            <a:off x="6334125" y="1855706"/>
            <a:ext cx="5019675" cy="3271102"/>
          </a:xfrm>
          <a:noFill/>
        </p:spPr>
        <p:txBody>
          <a:bodyPr lIns="144000" tIns="144000" rIns="144000" bIns="144000">
            <a:noAutofit/>
          </a:bodyPr>
          <a:lstStyle>
            <a:lvl1pPr marL="0" indent="0">
              <a:buNone/>
              <a:defRPr sz="2000">
                <a:solidFill>
                  <a:schemeClr val="tx1"/>
                </a:solidFill>
              </a:defRPr>
            </a:lvl1pPr>
          </a:lstStyle>
          <a:p>
            <a:pPr lvl="0"/>
            <a:r>
              <a:rPr lang="en-US"/>
              <a:t>Click to edit Master text styles</a:t>
            </a:r>
          </a:p>
        </p:txBody>
      </p:sp>
      <p:sp>
        <p:nvSpPr>
          <p:cNvPr id="4" name="Slide Number Placeholder 5">
            <a:extLst>
              <a:ext uri="{FF2B5EF4-FFF2-40B4-BE49-F238E27FC236}">
                <a16:creationId xmlns:a16="http://schemas.microsoft.com/office/drawing/2014/main" id="{B9416748-3994-A02A-B7BD-AC8272883D95}"/>
              </a:ext>
            </a:extLst>
          </p:cNvPr>
          <p:cNvSpPr>
            <a:spLocks noGrp="1"/>
          </p:cNvSpPr>
          <p:nvPr>
            <p:ph type="sldNum" sz="quarter" idx="4"/>
          </p:nvPr>
        </p:nvSpPr>
        <p:spPr>
          <a:xfrm>
            <a:off x="376188" y="6282069"/>
            <a:ext cx="2743200" cy="365125"/>
          </a:xfrm>
          <a:prstGeom prst="rect">
            <a:avLst/>
          </a:prstGeom>
        </p:spPr>
        <p:txBody>
          <a:bodyPr vert="horz" lIns="91440" tIns="45720" rIns="91440" bIns="45720" rtlCol="0" anchor="b"/>
          <a:lstStyle>
            <a:lvl1pPr algn="r">
              <a:defRPr sz="1000">
                <a:solidFill>
                  <a:schemeClr val="tx1"/>
                </a:solidFill>
                <a:latin typeface="+mn-lt"/>
              </a:defRPr>
            </a:lvl1pPr>
          </a:lstStyle>
          <a:p>
            <a:pPr algn="l"/>
            <a:fld id="{768364BB-9B21-4D29-A19C-C6410F652861}" type="slidenum">
              <a:rPr lang="en-IE" smtClean="0"/>
              <a:pPr algn="l"/>
              <a:t>‹Nr.›</a:t>
            </a:fld>
            <a:endParaRPr lang="en-IE" dirty="0"/>
          </a:p>
        </p:txBody>
      </p:sp>
    </p:spTree>
    <p:extLst>
      <p:ext uri="{BB962C8B-B14F-4D97-AF65-F5344CB8AC3E}">
        <p14:creationId xmlns:p14="http://schemas.microsoft.com/office/powerpoint/2010/main" val="25279236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Title and body text and bullet poi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0F1C0-2CE9-2640-8D54-464A0BF69C2C}"/>
              </a:ext>
            </a:extLst>
          </p:cNvPr>
          <p:cNvSpPr>
            <a:spLocks noGrp="1"/>
          </p:cNvSpPr>
          <p:nvPr>
            <p:ph type="title"/>
          </p:nvPr>
        </p:nvSpPr>
        <p:spPr/>
        <p:txBody>
          <a:bodyPr/>
          <a:lstStyle/>
          <a:p>
            <a:r>
              <a:rPr lang="en-US"/>
              <a:t>Click to edit Master title style</a:t>
            </a:r>
            <a:endParaRPr lang="en-IE" dirty="0"/>
          </a:p>
        </p:txBody>
      </p:sp>
      <p:sp>
        <p:nvSpPr>
          <p:cNvPr id="6" name="Text Placeholder 2">
            <a:extLst>
              <a:ext uri="{FF2B5EF4-FFF2-40B4-BE49-F238E27FC236}">
                <a16:creationId xmlns:a16="http://schemas.microsoft.com/office/drawing/2014/main" id="{509BE7C2-2602-0313-8D83-EAB1C755A713}"/>
              </a:ext>
            </a:extLst>
          </p:cNvPr>
          <p:cNvSpPr>
            <a:spLocks noGrp="1"/>
          </p:cNvSpPr>
          <p:nvPr>
            <p:ph idx="1"/>
          </p:nvPr>
        </p:nvSpPr>
        <p:spPr>
          <a:xfrm>
            <a:off x="838200" y="1825625"/>
            <a:ext cx="10515600" cy="3638473"/>
          </a:xfrm>
          <a:prstGeom prst="rect">
            <a:avLst/>
          </a:prstGeom>
        </p:spPr>
        <p:txBody>
          <a:bodyPr vert="horz" lIns="144000" tIns="144000" rIns="144000" bIns="144000" rtlCol="0">
            <a:noAutofit/>
          </a:bodyPr>
          <a:lstStyle>
            <a:lvl1pPr marL="342900" indent="-342900">
              <a:buClr>
                <a:schemeClr val="tx2"/>
              </a:buClr>
              <a:buSzPct val="150000"/>
              <a:buFont typeface="Arial" panose="020B0604020202020204" pitchFamily="34" charset="0"/>
              <a:buChar char="•"/>
              <a:defRPr sz="2000"/>
            </a:lvl1pPr>
            <a:lvl2pPr>
              <a:buClr>
                <a:schemeClr val="tx2"/>
              </a:buClr>
              <a:buSzPct val="100000"/>
              <a:defRPr sz="1800"/>
            </a:lvl2pPr>
            <a:lvl3pPr>
              <a:buClr>
                <a:schemeClr val="tx2"/>
              </a:buClr>
              <a:defRPr sz="1600"/>
            </a:lvl3pPr>
            <a:lvl4pPr>
              <a:buClr>
                <a:schemeClr val="tx2"/>
              </a:buClr>
              <a:defRPr sz="1400"/>
            </a:lvl4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5D43C2E6-DFE0-78B7-AEF2-E94F28383CAA}"/>
              </a:ext>
            </a:extLst>
          </p:cNvPr>
          <p:cNvSpPr>
            <a:spLocks noGrp="1"/>
          </p:cNvSpPr>
          <p:nvPr>
            <p:ph type="sldNum" sz="quarter" idx="4"/>
          </p:nvPr>
        </p:nvSpPr>
        <p:spPr>
          <a:xfrm>
            <a:off x="376188" y="6282069"/>
            <a:ext cx="2743200" cy="365125"/>
          </a:xfrm>
          <a:prstGeom prst="rect">
            <a:avLst/>
          </a:prstGeom>
        </p:spPr>
        <p:txBody>
          <a:bodyPr vert="horz" lIns="91440" tIns="45720" rIns="91440" bIns="45720" rtlCol="0" anchor="b"/>
          <a:lstStyle>
            <a:lvl1pPr algn="r">
              <a:defRPr sz="1000">
                <a:solidFill>
                  <a:schemeClr val="tx1"/>
                </a:solidFill>
                <a:latin typeface="+mn-lt"/>
              </a:defRPr>
            </a:lvl1pPr>
          </a:lstStyle>
          <a:p>
            <a:pPr algn="l"/>
            <a:fld id="{768364BB-9B21-4D29-A19C-C6410F652861}" type="slidenum">
              <a:rPr lang="en-IE" smtClean="0"/>
              <a:pPr algn="l"/>
              <a:t>‹Nr.›</a:t>
            </a:fld>
            <a:endParaRPr lang="en-IE" dirty="0"/>
          </a:p>
        </p:txBody>
      </p:sp>
    </p:spTree>
    <p:extLst>
      <p:ext uri="{BB962C8B-B14F-4D97-AF65-F5344CB8AC3E}">
        <p14:creationId xmlns:p14="http://schemas.microsoft.com/office/powerpoint/2010/main" val="205634673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3"/>
        <p:cNvGrpSpPr/>
        <p:nvPr/>
      </p:nvGrpSpPr>
      <p:grpSpPr>
        <a:xfrm>
          <a:off x="0" y="0"/>
          <a:ext cx="0" cy="0"/>
          <a:chOff x="0" y="0"/>
          <a:chExt cx="0" cy="0"/>
        </a:xfrm>
      </p:grpSpPr>
      <p:sp>
        <p:nvSpPr>
          <p:cNvPr id="24" name="Google Shape;24;p23"/>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sp>
        <p:nvSpPr>
          <p:cNvPr id="25" name="Google Shape;25;p23"/>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26" name="Google Shape;26;p23"/>
          <p:cNvSpPr txBox="1">
            <a:spLocks noGrp="1"/>
          </p:cNvSpPr>
          <p:nvPr>
            <p:ph type="body" idx="1"/>
          </p:nvPr>
        </p:nvSpPr>
        <p:spPr>
          <a:xfrm>
            <a:off x="838199" y="1825625"/>
            <a:ext cx="10905699" cy="3881904"/>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1800"/>
              </a:spcBef>
              <a:spcAft>
                <a:spcPts val="0"/>
              </a:spcAft>
              <a:buSzPts val="2000"/>
              <a:buChar char="•"/>
              <a:defRPr/>
            </a:lvl2pPr>
            <a:lvl3pPr marL="1371600" lvl="2" indent="-342900" algn="l">
              <a:lnSpc>
                <a:spcPct val="100000"/>
              </a:lnSpc>
              <a:spcBef>
                <a:spcPts val="1800"/>
              </a:spcBef>
              <a:spcAft>
                <a:spcPts val="0"/>
              </a:spcAft>
              <a:buSzPts val="1800"/>
              <a:buChar char="•"/>
              <a:defRPr/>
            </a:lvl3pPr>
            <a:lvl4pPr marL="1828800" lvl="3" indent="-330200" algn="l">
              <a:lnSpc>
                <a:spcPct val="100000"/>
              </a:lnSpc>
              <a:spcBef>
                <a:spcPts val="1800"/>
              </a:spcBef>
              <a:spcAft>
                <a:spcPts val="0"/>
              </a:spcAft>
              <a:buSzPts val="1600"/>
              <a:buChar char="•"/>
              <a:defRPr/>
            </a:lvl4pPr>
            <a:lvl5pPr marL="2286000" lvl="4" indent="-330200" algn="l">
              <a:lnSpc>
                <a:spcPct val="100000"/>
              </a:lnSpc>
              <a:spcBef>
                <a:spcPts val="1800"/>
              </a:spcBef>
              <a:spcAft>
                <a:spcPts val="0"/>
              </a:spcAft>
              <a:buSzPts val="16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27" name="Google Shape;27;p23"/>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23702007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Chapter Slide" type="title">
  <p:cSld name="Chapter Slide">
    <p:bg>
      <p:bgPr>
        <a:solidFill>
          <a:srgbClr val="0356B1"/>
        </a:solidFill>
        <a:effectLst/>
      </p:bgPr>
    </p:bg>
    <p:spTree>
      <p:nvGrpSpPr>
        <p:cNvPr id="1" name="Shape 28"/>
        <p:cNvGrpSpPr/>
        <p:nvPr/>
      </p:nvGrpSpPr>
      <p:grpSpPr>
        <a:xfrm>
          <a:off x="0" y="0"/>
          <a:ext cx="0" cy="0"/>
          <a:chOff x="0" y="0"/>
          <a:chExt cx="0" cy="0"/>
        </a:xfrm>
      </p:grpSpPr>
      <p:sp>
        <p:nvSpPr>
          <p:cNvPr id="29" name="Google Shape;29;p24"/>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a:solidFill>
                  <a:srgbClr val="0356B1"/>
                </a:solidFill>
                <a:latin typeface="Arial"/>
                <a:ea typeface="Arial"/>
                <a:cs typeface="Arial"/>
                <a:sym typeface="Arial"/>
              </a:defRPr>
            </a:lvl1pPr>
            <a:lvl2pPr marL="0" lvl="1" indent="0" algn="l">
              <a:spcBef>
                <a:spcPts val="0"/>
              </a:spcBef>
              <a:buNone/>
              <a:defRPr sz="1200">
                <a:solidFill>
                  <a:srgbClr val="0356B1"/>
                </a:solidFill>
                <a:latin typeface="Arial"/>
                <a:ea typeface="Arial"/>
                <a:cs typeface="Arial"/>
                <a:sym typeface="Arial"/>
              </a:defRPr>
            </a:lvl2pPr>
            <a:lvl3pPr marL="0" lvl="2" indent="0" algn="l">
              <a:spcBef>
                <a:spcPts val="0"/>
              </a:spcBef>
              <a:buNone/>
              <a:defRPr sz="1200">
                <a:solidFill>
                  <a:srgbClr val="0356B1"/>
                </a:solidFill>
                <a:latin typeface="Arial"/>
                <a:ea typeface="Arial"/>
                <a:cs typeface="Arial"/>
                <a:sym typeface="Arial"/>
              </a:defRPr>
            </a:lvl3pPr>
            <a:lvl4pPr marL="0" lvl="3" indent="0" algn="l">
              <a:spcBef>
                <a:spcPts val="0"/>
              </a:spcBef>
              <a:buNone/>
              <a:defRPr sz="1200">
                <a:solidFill>
                  <a:srgbClr val="0356B1"/>
                </a:solidFill>
                <a:latin typeface="Arial"/>
                <a:ea typeface="Arial"/>
                <a:cs typeface="Arial"/>
                <a:sym typeface="Arial"/>
              </a:defRPr>
            </a:lvl4pPr>
            <a:lvl5pPr marL="0" lvl="4" indent="0" algn="l">
              <a:spcBef>
                <a:spcPts val="0"/>
              </a:spcBef>
              <a:buNone/>
              <a:defRPr sz="1200">
                <a:solidFill>
                  <a:srgbClr val="0356B1"/>
                </a:solidFill>
                <a:latin typeface="Arial"/>
                <a:ea typeface="Arial"/>
                <a:cs typeface="Arial"/>
                <a:sym typeface="Arial"/>
              </a:defRPr>
            </a:lvl5pPr>
            <a:lvl6pPr marL="0" lvl="5" indent="0" algn="l">
              <a:spcBef>
                <a:spcPts val="0"/>
              </a:spcBef>
              <a:buNone/>
              <a:defRPr sz="1200">
                <a:solidFill>
                  <a:srgbClr val="0356B1"/>
                </a:solidFill>
                <a:latin typeface="Arial"/>
                <a:ea typeface="Arial"/>
                <a:cs typeface="Arial"/>
                <a:sym typeface="Arial"/>
              </a:defRPr>
            </a:lvl6pPr>
            <a:lvl7pPr marL="0" lvl="6" indent="0" algn="l">
              <a:spcBef>
                <a:spcPts val="0"/>
              </a:spcBef>
              <a:buNone/>
              <a:defRPr sz="1200">
                <a:solidFill>
                  <a:srgbClr val="0356B1"/>
                </a:solidFill>
                <a:latin typeface="Arial"/>
                <a:ea typeface="Arial"/>
                <a:cs typeface="Arial"/>
                <a:sym typeface="Arial"/>
              </a:defRPr>
            </a:lvl7pPr>
            <a:lvl8pPr marL="0" lvl="7" indent="0" algn="l">
              <a:spcBef>
                <a:spcPts val="0"/>
              </a:spcBef>
              <a:buNone/>
              <a:defRPr sz="1200">
                <a:solidFill>
                  <a:srgbClr val="0356B1"/>
                </a:solidFill>
                <a:latin typeface="Arial"/>
                <a:ea typeface="Arial"/>
                <a:cs typeface="Arial"/>
                <a:sym typeface="Arial"/>
              </a:defRPr>
            </a:lvl8pPr>
            <a:lvl9pPr marL="0" lvl="8" indent="0" algn="l">
              <a:spcBef>
                <a:spcPts val="0"/>
              </a:spcBef>
              <a:buNone/>
              <a:defRPr sz="1200">
                <a:solidFill>
                  <a:srgbClr val="0356B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‹Nr.›</a:t>
            </a:fld>
            <a:endParaRPr/>
          </a:p>
        </p:txBody>
      </p:sp>
      <p:sp>
        <p:nvSpPr>
          <p:cNvPr id="30" name="Google Shape;30;p24"/>
          <p:cNvSpPr txBox="1">
            <a:spLocks noGrp="1"/>
          </p:cNvSpPr>
          <p:nvPr>
            <p:ph type="ctrTitle"/>
          </p:nvPr>
        </p:nvSpPr>
        <p:spPr>
          <a:xfrm>
            <a:off x="1070189" y="1122363"/>
            <a:ext cx="10676038" cy="2387600"/>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accent5"/>
              </a:buClr>
              <a:buSzPts val="6000"/>
              <a:buFont typeface="Arial"/>
              <a:buNone/>
              <a:defRPr sz="6000">
                <a:solidFill>
                  <a:schemeClr val="accent5"/>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31" name="Google Shape;31;p24"/>
          <p:cNvSpPr txBox="1">
            <a:spLocks noGrp="1"/>
          </p:cNvSpPr>
          <p:nvPr>
            <p:ph type="subTitle" idx="1"/>
          </p:nvPr>
        </p:nvSpPr>
        <p:spPr>
          <a:xfrm>
            <a:off x="1070189" y="3602038"/>
            <a:ext cx="10676038" cy="1655762"/>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2400"/>
              <a:buNone/>
              <a:defRPr sz="2400">
                <a:solidFill>
                  <a:schemeClr val="lt1"/>
                </a:solidFill>
              </a:defRPr>
            </a:lvl1pPr>
            <a:lvl2pPr lvl="1" algn="ctr">
              <a:lnSpc>
                <a:spcPct val="100000"/>
              </a:lnSpc>
              <a:spcBef>
                <a:spcPts val="1800"/>
              </a:spcBef>
              <a:spcAft>
                <a:spcPts val="0"/>
              </a:spcAft>
              <a:buSzPts val="2000"/>
              <a:buNone/>
              <a:defRPr sz="2000"/>
            </a:lvl2pPr>
            <a:lvl3pPr lvl="2" algn="ctr">
              <a:lnSpc>
                <a:spcPct val="100000"/>
              </a:lnSpc>
              <a:spcBef>
                <a:spcPts val="1800"/>
              </a:spcBef>
              <a:spcAft>
                <a:spcPts val="0"/>
              </a:spcAft>
              <a:buSzPts val="1800"/>
              <a:buNone/>
              <a:defRPr sz="1800"/>
            </a:lvl3pPr>
            <a:lvl4pPr lvl="3" algn="ctr">
              <a:lnSpc>
                <a:spcPct val="100000"/>
              </a:lnSpc>
              <a:spcBef>
                <a:spcPts val="1800"/>
              </a:spcBef>
              <a:spcAft>
                <a:spcPts val="0"/>
              </a:spcAft>
              <a:buSzPts val="1600"/>
              <a:buNone/>
              <a:defRPr sz="1600"/>
            </a:lvl4pPr>
            <a:lvl5pPr lvl="4" algn="ctr">
              <a:lnSpc>
                <a:spcPct val="100000"/>
              </a:lnSpc>
              <a:spcBef>
                <a:spcPts val="1800"/>
              </a:spcBef>
              <a:spcAft>
                <a:spcPts val="0"/>
              </a:spcAft>
              <a:buSzPts val="1600"/>
              <a:buNone/>
              <a:defRPr sz="1600"/>
            </a:lvl5pPr>
            <a:lvl6pPr lvl="5" algn="ctr">
              <a:lnSpc>
                <a:spcPct val="90000"/>
              </a:lnSpc>
              <a:spcBef>
                <a:spcPts val="18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a:p>
        </p:txBody>
      </p:sp>
      <p:pic>
        <p:nvPicPr>
          <p:cNvPr id="32" name="Google Shape;32;p24" descr="European Commission"/>
          <p:cNvPicPr preferRelativeResize="0"/>
          <p:nvPr/>
        </p:nvPicPr>
        <p:blipFill rotWithShape="1">
          <a:blip r:embed="rId2">
            <a:alphaModFix/>
          </a:blip>
          <a:srcRect/>
          <a:stretch/>
        </p:blipFill>
        <p:spPr>
          <a:xfrm>
            <a:off x="10027715" y="6045257"/>
            <a:ext cx="1718512" cy="451153"/>
          </a:xfrm>
          <a:prstGeom prst="rect">
            <a:avLst/>
          </a:prstGeom>
          <a:noFill/>
          <a:ln>
            <a:noFill/>
          </a:ln>
        </p:spPr>
      </p:pic>
      <p:cxnSp>
        <p:nvCxnSpPr>
          <p:cNvPr id="33" name="Google Shape;33;p24"/>
          <p:cNvCxnSpPr/>
          <p:nvPr/>
        </p:nvCxnSpPr>
        <p:spPr>
          <a:xfrm>
            <a:off x="838200" y="0"/>
            <a:ext cx="0" cy="3295934"/>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172245766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40"/>
        <p:cNvGrpSpPr/>
        <p:nvPr/>
      </p:nvGrpSpPr>
      <p:grpSpPr>
        <a:xfrm>
          <a:off x="0" y="0"/>
          <a:ext cx="0" cy="0"/>
          <a:chOff x="0" y="0"/>
          <a:chExt cx="0" cy="0"/>
        </a:xfrm>
      </p:grpSpPr>
      <p:sp>
        <p:nvSpPr>
          <p:cNvPr id="41" name="Google Shape;41;p26"/>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dirty="0"/>
          </a:p>
        </p:txBody>
      </p:sp>
      <p:sp>
        <p:nvSpPr>
          <p:cNvPr id="42" name="Google Shape;42;p26"/>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43" name="Google Shape;43;p26"/>
          <p:cNvSpPr txBox="1">
            <a:spLocks noGrp="1"/>
          </p:cNvSpPr>
          <p:nvPr>
            <p:ph type="body" idx="1"/>
          </p:nvPr>
        </p:nvSpPr>
        <p:spPr>
          <a:xfrm>
            <a:off x="838198" y="1825625"/>
            <a:ext cx="5328000" cy="3906435"/>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1800"/>
              </a:spcBef>
              <a:spcAft>
                <a:spcPts val="0"/>
              </a:spcAft>
              <a:buSzPts val="2000"/>
              <a:buChar char="•"/>
              <a:defRPr/>
            </a:lvl2pPr>
            <a:lvl3pPr marL="1371600" lvl="2" indent="-342900" algn="l">
              <a:lnSpc>
                <a:spcPct val="100000"/>
              </a:lnSpc>
              <a:spcBef>
                <a:spcPts val="1800"/>
              </a:spcBef>
              <a:spcAft>
                <a:spcPts val="0"/>
              </a:spcAft>
              <a:buSzPts val="1800"/>
              <a:buChar char="•"/>
              <a:defRPr/>
            </a:lvl3pPr>
            <a:lvl4pPr marL="1828800" lvl="3" indent="-330200" algn="l">
              <a:lnSpc>
                <a:spcPct val="100000"/>
              </a:lnSpc>
              <a:spcBef>
                <a:spcPts val="1800"/>
              </a:spcBef>
              <a:spcAft>
                <a:spcPts val="0"/>
              </a:spcAft>
              <a:buSzPts val="1600"/>
              <a:buChar char="•"/>
              <a:defRPr/>
            </a:lvl4pPr>
            <a:lvl5pPr marL="2286000" lvl="4" indent="-330200" algn="l">
              <a:lnSpc>
                <a:spcPct val="100000"/>
              </a:lnSpc>
              <a:spcBef>
                <a:spcPts val="1800"/>
              </a:spcBef>
              <a:spcAft>
                <a:spcPts val="0"/>
              </a:spcAft>
              <a:buSzPts val="16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44" name="Google Shape;44;p26"/>
          <p:cNvSpPr txBox="1">
            <a:spLocks noGrp="1"/>
          </p:cNvSpPr>
          <p:nvPr>
            <p:ph type="body" idx="2"/>
          </p:nvPr>
        </p:nvSpPr>
        <p:spPr>
          <a:xfrm>
            <a:off x="6402250" y="1825625"/>
            <a:ext cx="5328000" cy="3906435"/>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1800"/>
              </a:spcBef>
              <a:spcAft>
                <a:spcPts val="0"/>
              </a:spcAft>
              <a:buSzPts val="1800"/>
              <a:buChar char="•"/>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45" name="Google Shape;45;p26"/>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270181444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46"/>
        <p:cNvGrpSpPr/>
        <p:nvPr/>
      </p:nvGrpSpPr>
      <p:grpSpPr>
        <a:xfrm>
          <a:off x="0" y="0"/>
          <a:ext cx="0" cy="0"/>
          <a:chOff x="0" y="0"/>
          <a:chExt cx="0" cy="0"/>
        </a:xfrm>
      </p:grpSpPr>
      <p:sp>
        <p:nvSpPr>
          <p:cNvPr id="147" name="Google Shape;147;p38"/>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pic>
        <p:nvPicPr>
          <p:cNvPr id="148" name="Google Shape;148;p38"/>
          <p:cNvPicPr preferRelativeResize="0"/>
          <p:nvPr/>
        </p:nvPicPr>
        <p:blipFill rotWithShape="1">
          <a:blip r:embed="rId2">
            <a:alphaModFix/>
          </a:blip>
          <a:srcRect/>
          <a:stretch/>
        </p:blipFill>
        <p:spPr>
          <a:xfrm>
            <a:off x="0" y="1850288"/>
            <a:ext cx="12192000" cy="5018345"/>
          </a:xfrm>
          <a:prstGeom prst="rect">
            <a:avLst/>
          </a:prstGeom>
          <a:noFill/>
          <a:ln>
            <a:noFill/>
          </a:ln>
        </p:spPr>
      </p:pic>
      <p:sp>
        <p:nvSpPr>
          <p:cNvPr id="149" name="Google Shape;149;p38"/>
          <p:cNvSpPr/>
          <p:nvPr/>
        </p:nvSpPr>
        <p:spPr>
          <a:xfrm>
            <a:off x="0" y="1078174"/>
            <a:ext cx="12192000" cy="2890800"/>
          </a:xfrm>
          <a:prstGeom prst="rect">
            <a:avLst/>
          </a:prstGeom>
          <a:solidFill>
            <a:srgbClr val="0356B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4"/>
              </a:solidFill>
              <a:latin typeface="Arial"/>
              <a:ea typeface="Arial"/>
              <a:cs typeface="Arial"/>
              <a:sym typeface="Arial"/>
            </a:endParaRPr>
          </a:p>
        </p:txBody>
      </p:sp>
      <p:pic>
        <p:nvPicPr>
          <p:cNvPr id="150" name="Google Shape;150;p38" descr="European Commission"/>
          <p:cNvPicPr preferRelativeResize="0"/>
          <p:nvPr/>
        </p:nvPicPr>
        <p:blipFill rotWithShape="1">
          <a:blip r:embed="rId3">
            <a:alphaModFix/>
          </a:blip>
          <a:srcRect/>
          <a:stretch/>
        </p:blipFill>
        <p:spPr>
          <a:xfrm>
            <a:off x="5388933" y="258042"/>
            <a:ext cx="1659793" cy="1152460"/>
          </a:xfrm>
          <a:prstGeom prst="rect">
            <a:avLst/>
          </a:prstGeom>
          <a:noFill/>
          <a:ln>
            <a:noFill/>
          </a:ln>
        </p:spPr>
      </p:pic>
      <p:sp>
        <p:nvSpPr>
          <p:cNvPr id="151" name="Google Shape;151;p38"/>
          <p:cNvSpPr txBox="1">
            <a:spLocks noGrp="1"/>
          </p:cNvSpPr>
          <p:nvPr>
            <p:ph type="ctrTitle"/>
          </p:nvPr>
        </p:nvSpPr>
        <p:spPr>
          <a:xfrm>
            <a:off x="1071350" y="1992572"/>
            <a:ext cx="10065224" cy="872647"/>
          </a:xfrm>
          <a:prstGeom prst="rect">
            <a:avLst/>
          </a:prstGeom>
          <a:noFill/>
          <a:ln>
            <a:noFill/>
          </a:ln>
        </p:spPr>
        <p:txBody>
          <a:bodyPr spcFirstLastPara="1" wrap="square" lIns="91425" tIns="45700" rIns="91425" bIns="0" anchor="t" anchorCtr="0">
            <a:normAutofit/>
          </a:bodyPr>
          <a:lstStyle>
            <a:lvl1pPr lvl="0" algn="l">
              <a:lnSpc>
                <a:spcPct val="90000"/>
              </a:lnSpc>
              <a:spcBef>
                <a:spcPts val="0"/>
              </a:spcBef>
              <a:spcAft>
                <a:spcPts val="0"/>
              </a:spcAft>
              <a:buClr>
                <a:schemeClr val="lt1"/>
              </a:buClr>
              <a:buSzPts val="6000"/>
              <a:buFont typeface="Arial"/>
              <a:buNone/>
              <a:defRPr sz="6000" b="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52" name="Google Shape;152;p38"/>
          <p:cNvSpPr txBox="1">
            <a:spLocks noGrp="1"/>
          </p:cNvSpPr>
          <p:nvPr>
            <p:ph type="subTitle" idx="1"/>
          </p:nvPr>
        </p:nvSpPr>
        <p:spPr>
          <a:xfrm>
            <a:off x="1071351" y="3067468"/>
            <a:ext cx="10065224" cy="89775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2800"/>
              <a:buNone/>
              <a:defRPr sz="2800" i="0">
                <a:solidFill>
                  <a:schemeClr val="accent5"/>
                </a:solidFill>
              </a:defRPr>
            </a:lvl1pPr>
            <a:lvl2pPr lvl="1" algn="ctr">
              <a:lnSpc>
                <a:spcPct val="100000"/>
              </a:lnSpc>
              <a:spcBef>
                <a:spcPts val="1800"/>
              </a:spcBef>
              <a:spcAft>
                <a:spcPts val="0"/>
              </a:spcAft>
              <a:buSzPts val="2000"/>
              <a:buNone/>
              <a:defRPr sz="2000"/>
            </a:lvl2pPr>
            <a:lvl3pPr lvl="2" algn="ctr">
              <a:lnSpc>
                <a:spcPct val="100000"/>
              </a:lnSpc>
              <a:spcBef>
                <a:spcPts val="1800"/>
              </a:spcBef>
              <a:spcAft>
                <a:spcPts val="0"/>
              </a:spcAft>
              <a:buSzPts val="1800"/>
              <a:buNone/>
              <a:defRPr sz="1800"/>
            </a:lvl3pPr>
            <a:lvl4pPr lvl="3" algn="ctr">
              <a:lnSpc>
                <a:spcPct val="100000"/>
              </a:lnSpc>
              <a:spcBef>
                <a:spcPts val="1800"/>
              </a:spcBef>
              <a:spcAft>
                <a:spcPts val="0"/>
              </a:spcAft>
              <a:buSzPts val="1600"/>
              <a:buNone/>
              <a:defRPr sz="1600"/>
            </a:lvl4pPr>
            <a:lvl5pPr lvl="4" algn="ctr">
              <a:lnSpc>
                <a:spcPct val="100000"/>
              </a:lnSpc>
              <a:spcBef>
                <a:spcPts val="1800"/>
              </a:spcBef>
              <a:spcAft>
                <a:spcPts val="0"/>
              </a:spcAft>
              <a:buSzPts val="1600"/>
              <a:buNone/>
              <a:defRPr sz="1600"/>
            </a:lvl5pPr>
            <a:lvl6pPr lvl="5" algn="ctr">
              <a:lnSpc>
                <a:spcPct val="90000"/>
              </a:lnSpc>
              <a:spcBef>
                <a:spcPts val="18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a:p>
        </p:txBody>
      </p:sp>
      <p:sp>
        <p:nvSpPr>
          <p:cNvPr id="153" name="Google Shape;153;p38"/>
          <p:cNvSpPr txBox="1">
            <a:spLocks noGrp="1"/>
          </p:cNvSpPr>
          <p:nvPr>
            <p:ph type="body" idx="2"/>
          </p:nvPr>
        </p:nvSpPr>
        <p:spPr>
          <a:xfrm>
            <a:off x="6096000" y="5783535"/>
            <a:ext cx="5040313" cy="528998"/>
          </a:xfrm>
          <a:prstGeom prst="rect">
            <a:avLst/>
          </a:prstGeom>
          <a:noFill/>
          <a:ln>
            <a:noFill/>
          </a:ln>
        </p:spPr>
        <p:txBody>
          <a:bodyPr spcFirstLastPara="1" wrap="square" lIns="91425" tIns="45700" rIns="91425" bIns="45700" anchor="b" anchorCtr="0">
            <a:noAutofit/>
          </a:bodyPr>
          <a:lstStyle>
            <a:lvl1pPr marL="457200" lvl="0" indent="-228600" algn="r">
              <a:lnSpc>
                <a:spcPct val="100000"/>
              </a:lnSpc>
              <a:spcBef>
                <a:spcPts val="0"/>
              </a:spcBef>
              <a:spcAft>
                <a:spcPts val="0"/>
              </a:spcAft>
              <a:buSzPts val="2200"/>
              <a:buFont typeface="Arial"/>
              <a:buNone/>
              <a:defRPr sz="2200" i="1">
                <a:solidFill>
                  <a:schemeClr val="lt1"/>
                </a:solidFill>
              </a:defRPr>
            </a:lvl1pPr>
            <a:lvl2pPr marL="914400" lvl="1" indent="-342900" algn="l">
              <a:lnSpc>
                <a:spcPct val="100000"/>
              </a:lnSpc>
              <a:spcBef>
                <a:spcPts val="1800"/>
              </a:spcBef>
              <a:spcAft>
                <a:spcPts val="0"/>
              </a:spcAft>
              <a:buSzPts val="1800"/>
              <a:buChar char="•"/>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154" name="Google Shape;154;p38"/>
          <p:cNvSpPr/>
          <p:nvPr/>
        </p:nvSpPr>
        <p:spPr>
          <a:xfrm>
            <a:off x="5741158" y="6619164"/>
            <a:ext cx="707409" cy="240594"/>
          </a:xfrm>
          <a:prstGeom prst="rect">
            <a:avLst/>
          </a:prstGeom>
          <a:solidFill>
            <a:srgbClr val="0044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55" name="Google Shape;155;p38"/>
          <p:cNvCxnSpPr/>
          <p:nvPr/>
        </p:nvCxnSpPr>
        <p:spPr>
          <a:xfrm>
            <a:off x="838200" y="1978925"/>
            <a:ext cx="0" cy="4879075"/>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4130267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56"/>
        <p:cNvGrpSpPr/>
        <p:nvPr/>
      </p:nvGrpSpPr>
      <p:grpSpPr>
        <a:xfrm>
          <a:off x="0" y="0"/>
          <a:ext cx="0" cy="0"/>
          <a:chOff x="0" y="0"/>
          <a:chExt cx="0" cy="0"/>
        </a:xfrm>
      </p:grpSpPr>
      <p:sp>
        <p:nvSpPr>
          <p:cNvPr id="157" name="Google Shape;157;p39"/>
          <p:cNvSpPr txBox="1">
            <a:spLocks noGrp="1"/>
          </p:cNvSpPr>
          <p:nvPr>
            <p:ph type="sldNum" idx="12"/>
          </p:nvPr>
        </p:nvSpPr>
        <p:spPr>
          <a:xfrm>
            <a:off x="838200"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pic>
        <p:nvPicPr>
          <p:cNvPr id="158" name="Google Shape;158;p39"/>
          <p:cNvPicPr preferRelativeResize="0"/>
          <p:nvPr/>
        </p:nvPicPr>
        <p:blipFill rotWithShape="1">
          <a:blip r:embed="rId2">
            <a:alphaModFix/>
          </a:blip>
          <a:srcRect t="4555"/>
          <a:stretch/>
        </p:blipFill>
        <p:spPr>
          <a:xfrm>
            <a:off x="0" y="1078173"/>
            <a:ext cx="12192000" cy="5783240"/>
          </a:xfrm>
          <a:prstGeom prst="rect">
            <a:avLst/>
          </a:prstGeom>
          <a:noFill/>
          <a:ln>
            <a:noFill/>
          </a:ln>
        </p:spPr>
      </p:pic>
      <p:sp>
        <p:nvSpPr>
          <p:cNvPr id="159" name="Google Shape;159;p39"/>
          <p:cNvSpPr/>
          <p:nvPr/>
        </p:nvSpPr>
        <p:spPr>
          <a:xfrm>
            <a:off x="5289" y="1078173"/>
            <a:ext cx="12197346" cy="5783239"/>
          </a:xfrm>
          <a:prstGeom prst="rect">
            <a:avLst/>
          </a:prstGeom>
          <a:solidFill>
            <a:srgbClr val="024EA2">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4"/>
              </a:solidFill>
              <a:latin typeface="Arial"/>
              <a:ea typeface="Arial"/>
              <a:cs typeface="Arial"/>
              <a:sym typeface="Arial"/>
            </a:endParaRPr>
          </a:p>
        </p:txBody>
      </p:sp>
      <p:pic>
        <p:nvPicPr>
          <p:cNvPr id="160" name="Google Shape;160;p39" descr="European Commission"/>
          <p:cNvPicPr preferRelativeResize="0"/>
          <p:nvPr/>
        </p:nvPicPr>
        <p:blipFill rotWithShape="1">
          <a:blip r:embed="rId3">
            <a:alphaModFix/>
          </a:blip>
          <a:srcRect/>
          <a:stretch/>
        </p:blipFill>
        <p:spPr>
          <a:xfrm>
            <a:off x="5388933" y="258042"/>
            <a:ext cx="1659793" cy="1152460"/>
          </a:xfrm>
          <a:prstGeom prst="rect">
            <a:avLst/>
          </a:prstGeom>
          <a:noFill/>
          <a:ln>
            <a:noFill/>
          </a:ln>
        </p:spPr>
      </p:pic>
      <p:sp>
        <p:nvSpPr>
          <p:cNvPr id="161" name="Google Shape;161;p39"/>
          <p:cNvSpPr txBox="1">
            <a:spLocks noGrp="1"/>
          </p:cNvSpPr>
          <p:nvPr>
            <p:ph type="ctrTitle"/>
          </p:nvPr>
        </p:nvSpPr>
        <p:spPr>
          <a:xfrm>
            <a:off x="1071350" y="1992572"/>
            <a:ext cx="10065224" cy="2149523"/>
          </a:xfrm>
          <a:prstGeom prst="rect">
            <a:avLst/>
          </a:prstGeom>
          <a:noFill/>
          <a:ln>
            <a:noFill/>
          </a:ln>
        </p:spPr>
        <p:txBody>
          <a:bodyPr spcFirstLastPara="1" wrap="square" lIns="91425" tIns="45700" rIns="91425" bIns="0" anchor="t" anchorCtr="0">
            <a:noAutofit/>
          </a:bodyPr>
          <a:lstStyle>
            <a:lvl1pPr lvl="0" algn="l">
              <a:lnSpc>
                <a:spcPct val="90000"/>
              </a:lnSpc>
              <a:spcBef>
                <a:spcPts val="0"/>
              </a:spcBef>
              <a:spcAft>
                <a:spcPts val="0"/>
              </a:spcAft>
              <a:buClr>
                <a:schemeClr val="lt1"/>
              </a:buClr>
              <a:buSzPts val="6000"/>
              <a:buFont typeface="Arial"/>
              <a:buNone/>
              <a:defRPr sz="6000" b="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62" name="Google Shape;162;p39"/>
          <p:cNvSpPr txBox="1">
            <a:spLocks noGrp="1"/>
          </p:cNvSpPr>
          <p:nvPr>
            <p:ph type="subTitle" idx="1"/>
          </p:nvPr>
        </p:nvSpPr>
        <p:spPr>
          <a:xfrm>
            <a:off x="1071351" y="4418049"/>
            <a:ext cx="10065224" cy="89775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2800"/>
              <a:buNone/>
              <a:defRPr sz="2800" i="0">
                <a:solidFill>
                  <a:schemeClr val="accent5"/>
                </a:solidFill>
              </a:defRPr>
            </a:lvl1pPr>
            <a:lvl2pPr lvl="1" algn="ctr">
              <a:lnSpc>
                <a:spcPct val="100000"/>
              </a:lnSpc>
              <a:spcBef>
                <a:spcPts val="1800"/>
              </a:spcBef>
              <a:spcAft>
                <a:spcPts val="0"/>
              </a:spcAft>
              <a:buSzPts val="2000"/>
              <a:buNone/>
              <a:defRPr sz="2000"/>
            </a:lvl2pPr>
            <a:lvl3pPr lvl="2" algn="ctr">
              <a:lnSpc>
                <a:spcPct val="100000"/>
              </a:lnSpc>
              <a:spcBef>
                <a:spcPts val="1800"/>
              </a:spcBef>
              <a:spcAft>
                <a:spcPts val="0"/>
              </a:spcAft>
              <a:buSzPts val="1800"/>
              <a:buNone/>
              <a:defRPr sz="1800"/>
            </a:lvl3pPr>
            <a:lvl4pPr lvl="3" algn="ctr">
              <a:lnSpc>
                <a:spcPct val="100000"/>
              </a:lnSpc>
              <a:spcBef>
                <a:spcPts val="1800"/>
              </a:spcBef>
              <a:spcAft>
                <a:spcPts val="0"/>
              </a:spcAft>
              <a:buSzPts val="1600"/>
              <a:buNone/>
              <a:defRPr sz="1600"/>
            </a:lvl4pPr>
            <a:lvl5pPr lvl="4" algn="ctr">
              <a:lnSpc>
                <a:spcPct val="100000"/>
              </a:lnSpc>
              <a:spcBef>
                <a:spcPts val="1800"/>
              </a:spcBef>
              <a:spcAft>
                <a:spcPts val="0"/>
              </a:spcAft>
              <a:buSzPts val="1600"/>
              <a:buNone/>
              <a:defRPr sz="1600"/>
            </a:lvl5pPr>
            <a:lvl6pPr lvl="5" algn="ctr">
              <a:lnSpc>
                <a:spcPct val="90000"/>
              </a:lnSpc>
              <a:spcBef>
                <a:spcPts val="18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a:p>
        </p:txBody>
      </p:sp>
      <p:sp>
        <p:nvSpPr>
          <p:cNvPr id="163" name="Google Shape;163;p39"/>
          <p:cNvSpPr txBox="1">
            <a:spLocks noGrp="1"/>
          </p:cNvSpPr>
          <p:nvPr>
            <p:ph type="body" idx="2"/>
          </p:nvPr>
        </p:nvSpPr>
        <p:spPr>
          <a:xfrm>
            <a:off x="6096000" y="5557903"/>
            <a:ext cx="5040313" cy="528998"/>
          </a:xfrm>
          <a:prstGeom prst="rect">
            <a:avLst/>
          </a:prstGeom>
          <a:noFill/>
          <a:ln>
            <a:noFill/>
          </a:ln>
        </p:spPr>
        <p:txBody>
          <a:bodyPr spcFirstLastPara="1" wrap="square" lIns="91425" tIns="45700" rIns="91425" bIns="45700" anchor="t" anchorCtr="0">
            <a:noAutofit/>
          </a:bodyPr>
          <a:lstStyle>
            <a:lvl1pPr marL="457200" lvl="0" indent="-228600" algn="r">
              <a:lnSpc>
                <a:spcPct val="100000"/>
              </a:lnSpc>
              <a:spcBef>
                <a:spcPts val="0"/>
              </a:spcBef>
              <a:spcAft>
                <a:spcPts val="0"/>
              </a:spcAft>
              <a:buSzPts val="2200"/>
              <a:buFont typeface="Arial"/>
              <a:buNone/>
              <a:defRPr sz="2200" i="1">
                <a:solidFill>
                  <a:schemeClr val="lt1"/>
                </a:solidFill>
              </a:defRPr>
            </a:lvl1pPr>
            <a:lvl2pPr marL="914400" lvl="1" indent="-342900" algn="l">
              <a:lnSpc>
                <a:spcPct val="100000"/>
              </a:lnSpc>
              <a:spcBef>
                <a:spcPts val="1800"/>
              </a:spcBef>
              <a:spcAft>
                <a:spcPts val="0"/>
              </a:spcAft>
              <a:buSzPts val="1800"/>
              <a:buChar char="•"/>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164" name="Google Shape;164;p39"/>
          <p:cNvSpPr/>
          <p:nvPr/>
        </p:nvSpPr>
        <p:spPr>
          <a:xfrm>
            <a:off x="5741158" y="6619164"/>
            <a:ext cx="707409" cy="240594"/>
          </a:xfrm>
          <a:prstGeom prst="rect">
            <a:avLst/>
          </a:prstGeom>
          <a:solidFill>
            <a:srgbClr val="0044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65" name="Google Shape;165;p39"/>
          <p:cNvCxnSpPr/>
          <p:nvPr/>
        </p:nvCxnSpPr>
        <p:spPr>
          <a:xfrm>
            <a:off x="838200" y="1978925"/>
            <a:ext cx="0" cy="4879075"/>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32369226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EB1909-C735-2F81-56EB-6963F9E66DA5}"/>
              </a:ext>
            </a:extLst>
          </p:cNvPr>
          <p:cNvSpPr>
            <a:spLocks noGrp="1"/>
          </p:cNvSpPr>
          <p:nvPr>
            <p:ph type="dt" sz="half" idx="10"/>
          </p:nvPr>
        </p:nvSpPr>
        <p:spPr/>
        <p:txBody>
          <a:bodyPr/>
          <a:lstStyle/>
          <a:p>
            <a:fld id="{3E36BF97-3BC6-42CE-972D-30B49143B194}" type="datetimeFigureOut">
              <a:rPr lang="en-IE" smtClean="0"/>
              <a:t>09/04/2025</a:t>
            </a:fld>
            <a:endParaRPr lang="en-IE"/>
          </a:p>
        </p:txBody>
      </p:sp>
      <p:sp>
        <p:nvSpPr>
          <p:cNvPr id="3" name="Footer Placeholder 2">
            <a:extLst>
              <a:ext uri="{FF2B5EF4-FFF2-40B4-BE49-F238E27FC236}">
                <a16:creationId xmlns:a16="http://schemas.microsoft.com/office/drawing/2014/main" id="{0D0E2B43-3888-C1BC-2AC1-EF89FD8AA539}"/>
              </a:ext>
            </a:extLst>
          </p:cNvPr>
          <p:cNvSpPr>
            <a:spLocks noGrp="1"/>
          </p:cNvSpPr>
          <p:nvPr>
            <p:ph type="ftr" sz="quarter" idx="11"/>
          </p:nvPr>
        </p:nvSpPr>
        <p:spPr/>
        <p:txBody>
          <a:bodyPr/>
          <a:lstStyle/>
          <a:p>
            <a:endParaRPr lang="en-IE"/>
          </a:p>
        </p:txBody>
      </p:sp>
      <p:sp>
        <p:nvSpPr>
          <p:cNvPr id="4" name="Slide Number Placeholder 3">
            <a:extLst>
              <a:ext uri="{FF2B5EF4-FFF2-40B4-BE49-F238E27FC236}">
                <a16:creationId xmlns:a16="http://schemas.microsoft.com/office/drawing/2014/main" id="{9E20C8B1-B02E-C07F-E075-DF28CD9C9A6F}"/>
              </a:ext>
            </a:extLst>
          </p:cNvPr>
          <p:cNvSpPr>
            <a:spLocks noGrp="1"/>
          </p:cNvSpPr>
          <p:nvPr>
            <p:ph type="sldNum" sz="quarter" idx="12"/>
          </p:nvPr>
        </p:nvSpPr>
        <p:spPr/>
        <p:txBody>
          <a:bodyPr/>
          <a:lstStyle/>
          <a:p>
            <a:fld id="{9627A097-3C0A-4381-9D6E-A3B3D76E739F}" type="slidenum">
              <a:rPr lang="en-IE" smtClean="0"/>
              <a:t>‹Nr.›</a:t>
            </a:fld>
            <a:endParaRPr lang="en-IE"/>
          </a:p>
        </p:txBody>
      </p:sp>
    </p:spTree>
    <p:extLst>
      <p:ext uri="{BB962C8B-B14F-4D97-AF65-F5344CB8AC3E}">
        <p14:creationId xmlns:p14="http://schemas.microsoft.com/office/powerpoint/2010/main" val="327126308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Last slide (option 2)">
  <p:cSld name="Last slide (option 2)">
    <p:spTree>
      <p:nvGrpSpPr>
        <p:cNvPr id="1" name="Shape 166"/>
        <p:cNvGrpSpPr/>
        <p:nvPr/>
      </p:nvGrpSpPr>
      <p:grpSpPr>
        <a:xfrm>
          <a:off x="0" y="0"/>
          <a:ext cx="0" cy="0"/>
          <a:chOff x="0" y="0"/>
          <a:chExt cx="0" cy="0"/>
        </a:xfrm>
      </p:grpSpPr>
      <p:sp>
        <p:nvSpPr>
          <p:cNvPr id="167" name="Google Shape;167;p40"/>
          <p:cNvSpPr/>
          <p:nvPr/>
        </p:nvSpPr>
        <p:spPr>
          <a:xfrm>
            <a:off x="0" y="1"/>
            <a:ext cx="12192000" cy="3428999"/>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8" name="Google Shape;168;p40"/>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sp>
        <p:nvSpPr>
          <p:cNvPr id="169" name="Google Shape;169;p40"/>
          <p:cNvSpPr txBox="1">
            <a:spLocks noGrp="1"/>
          </p:cNvSpPr>
          <p:nvPr>
            <p:ph type="ctrTitle"/>
          </p:nvPr>
        </p:nvSpPr>
        <p:spPr>
          <a:xfrm>
            <a:off x="1077013" y="1122363"/>
            <a:ext cx="10156297" cy="1240348"/>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accent5"/>
              </a:buClr>
              <a:buSzPts val="6000"/>
              <a:buFont typeface="Arial"/>
              <a:buNone/>
              <a:defRPr sz="6000">
                <a:solidFill>
                  <a:schemeClr val="accent5"/>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70" name="Google Shape;170;p40"/>
          <p:cNvSpPr txBox="1">
            <a:spLocks noGrp="1"/>
          </p:cNvSpPr>
          <p:nvPr>
            <p:ph type="body" idx="1"/>
          </p:nvPr>
        </p:nvSpPr>
        <p:spPr>
          <a:xfrm>
            <a:off x="838976" y="4175997"/>
            <a:ext cx="10888663" cy="162014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SzPts val="1400"/>
              <a:buFont typeface="Arial"/>
              <a:buNone/>
              <a:defRPr sz="1400">
                <a:solidFill>
                  <a:srgbClr val="767676"/>
                </a:solidFill>
              </a:defRPr>
            </a:lvl1pPr>
            <a:lvl2pPr marL="914400" lvl="1" indent="-228600" algn="l">
              <a:lnSpc>
                <a:spcPct val="100000"/>
              </a:lnSpc>
              <a:spcBef>
                <a:spcPts val="1800"/>
              </a:spcBef>
              <a:spcAft>
                <a:spcPts val="0"/>
              </a:spcAft>
              <a:buSzPts val="2000"/>
              <a:buNone/>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171" name="Google Shape;171;p40"/>
          <p:cNvCxnSpPr/>
          <p:nvPr/>
        </p:nvCxnSpPr>
        <p:spPr>
          <a:xfrm>
            <a:off x="838200" y="0"/>
            <a:ext cx="0" cy="2362711"/>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88911957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Content and Object">
  <p:cSld name="Content and Object">
    <p:spTree>
      <p:nvGrpSpPr>
        <p:cNvPr id="1" name="Shape 172"/>
        <p:cNvGrpSpPr/>
        <p:nvPr/>
      </p:nvGrpSpPr>
      <p:grpSpPr>
        <a:xfrm>
          <a:off x="0" y="0"/>
          <a:ext cx="0" cy="0"/>
          <a:chOff x="0" y="0"/>
          <a:chExt cx="0" cy="0"/>
        </a:xfrm>
      </p:grpSpPr>
      <p:sp>
        <p:nvSpPr>
          <p:cNvPr id="173" name="Google Shape;173;p41"/>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sp>
        <p:nvSpPr>
          <p:cNvPr id="174" name="Google Shape;174;p41"/>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75" name="Google Shape;175;p41"/>
          <p:cNvSpPr txBox="1">
            <a:spLocks noGrp="1"/>
          </p:cNvSpPr>
          <p:nvPr>
            <p:ph type="body" idx="1"/>
          </p:nvPr>
        </p:nvSpPr>
        <p:spPr>
          <a:xfrm>
            <a:off x="838198" y="1825625"/>
            <a:ext cx="5328000" cy="3906435"/>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1800"/>
              </a:spcBef>
              <a:spcAft>
                <a:spcPts val="0"/>
              </a:spcAft>
              <a:buSzPts val="2000"/>
              <a:buChar char="•"/>
              <a:defRPr/>
            </a:lvl2pPr>
            <a:lvl3pPr marL="1371600" lvl="2" indent="-342900" algn="l">
              <a:lnSpc>
                <a:spcPct val="100000"/>
              </a:lnSpc>
              <a:spcBef>
                <a:spcPts val="1800"/>
              </a:spcBef>
              <a:spcAft>
                <a:spcPts val="0"/>
              </a:spcAft>
              <a:buSzPts val="1800"/>
              <a:buChar char="•"/>
              <a:defRPr/>
            </a:lvl3pPr>
            <a:lvl4pPr marL="1828800" lvl="3" indent="-330200" algn="l">
              <a:lnSpc>
                <a:spcPct val="100000"/>
              </a:lnSpc>
              <a:spcBef>
                <a:spcPts val="1800"/>
              </a:spcBef>
              <a:spcAft>
                <a:spcPts val="0"/>
              </a:spcAft>
              <a:buSzPts val="1600"/>
              <a:buChar char="•"/>
              <a:defRPr/>
            </a:lvl4pPr>
            <a:lvl5pPr marL="2286000" lvl="4" indent="-330200" algn="l">
              <a:lnSpc>
                <a:spcPct val="100000"/>
              </a:lnSpc>
              <a:spcBef>
                <a:spcPts val="1800"/>
              </a:spcBef>
              <a:spcAft>
                <a:spcPts val="0"/>
              </a:spcAft>
              <a:buSzPts val="16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176" name="Google Shape;176;p41"/>
          <p:cNvSpPr txBox="1">
            <a:spLocks noGrp="1"/>
          </p:cNvSpPr>
          <p:nvPr>
            <p:ph type="body" idx="2"/>
          </p:nvPr>
        </p:nvSpPr>
        <p:spPr>
          <a:xfrm>
            <a:off x="6402250" y="1825625"/>
            <a:ext cx="5328000" cy="390643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SzPts val="2400"/>
              <a:buNone/>
              <a:defRPr/>
            </a:lvl1pPr>
            <a:lvl2pPr marL="914400" lvl="1" indent="-342900" algn="l">
              <a:lnSpc>
                <a:spcPct val="100000"/>
              </a:lnSpc>
              <a:spcBef>
                <a:spcPts val="1800"/>
              </a:spcBef>
              <a:spcAft>
                <a:spcPts val="0"/>
              </a:spcAft>
              <a:buSzPts val="1800"/>
              <a:buChar char="•"/>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177" name="Google Shape;177;p41"/>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235010638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78"/>
        <p:cNvGrpSpPr/>
        <p:nvPr/>
      </p:nvGrpSpPr>
      <p:grpSpPr>
        <a:xfrm>
          <a:off x="0" y="0"/>
          <a:ext cx="0" cy="0"/>
          <a:chOff x="0" y="0"/>
          <a:chExt cx="0" cy="0"/>
        </a:xfrm>
      </p:grpSpPr>
      <p:sp>
        <p:nvSpPr>
          <p:cNvPr id="179" name="Google Shape;179;p42"/>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sp>
        <p:nvSpPr>
          <p:cNvPr id="180" name="Google Shape;180;p42"/>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cxnSp>
        <p:nvCxnSpPr>
          <p:cNvPr id="181" name="Google Shape;181;p42"/>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Tree>
    <p:extLst>
      <p:ext uri="{BB962C8B-B14F-4D97-AF65-F5344CB8AC3E}">
        <p14:creationId xmlns:p14="http://schemas.microsoft.com/office/powerpoint/2010/main" val="35301153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2"/>
        <p:cNvGrpSpPr/>
        <p:nvPr/>
      </p:nvGrpSpPr>
      <p:grpSpPr>
        <a:xfrm>
          <a:off x="0" y="0"/>
          <a:ext cx="0" cy="0"/>
          <a:chOff x="0" y="0"/>
          <a:chExt cx="0" cy="0"/>
        </a:xfrm>
      </p:grpSpPr>
      <p:sp>
        <p:nvSpPr>
          <p:cNvPr id="183" name="Google Shape;183;p43"/>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‹Nr.›</a:t>
            </a:fld>
            <a:endParaRPr/>
          </a:p>
        </p:txBody>
      </p:sp>
    </p:spTree>
    <p:extLst>
      <p:ext uri="{BB962C8B-B14F-4D97-AF65-F5344CB8AC3E}">
        <p14:creationId xmlns:p14="http://schemas.microsoft.com/office/powerpoint/2010/main" val="31854974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5" name="Picture 5" descr="LOGO CE-EN-NEG-quadri.ai"/>
          <p:cNvPicPr>
            <a:picLocks noChangeAspect="1"/>
          </p:cNvPicPr>
          <p:nvPr userDrawn="1"/>
        </p:nvPicPr>
        <p:blipFill>
          <a:blip r:embed="rId2" cstate="print"/>
          <a:srcRect/>
          <a:stretch>
            <a:fillRect/>
          </a:stretch>
        </p:blipFill>
        <p:spPr bwMode="auto">
          <a:xfrm>
            <a:off x="5227200" y="3600"/>
            <a:ext cx="2015067" cy="1511300"/>
          </a:xfrm>
          <a:prstGeom prst="rect">
            <a:avLst/>
          </a:prstGeom>
          <a:noFill/>
          <a:ln w="9525">
            <a:noFill/>
            <a:miter lim="800000"/>
            <a:headEnd/>
            <a:tailEnd/>
          </a:ln>
        </p:spPr>
      </p:pic>
      <p:sp>
        <p:nvSpPr>
          <p:cNvPr id="6" name="Rectangle 5"/>
          <p:cNvSpPr/>
          <p:nvPr userDrawn="1"/>
        </p:nvSpPr>
        <p:spPr>
          <a:xfrm>
            <a:off x="5129691" y="6659562"/>
            <a:ext cx="2160000" cy="198438"/>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p:nvPr>
        </p:nvSpPr>
        <p:spPr>
          <a:xfrm>
            <a:off x="624417" y="1556272"/>
            <a:ext cx="10972800" cy="936625"/>
          </a:xfrm>
        </p:spPr>
        <p:txBody>
          <a:bodyPr/>
          <a:lstStyle/>
          <a:p>
            <a:r>
              <a:rPr lang="en-US" dirty="0"/>
              <a:t>Click to edit Master title style</a:t>
            </a:r>
            <a:endParaRPr lang="en-GB" dirty="0"/>
          </a:p>
        </p:txBody>
      </p:sp>
      <p:sp>
        <p:nvSpPr>
          <p:cNvPr id="7" name="Rectangle 4"/>
          <p:cNvSpPr>
            <a:spLocks noGrp="1" noChangeArrowheads="1"/>
          </p:cNvSpPr>
          <p:nvPr>
            <p:ph type="dt" sz="half" idx="10"/>
          </p:nvPr>
        </p:nvSpPr>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xfrm>
            <a:off x="4165600" y="6237289"/>
            <a:ext cx="3860800" cy="484187"/>
          </a:xfrm>
        </p:spPr>
        <p:txBody>
          <a:bodyPr/>
          <a:lstStyle>
            <a:lvl1pPr>
              <a:defRPr/>
            </a:lvl1pPr>
          </a:lstStyle>
          <a:p>
            <a:pPr>
              <a:defRPr/>
            </a:pPr>
            <a:r>
              <a:rPr lang="en-GB" dirty="0"/>
              <a:t>DG Justice</a:t>
            </a:r>
          </a:p>
          <a:p>
            <a:pPr>
              <a:defRPr/>
            </a:pPr>
            <a:endParaRPr lang="en-GB" dirty="0"/>
          </a:p>
        </p:txBody>
      </p:sp>
      <p:sp>
        <p:nvSpPr>
          <p:cNvPr id="9" name="Rectangle 6"/>
          <p:cNvSpPr>
            <a:spLocks noGrp="1" noChangeArrowheads="1"/>
          </p:cNvSpPr>
          <p:nvPr>
            <p:ph type="sldNum" sz="quarter" idx="12"/>
          </p:nvPr>
        </p:nvSpPr>
        <p:spPr/>
        <p:txBody>
          <a:bodyPr/>
          <a:lstStyle>
            <a:lvl1pPr>
              <a:defRPr/>
            </a:lvl1pPr>
          </a:lstStyle>
          <a:p>
            <a:pPr>
              <a:defRPr/>
            </a:pPr>
            <a:fld id="{46861DAA-5BBC-4812-876F-0D7C7B9EA75C}" type="slidenum">
              <a:rPr lang="en-GB"/>
              <a:pPr>
                <a:defRPr/>
              </a:pPr>
              <a:t>‹Nr.›</a:t>
            </a:fld>
            <a:endParaRPr lang="en-GB"/>
          </a:p>
        </p:txBody>
      </p:sp>
      <p:sp>
        <p:nvSpPr>
          <p:cNvPr id="10" name="Content Placeholder 2"/>
          <p:cNvSpPr>
            <a:spLocks noGrp="1"/>
          </p:cNvSpPr>
          <p:nvPr>
            <p:ph idx="1"/>
          </p:nvPr>
        </p:nvSpPr>
        <p:spPr>
          <a:xfrm>
            <a:off x="609600" y="2564904"/>
            <a:ext cx="10972800" cy="3633788"/>
          </a:xfrm>
        </p:spPr>
        <p:txBody>
          <a:bodyPr/>
          <a:lstStyle>
            <a:lvl1pPr marL="342900" indent="-342900">
              <a:buClr>
                <a:srgbClr val="0F5494"/>
              </a:buClr>
              <a:buFont typeface="Arial" pitchFamily="34" charset="0"/>
              <a:buChar char="•"/>
              <a:defRPr sz="2400" i="0"/>
            </a:lvl1pPr>
            <a:lvl2pPr>
              <a:buClr>
                <a:srgbClr val="0F5494"/>
              </a:buClr>
              <a:defRPr/>
            </a:lvl2pPr>
            <a:lvl3pPr>
              <a:defRPr sz="1600"/>
            </a:lvl3pPr>
          </a:lstStyle>
          <a:p>
            <a:pPr lvl="0"/>
            <a:r>
              <a:rPr lang="en-US" dirty="0"/>
              <a:t>Click to edit Master text styles</a:t>
            </a:r>
          </a:p>
          <a:p>
            <a:pPr lvl="1"/>
            <a:r>
              <a:rPr lang="en-US" dirty="0"/>
              <a:t>Second level</a:t>
            </a:r>
          </a:p>
          <a:p>
            <a:pPr lvl="2"/>
            <a:r>
              <a:rPr lang="en-US" dirty="0"/>
              <a:t>Third level</a:t>
            </a:r>
          </a:p>
        </p:txBody>
      </p:sp>
      <p:sp>
        <p:nvSpPr>
          <p:cNvPr id="11" name="Footer Placeholder 1"/>
          <p:cNvSpPr txBox="1">
            <a:spLocks/>
          </p:cNvSpPr>
          <p:nvPr userDrawn="1"/>
        </p:nvSpPr>
        <p:spPr bwMode="auto">
          <a:xfrm>
            <a:off x="4299927" y="6642000"/>
            <a:ext cx="3764608" cy="3326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defRPr lang="en-GB" sz="1400" b="0" kern="1200" dirty="0">
                <a:solidFill>
                  <a:schemeClr val="tx1"/>
                </a:solidFill>
                <a:latin typeface="+mj-lt"/>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a:lstStyle>
          <a:p>
            <a:pPr>
              <a:defRPr/>
            </a:pPr>
            <a:r>
              <a:rPr lang="en-GB" sz="800">
                <a:solidFill>
                  <a:schemeClr val="bg1"/>
                </a:solidFill>
              </a:rPr>
              <a:t>DG Justice and Consumers</a:t>
            </a:r>
          </a:p>
          <a:p>
            <a:pPr>
              <a:defRPr/>
            </a:pPr>
            <a:endParaRPr lang="en-GB" sz="800"/>
          </a:p>
        </p:txBody>
      </p:sp>
    </p:spTree>
    <p:extLst>
      <p:ext uri="{BB962C8B-B14F-4D97-AF65-F5344CB8AC3E}">
        <p14:creationId xmlns:p14="http://schemas.microsoft.com/office/powerpoint/2010/main" val="107872646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84874027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00267026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21122562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33083159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904027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C61DC-5D29-0073-65F6-7528E86B46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Content Placeholder 2">
            <a:extLst>
              <a:ext uri="{FF2B5EF4-FFF2-40B4-BE49-F238E27FC236}">
                <a16:creationId xmlns:a16="http://schemas.microsoft.com/office/drawing/2014/main" id="{C00D3430-33D6-123A-1B7F-7E8E3A6F8E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a:extLst>
              <a:ext uri="{FF2B5EF4-FFF2-40B4-BE49-F238E27FC236}">
                <a16:creationId xmlns:a16="http://schemas.microsoft.com/office/drawing/2014/main" id="{0563F9D8-994D-2BF4-F367-074A77F763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5B2DA1-AD55-2FAF-4D3A-D5FA41329ADE}"/>
              </a:ext>
            </a:extLst>
          </p:cNvPr>
          <p:cNvSpPr>
            <a:spLocks noGrp="1"/>
          </p:cNvSpPr>
          <p:nvPr>
            <p:ph type="dt" sz="half" idx="10"/>
          </p:nvPr>
        </p:nvSpPr>
        <p:spPr/>
        <p:txBody>
          <a:bodyPr/>
          <a:lstStyle/>
          <a:p>
            <a:fld id="{3E36BF97-3BC6-42CE-972D-30B49143B194}" type="datetimeFigureOut">
              <a:rPr lang="en-IE" smtClean="0"/>
              <a:t>09/04/2025</a:t>
            </a:fld>
            <a:endParaRPr lang="en-IE"/>
          </a:p>
        </p:txBody>
      </p:sp>
      <p:sp>
        <p:nvSpPr>
          <p:cNvPr id="6" name="Footer Placeholder 5">
            <a:extLst>
              <a:ext uri="{FF2B5EF4-FFF2-40B4-BE49-F238E27FC236}">
                <a16:creationId xmlns:a16="http://schemas.microsoft.com/office/drawing/2014/main" id="{26E5B5D3-A0AB-EADB-7718-1C542526581B}"/>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0BFF9B21-859C-DA95-002A-31347894B23F}"/>
              </a:ext>
            </a:extLst>
          </p:cNvPr>
          <p:cNvSpPr>
            <a:spLocks noGrp="1"/>
          </p:cNvSpPr>
          <p:nvPr>
            <p:ph type="sldNum" sz="quarter" idx="12"/>
          </p:nvPr>
        </p:nvSpPr>
        <p:spPr/>
        <p:txBody>
          <a:bodyPr/>
          <a:lstStyle/>
          <a:p>
            <a:fld id="{9627A097-3C0A-4381-9D6E-A3B3D76E739F}" type="slidenum">
              <a:rPr lang="en-IE" smtClean="0"/>
              <a:t>‹Nr.›</a:t>
            </a:fld>
            <a:endParaRPr lang="en-IE"/>
          </a:p>
        </p:txBody>
      </p:sp>
    </p:spTree>
    <p:extLst>
      <p:ext uri="{BB962C8B-B14F-4D97-AF65-F5344CB8AC3E}">
        <p14:creationId xmlns:p14="http://schemas.microsoft.com/office/powerpoint/2010/main" val="412641492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43944485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4059100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6328525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‹Nr.›</a:t>
            </a:fld>
            <a:endParaRPr lang="en-GB"/>
          </a:p>
        </p:txBody>
      </p:sp>
      <p:cxnSp>
        <p:nvCxnSpPr>
          <p:cNvPr id="8" name="Straight Connector 7"/>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40117693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24515511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201" y="2"/>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3" y="482862"/>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415915596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Last slide (option 1)">
  <p:cSld name="Last slide (option 1)">
    <p:spTree>
      <p:nvGrpSpPr>
        <p:cNvPr id="1" name="Shape 140"/>
        <p:cNvGrpSpPr/>
        <p:nvPr/>
      </p:nvGrpSpPr>
      <p:grpSpPr>
        <a:xfrm>
          <a:off x="0" y="0"/>
          <a:ext cx="0" cy="0"/>
          <a:chOff x="0" y="0"/>
          <a:chExt cx="0" cy="0"/>
        </a:xfrm>
      </p:grpSpPr>
      <p:sp>
        <p:nvSpPr>
          <p:cNvPr id="141" name="Google Shape;141;p37"/>
          <p:cNvSpPr/>
          <p:nvPr/>
        </p:nvSpPr>
        <p:spPr>
          <a:xfrm>
            <a:off x="0" y="1"/>
            <a:ext cx="12192000" cy="3428999"/>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Arial"/>
              <a:ea typeface="Arial"/>
              <a:cs typeface="Arial"/>
              <a:sym typeface="Arial"/>
            </a:endParaRPr>
          </a:p>
        </p:txBody>
      </p:sp>
      <p:sp>
        <p:nvSpPr>
          <p:cNvPr id="142" name="Google Shape;142;p37"/>
          <p:cNvSpPr txBox="1">
            <a:spLocks noGrp="1"/>
          </p:cNvSpPr>
          <p:nvPr>
            <p:ph type="sldNum" idx="12"/>
          </p:nvPr>
        </p:nvSpPr>
        <p:spPr>
          <a:xfrm>
            <a:off x="715108" y="6131286"/>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sz="1200" b="0" i="0" u="none" strike="noStrike" kern="1200" cap="none" spc="0" normalizeH="0" baseline="0" noProof="0">
              <a:ln>
                <a:noFill/>
              </a:ln>
              <a:solidFill>
                <a:srgbClr val="767676"/>
              </a:solidFill>
              <a:effectLst/>
              <a:uLnTx/>
              <a:uFillTx/>
              <a:latin typeface="Arial"/>
              <a:cs typeface="Arial"/>
              <a:sym typeface="Arial"/>
            </a:endParaRPr>
          </a:p>
        </p:txBody>
      </p:sp>
      <p:sp>
        <p:nvSpPr>
          <p:cNvPr id="143" name="Google Shape;143;p37"/>
          <p:cNvSpPr txBox="1">
            <a:spLocks noGrp="1"/>
          </p:cNvSpPr>
          <p:nvPr>
            <p:ph type="ctrTitle"/>
          </p:nvPr>
        </p:nvSpPr>
        <p:spPr>
          <a:xfrm>
            <a:off x="1077013" y="1122363"/>
            <a:ext cx="10156297" cy="1240348"/>
          </a:xfrm>
          <a:prstGeom prst="rect">
            <a:avLst/>
          </a:prstGeom>
          <a:noFill/>
          <a:ln>
            <a:noFill/>
          </a:ln>
        </p:spPr>
        <p:txBody>
          <a:bodyPr spcFirstLastPara="1" wrap="square" lIns="91425" tIns="45700" rIns="91425" bIns="0" anchor="b" anchorCtr="0">
            <a:noAutofit/>
          </a:bodyPr>
          <a:lstStyle>
            <a:lvl1pPr lvl="0" algn="l">
              <a:lnSpc>
                <a:spcPct val="90000"/>
              </a:lnSpc>
              <a:spcBef>
                <a:spcPts val="0"/>
              </a:spcBef>
              <a:spcAft>
                <a:spcPts val="0"/>
              </a:spcAft>
              <a:buClr>
                <a:schemeClr val="dk2"/>
              </a:buClr>
              <a:buSzPts val="6000"/>
              <a:buFont typeface="Arial"/>
              <a:buNone/>
              <a:defRPr sz="60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44" name="Google Shape;144;p37"/>
          <p:cNvSpPr txBox="1">
            <a:spLocks noGrp="1"/>
          </p:cNvSpPr>
          <p:nvPr>
            <p:ph type="body" idx="1"/>
          </p:nvPr>
        </p:nvSpPr>
        <p:spPr>
          <a:xfrm>
            <a:off x="838976" y="4175997"/>
            <a:ext cx="10888663" cy="162014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SzPts val="1400"/>
              <a:buFont typeface="Arial"/>
              <a:buNone/>
              <a:defRPr sz="1400">
                <a:solidFill>
                  <a:srgbClr val="767676"/>
                </a:solidFill>
              </a:defRPr>
            </a:lvl1pPr>
            <a:lvl2pPr marL="914400" lvl="1" indent="-228600" algn="l">
              <a:lnSpc>
                <a:spcPct val="100000"/>
              </a:lnSpc>
              <a:spcBef>
                <a:spcPts val="1800"/>
              </a:spcBef>
              <a:spcAft>
                <a:spcPts val="0"/>
              </a:spcAft>
              <a:buSzPts val="2000"/>
              <a:buNone/>
              <a:defRPr/>
            </a:lvl2pPr>
            <a:lvl3pPr marL="1371600" lvl="2" indent="-342900" algn="l">
              <a:lnSpc>
                <a:spcPct val="100000"/>
              </a:lnSpc>
              <a:spcBef>
                <a:spcPts val="1800"/>
              </a:spcBef>
              <a:spcAft>
                <a:spcPts val="0"/>
              </a:spcAft>
              <a:buSzPts val="1800"/>
              <a:buChar char="•"/>
              <a:defRPr/>
            </a:lvl3pPr>
            <a:lvl4pPr marL="1828800" lvl="3" indent="-342900" algn="l">
              <a:lnSpc>
                <a:spcPct val="100000"/>
              </a:lnSpc>
              <a:spcBef>
                <a:spcPts val="1800"/>
              </a:spcBef>
              <a:spcAft>
                <a:spcPts val="0"/>
              </a:spcAft>
              <a:buSzPts val="1800"/>
              <a:buChar char="•"/>
              <a:defRPr/>
            </a:lvl4pPr>
            <a:lvl5pPr marL="2286000" lvl="4" indent="-342900" algn="l">
              <a:lnSpc>
                <a:spcPct val="100000"/>
              </a:lnSpc>
              <a:spcBef>
                <a:spcPts val="1800"/>
              </a:spcBef>
              <a:spcAft>
                <a:spcPts val="0"/>
              </a:spcAft>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cxnSp>
        <p:nvCxnSpPr>
          <p:cNvPr id="145" name="Google Shape;145;p37"/>
          <p:cNvCxnSpPr/>
          <p:nvPr/>
        </p:nvCxnSpPr>
        <p:spPr>
          <a:xfrm>
            <a:off x="838200" y="0"/>
            <a:ext cx="0" cy="2362711"/>
          </a:xfrm>
          <a:prstGeom prst="straightConnector1">
            <a:avLst/>
          </a:prstGeom>
          <a:noFill/>
          <a:ln w="28575" cap="flat" cmpd="sng">
            <a:solidFill>
              <a:schemeClr val="dk2"/>
            </a:solidFill>
            <a:prstDash val="solid"/>
            <a:miter lim="800000"/>
            <a:headEnd type="none" w="sm" len="sm"/>
            <a:tailEnd type="none" w="sm" len="sm"/>
          </a:ln>
        </p:spPr>
      </p:cxnSp>
    </p:spTree>
    <p:extLst>
      <p:ext uri="{BB962C8B-B14F-4D97-AF65-F5344CB8AC3E}">
        <p14:creationId xmlns:p14="http://schemas.microsoft.com/office/powerpoint/2010/main" val="14134557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1169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93E00-6A96-B3E1-C792-1FA1F3B994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a:extLst>
              <a:ext uri="{FF2B5EF4-FFF2-40B4-BE49-F238E27FC236}">
                <a16:creationId xmlns:a16="http://schemas.microsoft.com/office/drawing/2014/main" id="{42A8C468-780C-9160-5CB4-9CE370FE5F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a:extLst>
              <a:ext uri="{FF2B5EF4-FFF2-40B4-BE49-F238E27FC236}">
                <a16:creationId xmlns:a16="http://schemas.microsoft.com/office/drawing/2014/main" id="{A9FBC1EE-AF53-8398-1CE6-3E7E62A3E0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3F2ACA-43BF-C674-5B5D-68F085DBB029}"/>
              </a:ext>
            </a:extLst>
          </p:cNvPr>
          <p:cNvSpPr>
            <a:spLocks noGrp="1"/>
          </p:cNvSpPr>
          <p:nvPr>
            <p:ph type="dt" sz="half" idx="10"/>
          </p:nvPr>
        </p:nvSpPr>
        <p:spPr/>
        <p:txBody>
          <a:bodyPr/>
          <a:lstStyle/>
          <a:p>
            <a:fld id="{3E36BF97-3BC6-42CE-972D-30B49143B194}" type="datetimeFigureOut">
              <a:rPr lang="en-IE" smtClean="0"/>
              <a:t>09/04/2025</a:t>
            </a:fld>
            <a:endParaRPr lang="en-IE"/>
          </a:p>
        </p:txBody>
      </p:sp>
      <p:sp>
        <p:nvSpPr>
          <p:cNvPr id="6" name="Footer Placeholder 5">
            <a:extLst>
              <a:ext uri="{FF2B5EF4-FFF2-40B4-BE49-F238E27FC236}">
                <a16:creationId xmlns:a16="http://schemas.microsoft.com/office/drawing/2014/main" id="{7A31099A-C2D0-CC24-5646-67DEEAA59F06}"/>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D347C9C5-B2D9-EB0C-15E6-0C39710BF698}"/>
              </a:ext>
            </a:extLst>
          </p:cNvPr>
          <p:cNvSpPr>
            <a:spLocks noGrp="1"/>
          </p:cNvSpPr>
          <p:nvPr>
            <p:ph type="sldNum" sz="quarter" idx="12"/>
          </p:nvPr>
        </p:nvSpPr>
        <p:spPr/>
        <p:txBody>
          <a:bodyPr/>
          <a:lstStyle/>
          <a:p>
            <a:fld id="{9627A097-3C0A-4381-9D6E-A3B3D76E739F}" type="slidenum">
              <a:rPr lang="en-IE" smtClean="0"/>
              <a:t>‹Nr.›</a:t>
            </a:fld>
            <a:endParaRPr lang="en-IE"/>
          </a:p>
        </p:txBody>
      </p:sp>
    </p:spTree>
    <p:extLst>
      <p:ext uri="{BB962C8B-B14F-4D97-AF65-F5344CB8AC3E}">
        <p14:creationId xmlns:p14="http://schemas.microsoft.com/office/powerpoint/2010/main" val="1983184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slideLayout" Target="../slideLayouts/slideLayout43.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slideLayout" Target="../slideLayouts/slideLayout4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29" Type="http://schemas.openxmlformats.org/officeDocument/2006/relationships/slideLayout" Target="../slideLayouts/slideLayout46.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32" Type="http://schemas.openxmlformats.org/officeDocument/2006/relationships/image" Target="../media/image1.png"/><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28" Type="http://schemas.openxmlformats.org/officeDocument/2006/relationships/slideLayout" Target="../slideLayouts/slideLayout45.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31" Type="http://schemas.openxmlformats.org/officeDocument/2006/relationships/theme" Target="../theme/theme2.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 Id="rId27" Type="http://schemas.openxmlformats.org/officeDocument/2006/relationships/slideLayout" Target="../slideLayouts/slideLayout44.xml"/><Relationship Id="rId30" Type="http://schemas.openxmlformats.org/officeDocument/2006/relationships/slideLayout" Target="../slideLayouts/slideLayout4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theme" Target="../theme/theme3.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18" Type="http://schemas.openxmlformats.org/officeDocument/2006/relationships/slideLayout" Target="../slideLayouts/slideLayout82.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image" Target="../media/image1.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theme" Target="../theme/theme4.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D8EE23-3C3F-E85C-7B2C-D1C6832A73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a:extLst>
              <a:ext uri="{FF2B5EF4-FFF2-40B4-BE49-F238E27FC236}">
                <a16:creationId xmlns:a16="http://schemas.microsoft.com/office/drawing/2014/main" id="{DB51EA2B-1E70-CE40-89BB-0146C5673B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C1C60305-F79E-E74D-A9A9-C108FB7E2B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E36BF97-3BC6-42CE-972D-30B49143B194}" type="datetimeFigureOut">
              <a:rPr lang="en-IE" smtClean="0"/>
              <a:t>09/04/2025</a:t>
            </a:fld>
            <a:endParaRPr lang="en-IE"/>
          </a:p>
        </p:txBody>
      </p:sp>
      <p:sp>
        <p:nvSpPr>
          <p:cNvPr id="5" name="Footer Placeholder 4">
            <a:extLst>
              <a:ext uri="{FF2B5EF4-FFF2-40B4-BE49-F238E27FC236}">
                <a16:creationId xmlns:a16="http://schemas.microsoft.com/office/drawing/2014/main" id="{6B19FFCF-6E2B-F4EE-DA8A-1FDFAF7388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E"/>
          </a:p>
        </p:txBody>
      </p:sp>
      <p:sp>
        <p:nvSpPr>
          <p:cNvPr id="6" name="Slide Number Placeholder 5">
            <a:extLst>
              <a:ext uri="{FF2B5EF4-FFF2-40B4-BE49-F238E27FC236}">
                <a16:creationId xmlns:a16="http://schemas.microsoft.com/office/drawing/2014/main" id="{A04D1BB0-6FC5-A3F1-2171-18F58FEE27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627A097-3C0A-4381-9D6E-A3B3D76E739F}" type="slidenum">
              <a:rPr lang="en-IE" smtClean="0"/>
              <a:t>‹Nr.›</a:t>
            </a:fld>
            <a:endParaRPr lang="en-IE"/>
          </a:p>
        </p:txBody>
      </p:sp>
    </p:spTree>
    <p:extLst>
      <p:ext uri="{BB962C8B-B14F-4D97-AF65-F5344CB8AC3E}">
        <p14:creationId xmlns:p14="http://schemas.microsoft.com/office/powerpoint/2010/main" val="181001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2" r:id="rId13"/>
    <p:sldLayoutId id="2147483683" r:id="rId14"/>
    <p:sldLayoutId id="2147483684" r:id="rId15"/>
    <p:sldLayoutId id="2147483714" r:id="rId16"/>
    <p:sldLayoutId id="2147483685"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‹Nr.›</a:t>
            </a:fld>
            <a:endParaRPr lang="en-GB"/>
          </a:p>
        </p:txBody>
      </p:sp>
      <p:pic>
        <p:nvPicPr>
          <p:cNvPr id="7" name="Picture 6"/>
          <p:cNvPicPr>
            <a:picLocks noChangeAspect="1"/>
          </p:cNvPicPr>
          <p:nvPr userDrawn="1"/>
        </p:nvPicPr>
        <p:blipFill>
          <a:blip r:embed="rId32"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339549455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715" r:id="rId21"/>
    <p:sldLayoutId id="2147483716" r:id="rId22"/>
    <p:sldLayoutId id="2147483735" r:id="rId23"/>
    <p:sldLayoutId id="2147483736" r:id="rId24"/>
    <p:sldLayoutId id="2147483737" r:id="rId25"/>
    <p:sldLayoutId id="2147483738" r:id="rId26"/>
    <p:sldLayoutId id="2147483710" r:id="rId27"/>
    <p:sldLayoutId id="2147483711" r:id="rId28"/>
    <p:sldLayoutId id="2147483712" r:id="rId29"/>
    <p:sldLayoutId id="2147483713" r:id="rId30"/>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14B16E75-98BE-3749-BEA9-F0A2ACE50A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30F53C7-ECA9-0D4B-8D88-E412361960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C815249-156F-4F4B-BAA2-FF9ADF5327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0EC7EB-1834-754E-86CD-22A324638155}" type="datetimeFigureOut">
              <a:rPr lang="it-IT" smtClean="0"/>
              <a:t>09/04/2025</a:t>
            </a:fld>
            <a:endParaRPr lang="it-IT"/>
          </a:p>
        </p:txBody>
      </p:sp>
      <p:sp>
        <p:nvSpPr>
          <p:cNvPr id="5" name="Segnaposto piè di pagina 4">
            <a:extLst>
              <a:ext uri="{FF2B5EF4-FFF2-40B4-BE49-F238E27FC236}">
                <a16:creationId xmlns:a16="http://schemas.microsoft.com/office/drawing/2014/main" id="{44C215A0-F317-1E40-AC86-4171470EB4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59A1EC5E-5E4C-3548-9E63-E431AEBE88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111DDC-CF3A-7D4F-BB04-EFD3C0C0D46F}" type="slidenum">
              <a:rPr lang="it-IT" smtClean="0"/>
              <a:t>‹Nr.›</a:t>
            </a:fld>
            <a:endParaRPr lang="it-IT"/>
          </a:p>
        </p:txBody>
      </p:sp>
    </p:spTree>
    <p:extLst>
      <p:ext uri="{BB962C8B-B14F-4D97-AF65-F5344CB8AC3E}">
        <p14:creationId xmlns:p14="http://schemas.microsoft.com/office/powerpoint/2010/main" val="3380524124"/>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1"/>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1200" b="0" i="0" u="none" strike="noStrike" cap="none">
                <a:solidFill>
                  <a:srgbClr val="767676"/>
                </a:solidFill>
                <a:latin typeface="Arial"/>
                <a:ea typeface="Arial"/>
                <a:cs typeface="Arial"/>
                <a:sym typeface="Arial"/>
              </a:defRPr>
            </a:lvl1pPr>
            <a:lvl2pPr marL="0" marR="0" lvl="1" indent="0" algn="l" rtl="0">
              <a:spcBef>
                <a:spcPts val="0"/>
              </a:spcBef>
              <a:buNone/>
              <a:defRPr sz="1200" b="0" i="0" u="none" strike="noStrike" cap="none">
                <a:solidFill>
                  <a:srgbClr val="767676"/>
                </a:solidFill>
                <a:latin typeface="Arial"/>
                <a:ea typeface="Arial"/>
                <a:cs typeface="Arial"/>
                <a:sym typeface="Arial"/>
              </a:defRPr>
            </a:lvl2pPr>
            <a:lvl3pPr marL="0" marR="0" lvl="2" indent="0" algn="l" rtl="0">
              <a:spcBef>
                <a:spcPts val="0"/>
              </a:spcBef>
              <a:buNone/>
              <a:defRPr sz="1200" b="0" i="0" u="none" strike="noStrike" cap="none">
                <a:solidFill>
                  <a:srgbClr val="767676"/>
                </a:solidFill>
                <a:latin typeface="Arial"/>
                <a:ea typeface="Arial"/>
                <a:cs typeface="Arial"/>
                <a:sym typeface="Arial"/>
              </a:defRPr>
            </a:lvl3pPr>
            <a:lvl4pPr marL="0" marR="0" lvl="3" indent="0" algn="l" rtl="0">
              <a:spcBef>
                <a:spcPts val="0"/>
              </a:spcBef>
              <a:buNone/>
              <a:defRPr sz="1200" b="0" i="0" u="none" strike="noStrike" cap="none">
                <a:solidFill>
                  <a:srgbClr val="767676"/>
                </a:solidFill>
                <a:latin typeface="Arial"/>
                <a:ea typeface="Arial"/>
                <a:cs typeface="Arial"/>
                <a:sym typeface="Arial"/>
              </a:defRPr>
            </a:lvl4pPr>
            <a:lvl5pPr marL="0" marR="0" lvl="4" indent="0" algn="l" rtl="0">
              <a:spcBef>
                <a:spcPts val="0"/>
              </a:spcBef>
              <a:buNone/>
              <a:defRPr sz="1200" b="0" i="0" u="none" strike="noStrike" cap="none">
                <a:solidFill>
                  <a:srgbClr val="767676"/>
                </a:solidFill>
                <a:latin typeface="Arial"/>
                <a:ea typeface="Arial"/>
                <a:cs typeface="Arial"/>
                <a:sym typeface="Arial"/>
              </a:defRPr>
            </a:lvl5pPr>
            <a:lvl6pPr marL="0" marR="0" lvl="5" indent="0" algn="l" rtl="0">
              <a:spcBef>
                <a:spcPts val="0"/>
              </a:spcBef>
              <a:buNone/>
              <a:defRPr sz="1200" b="0" i="0" u="none" strike="noStrike" cap="none">
                <a:solidFill>
                  <a:srgbClr val="767676"/>
                </a:solidFill>
                <a:latin typeface="Arial"/>
                <a:ea typeface="Arial"/>
                <a:cs typeface="Arial"/>
                <a:sym typeface="Arial"/>
              </a:defRPr>
            </a:lvl6pPr>
            <a:lvl7pPr marL="0" marR="0" lvl="6" indent="0" algn="l" rtl="0">
              <a:spcBef>
                <a:spcPts val="0"/>
              </a:spcBef>
              <a:buNone/>
              <a:defRPr sz="1200" b="0" i="0" u="none" strike="noStrike" cap="none">
                <a:solidFill>
                  <a:srgbClr val="767676"/>
                </a:solidFill>
                <a:latin typeface="Arial"/>
                <a:ea typeface="Arial"/>
                <a:cs typeface="Arial"/>
                <a:sym typeface="Arial"/>
              </a:defRPr>
            </a:lvl7pPr>
            <a:lvl8pPr marL="0" marR="0" lvl="7" indent="0" algn="l" rtl="0">
              <a:spcBef>
                <a:spcPts val="0"/>
              </a:spcBef>
              <a:buNone/>
              <a:defRPr sz="1200" b="0" i="0" u="none" strike="noStrike" cap="none">
                <a:solidFill>
                  <a:srgbClr val="767676"/>
                </a:solidFill>
                <a:latin typeface="Arial"/>
                <a:ea typeface="Arial"/>
                <a:cs typeface="Arial"/>
                <a:sym typeface="Arial"/>
              </a:defRPr>
            </a:lvl8pPr>
            <a:lvl9pPr marL="0" marR="0" lvl="8" indent="0" algn="l" rtl="0">
              <a:spcBef>
                <a:spcPts val="0"/>
              </a:spcBef>
              <a:buNone/>
              <a:defRPr sz="1200" b="0" i="0" u="none" strike="noStrike" cap="none">
                <a:solidFill>
                  <a:srgbClr val="767676"/>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‹Nr.›</a:t>
            </a:fld>
            <a:endParaRPr/>
          </a:p>
        </p:txBody>
      </p:sp>
      <p:sp>
        <p:nvSpPr>
          <p:cNvPr id="11" name="Google Shape;11;p21"/>
          <p:cNvSpPr txBox="1">
            <a:spLocks noGrp="1"/>
          </p:cNvSpPr>
          <p:nvPr>
            <p:ph type="title"/>
          </p:nvPr>
        </p:nvSpPr>
        <p:spPr>
          <a:xfrm>
            <a:off x="838200" y="482860"/>
            <a:ext cx="10515600"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21"/>
          <p:cNvSpPr txBox="1">
            <a:spLocks noGrp="1"/>
          </p:cNvSpPr>
          <p:nvPr>
            <p:ph type="body" idx="1"/>
          </p:nvPr>
        </p:nvSpPr>
        <p:spPr>
          <a:xfrm>
            <a:off x="838200" y="1825625"/>
            <a:ext cx="10515600" cy="3881904"/>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3" name="Google Shape;13;p21" descr="European Commission"/>
          <p:cNvPicPr preferRelativeResize="0"/>
          <p:nvPr/>
        </p:nvPicPr>
        <p:blipFill rotWithShape="1">
          <a:blip r:embed="rId25">
            <a:alphaModFix/>
          </a:blip>
          <a:srcRect/>
          <a:stretch/>
        </p:blipFill>
        <p:spPr>
          <a:xfrm>
            <a:off x="10033852" y="6045988"/>
            <a:ext cx="1715733" cy="450423"/>
          </a:xfrm>
          <a:prstGeom prst="rect">
            <a:avLst/>
          </a:prstGeom>
          <a:noFill/>
          <a:ln>
            <a:noFill/>
          </a:ln>
        </p:spPr>
      </p:pic>
    </p:spTree>
    <p:extLst>
      <p:ext uri="{BB962C8B-B14F-4D97-AF65-F5344CB8AC3E}">
        <p14:creationId xmlns:p14="http://schemas.microsoft.com/office/powerpoint/2010/main" val="3984791943"/>
      </p:ext>
    </p:extLst>
  </p:cSld>
  <p:clrMap bg1="lt1" tx1="dk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2.xml"/><Relationship Id="rId4" Type="http://schemas.openxmlformats.org/officeDocument/2006/relationships/image" Target="../media/image9.svg"/></Relationships>
</file>

<file path=ppt/slides/_rels/slide10.xml.rels><?xml version="1.0" encoding="UTF-8" standalone="yes"?>
<Relationships xmlns="http://schemas.openxmlformats.org/package/2006/relationships"><Relationship Id="rId3" Type="http://schemas.openxmlformats.org/officeDocument/2006/relationships/hyperlink" Target="https://eur-lex.europa.eu/eli/dir/2024/1385/oj/eng"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35.png"/><Relationship Id="rId4" Type="http://schemas.openxmlformats.org/officeDocument/2006/relationships/image" Target="../media/image34.png"/></Relationships>
</file>

<file path=ppt/slides/_rels/slide100.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6.png"/><Relationship Id="rId1" Type="http://schemas.openxmlformats.org/officeDocument/2006/relationships/slideLayout" Target="../slideLayouts/slideLayout65.xml"/></Relationships>
</file>

<file path=ppt/slides/_rels/slide10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80.xml"/></Relationships>
</file>

<file path=ppt/slides/_rels/slide102.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65.xml"/></Relationships>
</file>

<file path=ppt/slides/_rels/slide103.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9.xml"/></Relationships>
</file>

<file path=ppt/slides/_rels/slide104.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65.xml"/></Relationships>
</file>

<file path=ppt/slides/_rels/slide10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63.xml"/><Relationship Id="rId1" Type="http://schemas.openxmlformats.org/officeDocument/2006/relationships/slideLayout" Target="../slideLayouts/slideLayout65.xml"/><Relationship Id="rId5" Type="http://schemas.openxmlformats.org/officeDocument/2006/relationships/image" Target="../media/image115.svg"/><Relationship Id="rId4" Type="http://schemas.openxmlformats.org/officeDocument/2006/relationships/image" Target="../media/image112.png"/></Relationships>
</file>

<file path=ppt/slides/_rels/slide106.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65.xml"/><Relationship Id="rId4" Type="http://schemas.openxmlformats.org/officeDocument/2006/relationships/image" Target="../media/image115.svg"/></Relationships>
</file>

<file path=ppt/slides/_rels/slide107.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65.xml"/><Relationship Id="rId4" Type="http://schemas.openxmlformats.org/officeDocument/2006/relationships/image" Target="../media/image115.svg"/></Relationships>
</file>

<file path=ppt/slides/_rels/slide108.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65.xml"/></Relationships>
</file>

<file path=ppt/slides/_rels/slide109.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65.xml"/></Relationships>
</file>

<file path=ppt/slides/_rels/slide11.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17" Type="http://schemas.openxmlformats.org/officeDocument/2006/relationships/image" Target="../media/image50.png"/><Relationship Id="rId2" Type="http://schemas.openxmlformats.org/officeDocument/2006/relationships/notesSlide" Target="../notesSlides/notesSlide5.xml"/><Relationship Id="rId16" Type="http://schemas.openxmlformats.org/officeDocument/2006/relationships/image" Target="../media/image49.png"/><Relationship Id="rId1" Type="http://schemas.openxmlformats.org/officeDocument/2006/relationships/slideLayout" Target="../slideLayouts/slideLayout14.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image" Target="../media/image4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png"/></Relationships>
</file>

<file path=ppt/slides/_rels/slide11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64.xml"/><Relationship Id="rId1" Type="http://schemas.openxmlformats.org/officeDocument/2006/relationships/slideLayout" Target="../slideLayouts/slideLayout65.xml"/><Relationship Id="rId5" Type="http://schemas.openxmlformats.org/officeDocument/2006/relationships/image" Target="../media/image120.png"/><Relationship Id="rId4" Type="http://schemas.openxmlformats.org/officeDocument/2006/relationships/image" Target="../media/image131.svg"/></Relationships>
</file>

<file path=ppt/slides/_rels/slide111.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65.xml"/></Relationships>
</file>

<file path=ppt/slides/_rels/slide112.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65.xml"/></Relationships>
</file>

<file path=ppt/slides/_rels/slide113.xml.rels><?xml version="1.0" encoding="UTF-8" standalone="yes"?>
<Relationships xmlns="http://schemas.openxmlformats.org/package/2006/relationships"><Relationship Id="rId3" Type="http://schemas.openxmlformats.org/officeDocument/2006/relationships/hyperlink" Target="https://ec.europa.eu/info/funding-tenders/opportunities/portal/screen/programmes/horizon/lump-sum/guidance" TargetMode="External"/><Relationship Id="rId2" Type="http://schemas.openxmlformats.org/officeDocument/2006/relationships/notesSlide" Target="../notesSlides/notesSlide65.xml"/><Relationship Id="rId1" Type="http://schemas.openxmlformats.org/officeDocument/2006/relationships/slideLayout" Target="../slideLayouts/slideLayout65.xml"/></Relationships>
</file>

<file path=ppt/slides/_rels/slide1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6.xml"/><Relationship Id="rId1" Type="http://schemas.openxmlformats.org/officeDocument/2006/relationships/slideLayout" Target="../slideLayouts/slideLayout87.xml"/></Relationships>
</file>

<file path=ppt/slides/_rels/slide115.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image" Target="../media/image123.png"/><Relationship Id="rId1" Type="http://schemas.openxmlformats.org/officeDocument/2006/relationships/slideLayout" Target="../slideLayouts/slideLayout36.xml"/><Relationship Id="rId6" Type="http://schemas.openxmlformats.org/officeDocument/2006/relationships/image" Target="../media/image127.png"/><Relationship Id="rId5" Type="http://schemas.openxmlformats.org/officeDocument/2006/relationships/image" Target="../media/image126.jpeg"/><Relationship Id="rId4" Type="http://schemas.openxmlformats.org/officeDocument/2006/relationships/image" Target="../media/image125.jpeg"/></Relationships>
</file>

<file path=ppt/slides/_rels/slide116.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36.xml"/><Relationship Id="rId4" Type="http://schemas.openxmlformats.org/officeDocument/2006/relationships/image" Target="../media/image142.svg"/></Relationships>
</file>

<file path=ppt/slides/_rels/slide117.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30.jpeg"/><Relationship Id="rId1" Type="http://schemas.openxmlformats.org/officeDocument/2006/relationships/slideLayout" Target="../slideLayouts/slideLayout36.xml"/></Relationships>
</file>

<file path=ppt/slides/_rels/slide118.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36.xml"/><Relationship Id="rId4" Type="http://schemas.openxmlformats.org/officeDocument/2006/relationships/image" Target="../media/image133.png"/></Relationships>
</file>

<file path=ppt/slides/_rels/slide119.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36.xml"/><Relationship Id="rId6" Type="http://schemas.openxmlformats.org/officeDocument/2006/relationships/image" Target="../media/image136.png"/><Relationship Id="rId5" Type="http://schemas.openxmlformats.org/officeDocument/2006/relationships/image" Target="../media/image132.png"/><Relationship Id="rId4" Type="http://schemas.openxmlformats.org/officeDocument/2006/relationships/image" Target="../media/image149.svg"/></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hyperlink" Target="https://cor.europa.eu/en/our-work/Pages/OpinionTimeline.aspx?opId=CDR-219-2024" TargetMode="External"/><Relationship Id="rId2" Type="http://schemas.openxmlformats.org/officeDocument/2006/relationships/image" Target="../media/image51.png"/><Relationship Id="rId1" Type="http://schemas.openxmlformats.org/officeDocument/2006/relationships/slideLayout" Target="../slideLayouts/slideLayout16.xml"/><Relationship Id="rId6" Type="http://schemas.openxmlformats.org/officeDocument/2006/relationships/hyperlink" Target="https://data.consilium.europa.eu/doc/document/ST-10024-2022-INIT/en/pdf" TargetMode="External"/><Relationship Id="rId5" Type="http://schemas.openxmlformats.org/officeDocument/2006/relationships/hyperlink" Target="https://www.europarl.europa.eu/doceo/document/TA-9-2021-0090_EN.html" TargetMode="External"/><Relationship Id="rId4" Type="http://schemas.openxmlformats.org/officeDocument/2006/relationships/hyperlink" Target="https://commission.europa.eu/strategy-and-policy/policies/justice-and-fundamental-rights/rights-child/eu-strategy-rights-child-and-european-child-guarantee_en" TargetMode="External"/></Relationships>
</file>

<file path=ppt/slides/_rels/slide120.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52.svg"/><Relationship Id="rId7" Type="http://schemas.openxmlformats.org/officeDocument/2006/relationships/image" Target="../media/image140.png"/><Relationship Id="rId2" Type="http://schemas.openxmlformats.org/officeDocument/2006/relationships/image" Target="../media/image137.png"/><Relationship Id="rId1" Type="http://schemas.openxmlformats.org/officeDocument/2006/relationships/slideLayout" Target="../slideLayouts/slideLayout36.xml"/><Relationship Id="rId6" Type="http://schemas.openxmlformats.org/officeDocument/2006/relationships/image" Target="../media/image155.svg"/><Relationship Id="rId5" Type="http://schemas.openxmlformats.org/officeDocument/2006/relationships/image" Target="../media/image139.png"/><Relationship Id="rId10" Type="http://schemas.openxmlformats.org/officeDocument/2006/relationships/image" Target="../media/image158.svg"/><Relationship Id="rId4" Type="http://schemas.openxmlformats.org/officeDocument/2006/relationships/image" Target="../media/image138.png"/><Relationship Id="rId9" Type="http://schemas.openxmlformats.org/officeDocument/2006/relationships/image" Target="../media/image141.png"/></Relationships>
</file>

<file path=ppt/slides/_rels/slide121.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36.xml"/></Relationships>
</file>

<file path=ppt/slides/_rels/slide122.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5.xml"/></Relationships>
</file>

<file path=ppt/slides/_rels/slide123.xml.rels><?xml version="1.0" encoding="UTF-8" standalone="yes"?>
<Relationships xmlns="http://schemas.openxmlformats.org/package/2006/relationships"><Relationship Id="rId3" Type="http://schemas.openxmlformats.org/officeDocument/2006/relationships/hyperlink" Target="https://ec.europa.eu/info/law/better-regulation/have-your-say/initiatives/14523-EUs-next-long-term-budget-MFF-EU-funding-for-cross-border-education-training-and-solidarity-young-people-media-culture-and-creative-sectors-values-and-civil-society_en" TargetMode="External"/><Relationship Id="rId2" Type="http://schemas.openxmlformats.org/officeDocument/2006/relationships/notesSlide" Target="../notesSlides/notesSlide67.xml"/><Relationship Id="rId1" Type="http://schemas.openxmlformats.org/officeDocument/2006/relationships/slideLayout" Target="../slideLayouts/slideLayout51.xml"/></Relationships>
</file>

<file path=ppt/slides/_rels/slide1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s://eu-for-children.europa.eu/" TargetMode="External"/><Relationship Id="rId1" Type="http://schemas.openxmlformats.org/officeDocument/2006/relationships/slideLayout" Target="../slideLayouts/slideLayout17.xml"/><Relationship Id="rId4" Type="http://schemas.openxmlformats.org/officeDocument/2006/relationships/image" Target="../media/image53.jpeg"/></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1.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8" Type="http://schemas.openxmlformats.org/officeDocument/2006/relationships/hyperlink" Target="https://commission.europa.eu/document/3f049ee4-a8f9-425a-8db1-5947bc548643_en" TargetMode="External"/><Relationship Id="rId13" Type="http://schemas.openxmlformats.org/officeDocument/2006/relationships/hyperlink" Target="https://ec.europa.eu/info/law/better-regulation/have-your-say/initiatives/13884-Child-protection-integrating-systems_en" TargetMode="External"/><Relationship Id="rId3" Type="http://schemas.openxmlformats.org/officeDocument/2006/relationships/hyperlink" Target="https://commission.europa.eu/strategy-and-policy/policies/justice-and-fundamental-rights/rights-child/eu-strategy-rights-child-and-european-child-guarantee_en" TargetMode="External"/><Relationship Id="rId7" Type="http://schemas.openxmlformats.org/officeDocument/2006/relationships/hyperlink" Target="https://commission.europa.eu/document/2c17a092-757b-4765-a694-423abf9ae4a0_en" TargetMode="External"/><Relationship Id="rId12" Type="http://schemas.openxmlformats.org/officeDocument/2006/relationships/hyperlink" Target="https://ec.europa.eu/info/law/better-regulation/have-your-say/initiatives/13884-Child-protection-integrating-systems/feedback_en?p_id=32244022" TargetMode="External"/><Relationship Id="rId2" Type="http://schemas.openxmlformats.org/officeDocument/2006/relationships/image" Target="../media/image51.png"/><Relationship Id="rId16" Type="http://schemas.openxmlformats.org/officeDocument/2006/relationships/image" Target="../media/image56.png"/><Relationship Id="rId1" Type="http://schemas.openxmlformats.org/officeDocument/2006/relationships/slideLayout" Target="../slideLayouts/slideLayout17.xml"/><Relationship Id="rId6" Type="http://schemas.openxmlformats.org/officeDocument/2006/relationships/hyperlink" Target="https://commission.europa.eu/document/8f6275a1-1c76-4028-ae25-b190e830b4d1_en" TargetMode="External"/><Relationship Id="rId11" Type="http://schemas.openxmlformats.org/officeDocument/2006/relationships/hyperlink" Target="https://fra.europa.eu/en/publication/2024/mapping-child-protection-systems-eu-update-2023" TargetMode="External"/><Relationship Id="rId5" Type="http://schemas.openxmlformats.org/officeDocument/2006/relationships/hyperlink" Target="https://commission.europa.eu/document/36591cfb-1b0a-4130-985e-332fd87d40c1_en" TargetMode="External"/><Relationship Id="rId15" Type="http://schemas.openxmlformats.org/officeDocument/2006/relationships/image" Target="../media/image55.png"/><Relationship Id="rId10" Type="http://schemas.openxmlformats.org/officeDocument/2006/relationships/hyperlink" Target="https://eu-for-children.europa.eu/" TargetMode="External"/><Relationship Id="rId4" Type="http://schemas.openxmlformats.org/officeDocument/2006/relationships/hyperlink" Target="https://commission.europa.eu/document/download/41f661b5-5e6a-4374-8d72-431b33d9a16c_en?filename=2024.04.24_ICP_Factsheet_FINAL.pdf" TargetMode="External"/><Relationship Id="rId9" Type="http://schemas.openxmlformats.org/officeDocument/2006/relationships/hyperlink" Target="https://eu-for-children.europa.eu/feeling-safe" TargetMode="External"/><Relationship Id="rId14" Type="http://schemas.openxmlformats.org/officeDocument/2006/relationships/hyperlink" Target="https://commission.europa.eu/strategy-and-policy/policies/justice-and-fundamental-rights/rights-child/eu-network-childrens-rights_en"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1.jpeg"/><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jpeg"/><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11.jpeg"/><Relationship Id="rId1" Type="http://schemas.openxmlformats.org/officeDocument/2006/relationships/slideLayout" Target="../slideLayouts/slideLayout12.xml"/><Relationship Id="rId4" Type="http://schemas.openxmlformats.org/officeDocument/2006/relationships/image" Target="../media/image65.png"/></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11.jpeg"/><Relationship Id="rId1" Type="http://schemas.openxmlformats.org/officeDocument/2006/relationships/slideLayout" Target="../slideLayouts/slideLayout1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hyperlink" Target="https://ec.europa.eu/info/funding-tenders/opportunities/portal/screen/opportunities/topic-details/CERV-2025-DAPHNE?order=DESC&amp;pageNumber=1&amp;pageSize=50&amp;sortBy=startDate&amp;keywords=CERV-2025-DAPHNE&amp;isExactMatch=true&amp;status=31094501,31094502,31094503" TargetMode="External"/></Relationships>
</file>

<file path=ppt/slides/_rels/slide35.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8.sv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73.png"/><Relationship Id="rId2" Type="http://schemas.openxmlformats.org/officeDocument/2006/relationships/image" Target="../media/image11.jpeg"/><Relationship Id="rId1" Type="http://schemas.openxmlformats.org/officeDocument/2006/relationships/slideLayout" Target="../slideLayouts/slideLayout36.xml"/><Relationship Id="rId6" Type="http://schemas.openxmlformats.org/officeDocument/2006/relationships/diagramColors" Target="../diagrams/colors3.xml"/><Relationship Id="rId11" Type="http://schemas.openxmlformats.org/officeDocument/2006/relationships/image" Target="../media/image76.svg"/><Relationship Id="rId5" Type="http://schemas.openxmlformats.org/officeDocument/2006/relationships/diagramQuickStyle" Target="../diagrams/quickStyle3.xml"/><Relationship Id="rId15" Type="http://schemas.openxmlformats.org/officeDocument/2006/relationships/image" Target="../media/image80.svg"/><Relationship Id="rId10" Type="http://schemas.openxmlformats.org/officeDocument/2006/relationships/image" Target="../media/image72.png"/><Relationship Id="rId4" Type="http://schemas.openxmlformats.org/officeDocument/2006/relationships/diagramLayout" Target="../diagrams/layout3.xml"/><Relationship Id="rId9" Type="http://schemas.openxmlformats.org/officeDocument/2006/relationships/image" Target="../media/image74.svg"/><Relationship Id="rId14" Type="http://schemas.openxmlformats.org/officeDocument/2006/relationships/image" Target="../media/image74.png"/></Relationships>
</file>

<file path=ppt/slides/_rels/slide3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11.jpeg"/><Relationship Id="rId1" Type="http://schemas.openxmlformats.org/officeDocument/2006/relationships/slideLayout" Target="../slideLayouts/slideLayout36.xml"/><Relationship Id="rId4" Type="http://schemas.openxmlformats.org/officeDocument/2006/relationships/hyperlink" Target="https://ec.europa.eu/info/funding-tenders/opportunities/portal/screen/opportunities/topic-details/cerv-2024-daphne"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11.jpeg"/><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jpeg"/><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4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38.xml"/><Relationship Id="rId6" Type="http://schemas.openxmlformats.org/officeDocument/2006/relationships/image" Target="../media/image79.png"/><Relationship Id="rId5" Type="http://schemas.openxmlformats.org/officeDocument/2006/relationships/hyperlink" Target="https://ec.europa.eu/info/funding-tenders/opportunities/portal/screen/opportunities/topic-details/CERV-2025-DAPHNE?keywords=cerv-2025-daphne&amp;isExactMatch=true&amp;status=31094501,31094502,31094503&amp;order=DESC&amp;pageNumber=1&amp;pageSize=50&amp;sortBy=startDate" TargetMode="External"/><Relationship Id="rId4" Type="http://schemas.openxmlformats.org/officeDocument/2006/relationships/image" Target="../media/image78.png"/></Relationships>
</file>

<file path=ppt/slides/_rels/slide41.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1.jpeg"/><Relationship Id="rId7" Type="http://schemas.openxmlformats.org/officeDocument/2006/relationships/diagramColors" Target="../diagrams/colors4.xml"/><Relationship Id="rId2" Type="http://schemas.openxmlformats.org/officeDocument/2006/relationships/notesSlide" Target="../notesSlides/notesSlide18.xml"/><Relationship Id="rId1" Type="http://schemas.openxmlformats.org/officeDocument/2006/relationships/slideLayout" Target="../slideLayouts/slideLayout36.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4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9.xml"/></Relationships>
</file>

<file path=ppt/slides/_rels/slide44.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1.jpeg"/><Relationship Id="rId7" Type="http://schemas.openxmlformats.org/officeDocument/2006/relationships/diagramColors" Target="../diagrams/colors5.xml"/><Relationship Id="rId2" Type="http://schemas.openxmlformats.org/officeDocument/2006/relationships/notesSlide" Target="../notesSlides/notesSlide20.xml"/><Relationship Id="rId1" Type="http://schemas.openxmlformats.org/officeDocument/2006/relationships/slideLayout" Target="../slideLayouts/slideLayout25.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4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36.xml"/><Relationship Id="rId4" Type="http://schemas.openxmlformats.org/officeDocument/2006/relationships/hyperlink" Target="https://eige.europa.eu/gender-mainstreaming/methods-tools/gender-analysis" TargetMode="External"/></Relationships>
</file>

<file path=ppt/slides/_rels/slide4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8.xml"/></Relationships>
</file>

<file path=ppt/slides/_rels/slide47.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3.xml"/><Relationship Id="rId1" Type="http://schemas.openxmlformats.org/officeDocument/2006/relationships/slideLayout" Target="../slideLayouts/slideLayout2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hyperlink" Target="https://ec.europa.eu/info/funding-tenders/opportunities/docs/2021-2027/cerv/guidance/list-3rd-country-participation_cerv_en.pdf" TargetMode="External"/><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5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7.xml"/><Relationship Id="rId1" Type="http://schemas.openxmlformats.org/officeDocument/2006/relationships/slideLayout" Target="../slideLayouts/slideLayout30.xml"/></Relationships>
</file>

<file path=ppt/slides/_rels/slide5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8.xml"/><Relationship Id="rId1" Type="http://schemas.openxmlformats.org/officeDocument/2006/relationships/slideLayout" Target="../slideLayouts/slideLayout30.xml"/></Relationships>
</file>

<file path=ppt/slides/_rels/slide54.xml.rels><?xml version="1.0" encoding="UTF-8" standalone="yes"?>
<Relationships xmlns="http://schemas.openxmlformats.org/package/2006/relationships"><Relationship Id="rId3" Type="http://schemas.openxmlformats.org/officeDocument/2006/relationships/hyperlink" Target="https://ec.europa.eu/info/funding-tenders/opportunities/docs/2021-2027/common/guidance/rules-lev-lear-fca_en.pdf" TargetMode="External"/><Relationship Id="rId2" Type="http://schemas.openxmlformats.org/officeDocument/2006/relationships/notesSlide" Target="../notesSlides/notesSlide29.xml"/><Relationship Id="rId1" Type="http://schemas.openxmlformats.org/officeDocument/2006/relationships/slideLayout" Target="../slideLayouts/slideLayout30.xml"/></Relationships>
</file>

<file path=ppt/slides/_rels/slide55.xml.rels><?xml version="1.0" encoding="UTF-8" standalone="yes"?>
<Relationships xmlns="http://schemas.openxmlformats.org/package/2006/relationships"><Relationship Id="rId3" Type="http://schemas.openxmlformats.org/officeDocument/2006/relationships/hyperlink" Target="http://ec.europa.eu/budget/contracts_grants/info_contracts/legal_entities/legal-entities_en.cfm" TargetMode="External"/><Relationship Id="rId2" Type="http://schemas.openxmlformats.org/officeDocument/2006/relationships/notesSlide" Target="../notesSlides/notesSlide30.xml"/><Relationship Id="rId1" Type="http://schemas.openxmlformats.org/officeDocument/2006/relationships/slideLayout" Target="../slideLayouts/slideLayout30.xml"/></Relationships>
</file>

<file path=ppt/slides/_rels/slide5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1.xml"/><Relationship Id="rId1" Type="http://schemas.openxmlformats.org/officeDocument/2006/relationships/slideLayout" Target="../slideLayouts/slideLayout3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0.xml"/></Relationships>
</file>

<file path=ppt/slides/_rels/slide5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4.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image" Target="../media/image11.jpeg"/><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jpeg"/><Relationship Id="rId9" Type="http://schemas.openxmlformats.org/officeDocument/2006/relationships/image" Target="../media/image27.jpeg"/></Relationships>
</file>

<file path=ppt/slides/_rels/slide60.xml.rels><?xml version="1.0" encoding="UTF-8" standalone="yes"?>
<Relationships xmlns="http://schemas.openxmlformats.org/package/2006/relationships"><Relationship Id="rId3" Type="http://schemas.openxmlformats.org/officeDocument/2006/relationships/hyperlink" Target="https://ec.europa.eu/research/participants/urf/lear-recovery/request/" TargetMode="External"/><Relationship Id="rId2" Type="http://schemas.openxmlformats.org/officeDocument/2006/relationships/notesSlide" Target="../notesSlides/notesSlide35.xml"/><Relationship Id="rId1" Type="http://schemas.openxmlformats.org/officeDocument/2006/relationships/slideLayout" Target="../slideLayouts/slideLayout25.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6.xml"/><Relationship Id="rId1" Type="http://schemas.openxmlformats.org/officeDocument/2006/relationships/slideLayout" Target="../slideLayouts/slideLayout2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6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9.xml"/><Relationship Id="rId1" Type="http://schemas.openxmlformats.org/officeDocument/2006/relationships/slideLayout" Target="../slideLayouts/slideLayout15.xml"/><Relationship Id="rId4" Type="http://schemas.openxmlformats.org/officeDocument/2006/relationships/image" Target="../media/image101.sv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32.svg"/><Relationship Id="rId4" Type="http://schemas.openxmlformats.org/officeDocument/2006/relationships/diagramLayout" Target="../diagrams/layout1.xml"/><Relationship Id="rId9" Type="http://schemas.openxmlformats.org/officeDocument/2006/relationships/image" Target="../media/image30.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5.xml"/></Relationships>
</file>

<file path=ppt/slides/_rels/slide7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2.xml"/><Relationship Id="rId1" Type="http://schemas.openxmlformats.org/officeDocument/2006/relationships/slideLayout" Target="../slideLayouts/slideLayout65.xml"/></Relationships>
</file>

<file path=ppt/slides/_rels/slide7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3.xml"/><Relationship Id="rId1" Type="http://schemas.openxmlformats.org/officeDocument/2006/relationships/slideLayout" Target="../slideLayouts/slideLayout75.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32.png"/></Relationships>
</file>

<file path=ppt/slides/_rels/slide80.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65.xml"/></Relationships>
</file>

<file path=ppt/slides/_rels/slide81.xml.rels><?xml version="1.0" encoding="UTF-8" standalone="yes"?>
<Relationships xmlns="http://schemas.openxmlformats.org/package/2006/relationships"><Relationship Id="rId3" Type="http://schemas.openxmlformats.org/officeDocument/2006/relationships/image" Target="../media/image107.svg"/><Relationship Id="rId2" Type="http://schemas.openxmlformats.org/officeDocument/2006/relationships/image" Target="../media/image95.png"/><Relationship Id="rId1" Type="http://schemas.openxmlformats.org/officeDocument/2006/relationships/slideLayout" Target="../slideLayouts/slideLayout65.xml"/></Relationships>
</file>

<file path=ppt/slides/_rels/slide82.xml.rels><?xml version="1.0" encoding="UTF-8" standalone="yes"?>
<Relationships xmlns="http://schemas.openxmlformats.org/package/2006/relationships"><Relationship Id="rId3" Type="http://schemas.openxmlformats.org/officeDocument/2006/relationships/image" Target="../media/image107.svg"/><Relationship Id="rId2" Type="http://schemas.openxmlformats.org/officeDocument/2006/relationships/image" Target="../media/image95.png"/><Relationship Id="rId1" Type="http://schemas.openxmlformats.org/officeDocument/2006/relationships/slideLayout" Target="../slideLayouts/slideLayout6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2.xml"/></Relationships>
</file>

<file path=ppt/slides/_rels/slide8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55.xml"/><Relationship Id="rId1" Type="http://schemas.openxmlformats.org/officeDocument/2006/relationships/slideLayout" Target="../slideLayouts/slideLayout65.xml"/></Relationships>
</file>

<file path=ppt/slides/_rels/slide8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6.xml"/><Relationship Id="rId1" Type="http://schemas.openxmlformats.org/officeDocument/2006/relationships/slideLayout" Target="../slideLayouts/slideLayout65.xml"/><Relationship Id="rId4" Type="http://schemas.openxmlformats.org/officeDocument/2006/relationships/image" Target="../media/image110.svg"/></Relationships>
</file>

<file path=ppt/slides/_rels/slide86.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6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5.xml"/></Relationships>
</file>

<file path=ppt/slides/_rels/slide8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8.xml"/><Relationship Id="rId1" Type="http://schemas.openxmlformats.org/officeDocument/2006/relationships/slideLayout" Target="../slideLayouts/slideLayout87.xml"/></Relationships>
</file>

<file path=ppt/slides/_rels/slide89.xml.rels><?xml version="1.0" encoding="UTF-8" standalone="yes"?>
<Relationships xmlns="http://schemas.openxmlformats.org/package/2006/relationships"><Relationship Id="rId3" Type="http://schemas.openxmlformats.org/officeDocument/2006/relationships/hyperlink" Target="https://ec.europa.eu/info/funding-tenders/opportunities/portal/screen/programmes/horizon/lump-sum/dashboard" TargetMode="External"/><Relationship Id="rId2" Type="http://schemas.openxmlformats.org/officeDocument/2006/relationships/notesSlide" Target="../notesSlides/notesSlide59.xml"/><Relationship Id="rId1" Type="http://schemas.openxmlformats.org/officeDocument/2006/relationships/slideLayout" Target="../slideLayouts/slideLayout65.xml"/><Relationship Id="rId5" Type="http://schemas.openxmlformats.org/officeDocument/2006/relationships/image" Target="../media/image113.svg"/><Relationship Id="rId4" Type="http://schemas.openxmlformats.org/officeDocument/2006/relationships/image" Target="../media/image99.png"/></Relationships>
</file>

<file path=ppt/slides/_rels/slide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hyperlink" Target="https://commission.europa.eu/strategy-and-policy/policies/justice-and-fundamental-rights/gender-equality/gender-equality-strategy_en" TargetMode="External"/><Relationship Id="rId7" Type="http://schemas.openxmlformats.org/officeDocument/2006/relationships/hyperlink" Target="https://eur-lex.europa.eu/legal-content/EN/TXT/?uri=CELEX%3A52023PC0424"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hyperlink" Target="https://eur-lex.europa.eu/legal-content/EN/TXT/?qid=1421925131614&amp;uri=CELEX:32012L0029" TargetMode="External"/><Relationship Id="rId5" Type="http://schemas.openxmlformats.org/officeDocument/2006/relationships/hyperlink" Target="https://eur-lex.europa.eu/eli/dir/2024/1385/oj/eng" TargetMode="External"/><Relationship Id="rId4" Type="http://schemas.openxmlformats.org/officeDocument/2006/relationships/hyperlink" Target="https://www.coe.int/fr/web/istanbul-convention/text-of-the-convention" TargetMode="External"/></Relationships>
</file>

<file path=ppt/slides/_rels/slide90.xml.rels><?xml version="1.0" encoding="UTF-8" standalone="yes"?>
<Relationships xmlns="http://schemas.openxmlformats.org/package/2006/relationships"><Relationship Id="rId3" Type="http://schemas.openxmlformats.org/officeDocument/2006/relationships/hyperlink" Target="https://ec.europa.eu/info/funding-tenders/opportunities/docs/2021-2027/common/guidance/unit-cost-decision-sme-owners-natural-persons_en.pdf" TargetMode="External"/><Relationship Id="rId2" Type="http://schemas.openxmlformats.org/officeDocument/2006/relationships/notesSlide" Target="../notesSlides/notesSlide60.xml"/><Relationship Id="rId1" Type="http://schemas.openxmlformats.org/officeDocument/2006/relationships/slideLayout" Target="../slideLayouts/slideLayout65.xml"/><Relationship Id="rId6" Type="http://schemas.openxmlformats.org/officeDocument/2006/relationships/hyperlink" Target="https://ec.europa.eu/info/funding-tenders/opportunities/docs/2021-2027/cerv/agr-contr/mga_cerv_en.pdf#page=79" TargetMode="External"/><Relationship Id="rId5" Type="http://schemas.openxmlformats.org/officeDocument/2006/relationships/hyperlink" Target="https://ec.europa.eu/info/funding-tenders/opportunities/docs/2021-2027/common/guidance/unit-cost-decision-volunteers_en.pdf" TargetMode="External"/><Relationship Id="rId4" Type="http://schemas.openxmlformats.org/officeDocument/2006/relationships/hyperlink" Target="https://ec.europa.eu/info/funding-tenders/opportunities/docs/2021-2027/common/guidance/additional-information-on-unit-costs-and-contributions_en.pdf" TargetMode="Externa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5.xml"/></Relationships>
</file>

<file path=ppt/slides/_rels/slide92.xml.rels><?xml version="1.0" encoding="UTF-8" standalone="yes"?>
<Relationships xmlns="http://schemas.openxmlformats.org/package/2006/relationships"><Relationship Id="rId8" Type="http://schemas.openxmlformats.org/officeDocument/2006/relationships/image" Target="../media/image115.svg"/><Relationship Id="rId3" Type="http://schemas.openxmlformats.org/officeDocument/2006/relationships/hyperlink" Target="https://ec.europa.eu/info/funding-tenders/opportunities/docs/2021-2027/common/guidance/unit-cost-decision-travel_en.pdf" TargetMode="External"/><Relationship Id="rId7" Type="http://schemas.openxmlformats.org/officeDocument/2006/relationships/image" Target="../media/image100.png"/><Relationship Id="rId2" Type="http://schemas.openxmlformats.org/officeDocument/2006/relationships/notesSlide" Target="../notesSlides/notesSlide62.xml"/><Relationship Id="rId1" Type="http://schemas.openxmlformats.org/officeDocument/2006/relationships/slideLayout" Target="../slideLayouts/slideLayout65.xml"/><Relationship Id="rId6" Type="http://schemas.openxmlformats.org/officeDocument/2006/relationships/image" Target="../media/image113.svg"/><Relationship Id="rId5" Type="http://schemas.openxmlformats.org/officeDocument/2006/relationships/image" Target="../media/image99.png"/><Relationship Id="rId10" Type="http://schemas.openxmlformats.org/officeDocument/2006/relationships/image" Target="../media/image110.svg"/><Relationship Id="rId4" Type="http://schemas.openxmlformats.org/officeDocument/2006/relationships/hyperlink" Target="https://ec.europa.eu/info/funding-tenders/opportunities/docs/2021-2027/common/guidance/additional-information-on-unit-costs-and-contributions_en.pdf" TargetMode="External"/><Relationship Id="rId9" Type="http://schemas.openxmlformats.org/officeDocument/2006/relationships/image" Target="../media/image101.png"/></Relationships>
</file>

<file path=ppt/slides/_rels/slide93.xml.rels><?xml version="1.0" encoding="UTF-8" standalone="yes"?>
<Relationships xmlns="http://schemas.openxmlformats.org/package/2006/relationships"><Relationship Id="rId3" Type="http://schemas.openxmlformats.org/officeDocument/2006/relationships/hyperlink" Target="https://ec.europa.eu/info/funding-tenders/procedures-guidelines-tenders/information-contractors-and-beneficiaries/calculate-unit-costs-eligible-travel-costs_en#table-unit-cost-amounts-per-distance-band" TargetMode="External"/><Relationship Id="rId2" Type="http://schemas.openxmlformats.org/officeDocument/2006/relationships/hyperlink" Target="https://ec.europa.eu/info/funding-tenders/opportunities/docs/2021-2027/cerv/agr-contr/mga_cerv_en.pdf#page=10" TargetMode="External"/><Relationship Id="rId1" Type="http://schemas.openxmlformats.org/officeDocument/2006/relationships/slideLayout" Target="../slideLayouts/slideLayout65.xml"/><Relationship Id="rId5" Type="http://schemas.openxmlformats.org/officeDocument/2006/relationships/image" Target="../media/image113.svg"/><Relationship Id="rId4" Type="http://schemas.openxmlformats.org/officeDocument/2006/relationships/image" Target="../media/image99.png"/></Relationships>
</file>

<file path=ppt/slides/_rels/slide9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hyperlink" Target="https://ec.europa.eu/info/funding-tenders/opportunities/docs/2021-2027/common/guidance/additional-information-on-unit-costs-and-contributions_en.pdf" TargetMode="External"/><Relationship Id="rId1" Type="http://schemas.openxmlformats.org/officeDocument/2006/relationships/slideLayout" Target="../slideLayouts/slideLayout6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97.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65.xml"/></Relationships>
</file>

<file path=ppt/slides/_rels/slide98.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80.xml"/></Relationships>
</file>

<file path=ppt/slides/_rels/slide99.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5219BE42-8D6E-C443-8029-85429882422E}"/>
              </a:ext>
            </a:extLst>
          </p:cNvPr>
          <p:cNvPicPr>
            <a:picLocks noChangeAspect="1"/>
          </p:cNvPicPr>
          <p:nvPr/>
        </p:nvPicPr>
        <p:blipFill>
          <a:blip r:embed="rId2"/>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43144ED2-43D3-5542-BF8A-329E8ED43300}"/>
              </a:ext>
            </a:extLst>
          </p:cNvPr>
          <p:cNvSpPr txBox="1"/>
          <p:nvPr/>
        </p:nvSpPr>
        <p:spPr>
          <a:xfrm>
            <a:off x="1773030" y="286904"/>
            <a:ext cx="6423232" cy="845103"/>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ts val="6700"/>
              </a:lnSpc>
              <a:spcBef>
                <a:spcPts val="3000"/>
              </a:spcBef>
              <a:spcAft>
                <a:spcPts val="2400"/>
              </a:spcAft>
              <a:buClrTx/>
              <a:buSzTx/>
              <a:buFontTx/>
              <a:buNone/>
              <a:tabLst/>
              <a:defRPr/>
            </a:pPr>
            <a:r>
              <a:rPr kumimoji="0" lang="it-IT" sz="2800" b="1" i="0" u="none" strike="noStrike" kern="1200" cap="none" spc="0" normalizeH="0" baseline="0" noProof="0" err="1">
                <a:ln>
                  <a:noFill/>
                </a:ln>
                <a:solidFill>
                  <a:prstClr val="black"/>
                </a:solidFill>
                <a:effectLst/>
                <a:uLnTx/>
                <a:uFillTx/>
                <a:latin typeface="Aptos"/>
              </a:rPr>
              <a:t>Citizens</a:t>
            </a:r>
            <a:r>
              <a:rPr kumimoji="0" lang="it-IT" sz="2800" b="1" i="0" u="none" strike="noStrike" kern="1200" cap="none" spc="0" normalizeH="0" baseline="0" noProof="0">
                <a:ln>
                  <a:noFill/>
                </a:ln>
                <a:solidFill>
                  <a:prstClr val="black"/>
                </a:solidFill>
                <a:effectLst/>
                <a:uLnTx/>
                <a:uFillTx/>
                <a:latin typeface="Aptos"/>
              </a:rPr>
              <a:t>, Equality, </a:t>
            </a:r>
            <a:r>
              <a:rPr kumimoji="0" lang="it-IT" sz="2800" b="1" i="0" u="none" strike="noStrike" kern="1200" cap="none" spc="0" normalizeH="0" baseline="0" noProof="0" err="1">
                <a:ln>
                  <a:noFill/>
                </a:ln>
                <a:solidFill>
                  <a:prstClr val="black"/>
                </a:solidFill>
                <a:effectLst/>
                <a:uLnTx/>
                <a:uFillTx/>
                <a:latin typeface="Aptos"/>
              </a:rPr>
              <a:t>Rights</a:t>
            </a:r>
            <a:r>
              <a:rPr kumimoji="0" lang="it-IT" sz="2800" b="1" i="0" u="none" strike="noStrike" kern="1200" cap="none" spc="0" normalizeH="0" baseline="0" noProof="0">
                <a:ln>
                  <a:noFill/>
                </a:ln>
                <a:solidFill>
                  <a:prstClr val="black"/>
                </a:solidFill>
                <a:effectLst/>
                <a:uLnTx/>
                <a:uFillTx/>
                <a:latin typeface="Aptos"/>
              </a:rPr>
              <a:t> and </a:t>
            </a:r>
            <a:r>
              <a:rPr kumimoji="0" lang="it-IT" sz="2800" b="1" i="0" u="none" strike="noStrike" kern="1200" cap="none" spc="0" normalizeH="0" baseline="0" noProof="0" err="1">
                <a:ln>
                  <a:noFill/>
                </a:ln>
                <a:solidFill>
                  <a:prstClr val="black"/>
                </a:solidFill>
                <a:effectLst/>
                <a:uLnTx/>
                <a:uFillTx/>
                <a:latin typeface="Aptos"/>
              </a:rPr>
              <a:t>Values</a:t>
            </a:r>
            <a:endParaRPr lang="it-IT" sz="2800" b="1" i="0" u="none" strike="noStrike" kern="1200" cap="none" spc="0" normalizeH="0" baseline="0" noProof="0">
              <a:ln>
                <a:noFill/>
              </a:ln>
              <a:solidFill>
                <a:prstClr val="black"/>
              </a:solidFill>
              <a:effectLst/>
              <a:uLnTx/>
              <a:uFillTx/>
              <a:latin typeface="Aptos"/>
            </a:endParaRPr>
          </a:p>
        </p:txBody>
      </p:sp>
      <p:pic>
        <p:nvPicPr>
          <p:cNvPr id="5" name="Elemento grafico 4">
            <a:extLst>
              <a:ext uri="{FF2B5EF4-FFF2-40B4-BE49-F238E27FC236}">
                <a16:creationId xmlns:a16="http://schemas.microsoft.com/office/drawing/2014/main" id="{6EA2CAF8-868D-484E-93F6-B232ED7058CA}"/>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92815" y="503031"/>
            <a:ext cx="847932" cy="574261"/>
          </a:xfrm>
          <a:prstGeom prst="rect">
            <a:avLst/>
          </a:prstGeom>
        </p:spPr>
      </p:pic>
      <p:sp>
        <p:nvSpPr>
          <p:cNvPr id="7" name="Title 5">
            <a:extLst>
              <a:ext uri="{FF2B5EF4-FFF2-40B4-BE49-F238E27FC236}">
                <a16:creationId xmlns:a16="http://schemas.microsoft.com/office/drawing/2014/main" id="{470FC9F8-D0BC-B3F6-3502-5E4E744E7C21}"/>
              </a:ext>
            </a:extLst>
          </p:cNvPr>
          <p:cNvSpPr txBox="1">
            <a:spLocks/>
          </p:cNvSpPr>
          <p:nvPr/>
        </p:nvSpPr>
        <p:spPr>
          <a:xfrm>
            <a:off x="-1059003" y="1768255"/>
            <a:ext cx="10033971" cy="3737852"/>
          </a:xfrm>
          <a:prstGeom prst="rect">
            <a:avLst/>
          </a:prstGeom>
        </p:spPr>
        <p:txBody>
          <a:bodyP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0"/>
              </a:spcBef>
            </a:pPr>
            <a:r>
              <a:rPr lang="en-US" sz="5300" b="1" i="1">
                <a:solidFill>
                  <a:schemeClr val="tx2">
                    <a:lumMod val="25000"/>
                  </a:schemeClr>
                </a:solidFill>
                <a:latin typeface="Calibri" panose="020F0502020204030204" pitchFamily="34" charset="0"/>
                <a:ea typeface="+mn-ea"/>
                <a:cs typeface="Calibri" panose="020F0502020204030204" pitchFamily="34" charset="0"/>
              </a:rPr>
              <a:t>Info session for the applicants</a:t>
            </a:r>
            <a:br>
              <a:rPr lang="en-US" sz="5300" b="1" i="1">
                <a:solidFill>
                  <a:schemeClr val="tx2">
                    <a:lumMod val="25000"/>
                  </a:schemeClr>
                </a:solidFill>
                <a:latin typeface="Calibri" panose="020F0502020204030204" pitchFamily="34" charset="0"/>
                <a:ea typeface="+mn-ea"/>
                <a:cs typeface="Calibri" panose="020F0502020204030204" pitchFamily="34" charset="0"/>
              </a:rPr>
            </a:br>
            <a:r>
              <a:rPr lang="en-US" sz="5300" b="1" i="1">
                <a:solidFill>
                  <a:schemeClr val="tx2">
                    <a:lumMod val="25000"/>
                  </a:schemeClr>
                </a:solidFill>
                <a:latin typeface="Calibri" panose="020F0502020204030204" pitchFamily="34" charset="0"/>
                <a:ea typeface="+mn-ea"/>
                <a:cs typeface="Calibri" panose="020F0502020204030204" pitchFamily="34" charset="0"/>
              </a:rPr>
              <a:t/>
            </a:r>
            <a:br>
              <a:rPr lang="en-US" sz="5300" b="1" i="1">
                <a:solidFill>
                  <a:schemeClr val="tx2">
                    <a:lumMod val="25000"/>
                  </a:schemeClr>
                </a:solidFill>
                <a:latin typeface="Calibri" panose="020F0502020204030204" pitchFamily="34" charset="0"/>
                <a:ea typeface="+mn-ea"/>
                <a:cs typeface="Calibri" panose="020F0502020204030204" pitchFamily="34" charset="0"/>
              </a:rPr>
            </a:br>
            <a:r>
              <a:rPr lang="en-US" sz="10700" b="1">
                <a:solidFill>
                  <a:srgbClr val="034EA2"/>
                </a:solidFill>
                <a:latin typeface="Calibri" panose="020F0502020204030204" pitchFamily="34" charset="0"/>
                <a:ea typeface="+mn-ea"/>
                <a:cs typeface="Calibri" panose="020F0502020204030204" pitchFamily="34" charset="0"/>
              </a:rPr>
              <a:t>CERV-2025-DAPHNE</a:t>
            </a:r>
            <a:r>
              <a:rPr lang="en-GB" sz="4600">
                <a:solidFill>
                  <a:srgbClr val="034EA2"/>
                </a:solidFill>
                <a:latin typeface="Arial"/>
                <a:ea typeface="+mn-ea"/>
                <a:cs typeface="+mn-cs"/>
              </a:rPr>
              <a:t/>
            </a:r>
            <a:br>
              <a:rPr lang="en-GB" sz="4600">
                <a:solidFill>
                  <a:srgbClr val="034EA2"/>
                </a:solidFill>
                <a:latin typeface="Arial"/>
                <a:ea typeface="+mn-ea"/>
                <a:cs typeface="+mn-cs"/>
              </a:rPr>
            </a:br>
            <a:r>
              <a:rPr lang="en-GB" sz="4600">
                <a:solidFill>
                  <a:srgbClr val="034EA2"/>
                </a:solidFill>
                <a:latin typeface="Arial"/>
                <a:ea typeface="+mn-ea"/>
                <a:cs typeface="+mn-cs"/>
              </a:rPr>
              <a:t/>
            </a:r>
            <a:br>
              <a:rPr lang="en-GB" sz="4600">
                <a:solidFill>
                  <a:srgbClr val="034EA2"/>
                </a:solidFill>
                <a:latin typeface="Arial"/>
                <a:ea typeface="+mn-ea"/>
                <a:cs typeface="+mn-cs"/>
              </a:rPr>
            </a:br>
            <a:r>
              <a:rPr lang="en-US" sz="5800">
                <a:solidFill>
                  <a:srgbClr val="034EA2"/>
                </a:solidFill>
                <a:latin typeface="Calibri" panose="020F0502020204030204" pitchFamily="34" charset="0"/>
                <a:ea typeface="+mn-ea"/>
                <a:cs typeface="Calibri" panose="020F0502020204030204" pitchFamily="34" charset="0"/>
              </a:rPr>
              <a:t>Call for proposals to prevent and combat</a:t>
            </a:r>
            <a:br>
              <a:rPr lang="en-US" sz="5800">
                <a:solidFill>
                  <a:srgbClr val="034EA2"/>
                </a:solidFill>
                <a:latin typeface="Calibri" panose="020F0502020204030204" pitchFamily="34" charset="0"/>
                <a:ea typeface="+mn-ea"/>
                <a:cs typeface="Calibri" panose="020F0502020204030204" pitchFamily="34" charset="0"/>
              </a:rPr>
            </a:br>
            <a:r>
              <a:rPr lang="en-US" sz="5800" b="1">
                <a:solidFill>
                  <a:srgbClr val="034EA2"/>
                </a:solidFill>
                <a:latin typeface="Calibri" panose="020F0502020204030204" pitchFamily="34" charset="0"/>
                <a:ea typeface="+mn-ea"/>
                <a:cs typeface="Calibri" panose="020F0502020204030204" pitchFamily="34" charset="0"/>
              </a:rPr>
              <a:t>gender-based violence </a:t>
            </a:r>
            <a:r>
              <a:rPr lang="en-US" sz="5800">
                <a:solidFill>
                  <a:srgbClr val="034EA2"/>
                </a:solidFill>
                <a:latin typeface="Calibri" panose="020F0502020204030204" pitchFamily="34" charset="0"/>
                <a:ea typeface="+mn-ea"/>
                <a:cs typeface="Calibri" panose="020F0502020204030204" pitchFamily="34" charset="0"/>
              </a:rPr>
              <a:t>and </a:t>
            </a:r>
            <a:r>
              <a:rPr lang="en-US" sz="5800" b="1">
                <a:solidFill>
                  <a:srgbClr val="034EA2"/>
                </a:solidFill>
                <a:latin typeface="Calibri" panose="020F0502020204030204" pitchFamily="34" charset="0"/>
                <a:ea typeface="+mn-ea"/>
                <a:cs typeface="Calibri" panose="020F0502020204030204" pitchFamily="34" charset="0"/>
              </a:rPr>
              <a:t>violence against children</a:t>
            </a:r>
            <a:r>
              <a:rPr lang="en-US" sz="3600">
                <a:solidFill>
                  <a:srgbClr val="034EA2"/>
                </a:solidFill>
                <a:latin typeface="Calibri" panose="020F0502020204030204" pitchFamily="34" charset="0"/>
                <a:ea typeface="+mn-ea"/>
                <a:cs typeface="Calibri" panose="020F0502020204030204" pitchFamily="34" charset="0"/>
              </a:rPr>
              <a:t/>
            </a:r>
            <a:br>
              <a:rPr lang="en-US" sz="3600">
                <a:solidFill>
                  <a:srgbClr val="034EA2"/>
                </a:solidFill>
                <a:latin typeface="Calibri" panose="020F0502020204030204" pitchFamily="34" charset="0"/>
                <a:ea typeface="+mn-ea"/>
                <a:cs typeface="Calibri" panose="020F0502020204030204" pitchFamily="34" charset="0"/>
              </a:rPr>
            </a:br>
            <a:r>
              <a:rPr lang="en-US" sz="3600">
                <a:solidFill>
                  <a:srgbClr val="034EA2"/>
                </a:solidFill>
                <a:latin typeface="Calibri" panose="020F0502020204030204" pitchFamily="34" charset="0"/>
                <a:ea typeface="+mn-ea"/>
                <a:cs typeface="Calibri" panose="020F0502020204030204" pitchFamily="34" charset="0"/>
              </a:rPr>
              <a:t/>
            </a:r>
            <a:br>
              <a:rPr lang="en-US" sz="3600">
                <a:solidFill>
                  <a:srgbClr val="034EA2"/>
                </a:solidFill>
                <a:latin typeface="Calibri" panose="020F0502020204030204" pitchFamily="34" charset="0"/>
                <a:ea typeface="+mn-ea"/>
                <a:cs typeface="Calibri" panose="020F0502020204030204" pitchFamily="34" charset="0"/>
              </a:rPr>
            </a:br>
            <a:r>
              <a:rPr lang="en-US" sz="3600">
                <a:solidFill>
                  <a:srgbClr val="034EA2"/>
                </a:solidFill>
                <a:latin typeface="Calibri" panose="020F0502020204030204" pitchFamily="34" charset="0"/>
                <a:ea typeface="+mn-ea"/>
                <a:cs typeface="Calibri" panose="020F0502020204030204" pitchFamily="34" charset="0"/>
              </a:rPr>
              <a:t/>
            </a:r>
            <a:br>
              <a:rPr lang="en-US" sz="3600">
                <a:solidFill>
                  <a:srgbClr val="034EA2"/>
                </a:solidFill>
                <a:latin typeface="Calibri" panose="020F0502020204030204" pitchFamily="34" charset="0"/>
                <a:ea typeface="+mn-ea"/>
                <a:cs typeface="Calibri" panose="020F0502020204030204" pitchFamily="34" charset="0"/>
              </a:rPr>
            </a:br>
            <a:r>
              <a:rPr lang="en-GB" sz="3200">
                <a:latin typeface="Arial"/>
                <a:ea typeface="+mn-ea"/>
                <a:cs typeface="+mn-cs"/>
              </a:rPr>
              <a:t/>
            </a:r>
            <a:br>
              <a:rPr lang="en-GB" sz="3200">
                <a:latin typeface="Arial"/>
                <a:ea typeface="+mn-ea"/>
                <a:cs typeface="+mn-cs"/>
              </a:rPr>
            </a:br>
            <a:r>
              <a:rPr lang="en-GB" sz="1800">
                <a:ea typeface="+mn-ea"/>
                <a:cs typeface="+mn-cs"/>
              </a:rPr>
              <a:t/>
            </a:r>
            <a:br>
              <a:rPr lang="en-GB" sz="1800">
                <a:ea typeface="+mn-ea"/>
                <a:cs typeface="+mn-cs"/>
              </a:rPr>
            </a:br>
            <a:r>
              <a:rPr lang="en-GB" sz="3200">
                <a:latin typeface="Arial"/>
                <a:ea typeface="+mn-ea"/>
                <a:cs typeface="+mn-cs"/>
              </a:rPr>
              <a:t/>
            </a:r>
            <a:br>
              <a:rPr lang="en-GB" sz="3200">
                <a:latin typeface="Arial"/>
                <a:ea typeface="+mn-ea"/>
                <a:cs typeface="+mn-cs"/>
              </a:rPr>
            </a:br>
            <a:r>
              <a:rPr lang="en-GB" sz="3200">
                <a:ea typeface="+mn-ea"/>
                <a:cs typeface="+mn-cs"/>
              </a:rPr>
              <a:t/>
            </a:r>
            <a:br>
              <a:rPr lang="en-GB" sz="3200">
                <a:ea typeface="+mn-ea"/>
                <a:cs typeface="+mn-cs"/>
              </a:rPr>
            </a:br>
            <a:r>
              <a:rPr lang="en-GB" sz="3200">
                <a:ea typeface="+mn-ea"/>
                <a:cs typeface="+mn-cs"/>
              </a:rPr>
              <a:t/>
            </a:r>
            <a:br>
              <a:rPr lang="en-GB" sz="3200">
                <a:ea typeface="+mn-ea"/>
                <a:cs typeface="+mn-cs"/>
              </a:rPr>
            </a:br>
            <a:r>
              <a:rPr lang="en-GB" sz="3200">
                <a:ea typeface="+mn-ea"/>
                <a:cs typeface="+mn-cs"/>
              </a:rPr>
              <a:t/>
            </a:r>
            <a:br>
              <a:rPr lang="en-GB" sz="3200">
                <a:ea typeface="+mn-ea"/>
                <a:cs typeface="+mn-cs"/>
              </a:rPr>
            </a:br>
            <a:endParaRPr lang="en-GB" sz="3200">
              <a:solidFill>
                <a:schemeClr val="bg2">
                  <a:lumMod val="50000"/>
                </a:schemeClr>
              </a:solidFill>
              <a:cs typeface="Arial"/>
            </a:endParaRPr>
          </a:p>
        </p:txBody>
      </p:sp>
      <p:sp>
        <p:nvSpPr>
          <p:cNvPr id="8" name="TextBox 7">
            <a:extLst>
              <a:ext uri="{FF2B5EF4-FFF2-40B4-BE49-F238E27FC236}">
                <a16:creationId xmlns:a16="http://schemas.microsoft.com/office/drawing/2014/main" id="{EDF7A375-2999-D1BF-8EF5-432CCD6BA246}"/>
              </a:ext>
            </a:extLst>
          </p:cNvPr>
          <p:cNvSpPr txBox="1"/>
          <p:nvPr/>
        </p:nvSpPr>
        <p:spPr>
          <a:xfrm>
            <a:off x="481840" y="4750669"/>
            <a:ext cx="2105025" cy="338554"/>
          </a:xfrm>
          <a:prstGeom prst="rect">
            <a:avLst/>
          </a:prstGeom>
          <a:noFill/>
        </p:spPr>
        <p:txBody>
          <a:bodyPr wrap="square" rtlCol="0">
            <a:spAutoFit/>
          </a:bodyPr>
          <a:lstStyle/>
          <a:p>
            <a:r>
              <a:rPr lang="en-IE" sz="1600"/>
              <a:t>20 March 2025</a:t>
            </a:r>
          </a:p>
        </p:txBody>
      </p:sp>
      <p:sp>
        <p:nvSpPr>
          <p:cNvPr id="9" name="TextBox 8">
            <a:extLst>
              <a:ext uri="{FF2B5EF4-FFF2-40B4-BE49-F238E27FC236}">
                <a16:creationId xmlns:a16="http://schemas.microsoft.com/office/drawing/2014/main" id="{C70D4746-E7FC-F8A6-EA73-97D634032424}"/>
              </a:ext>
            </a:extLst>
          </p:cNvPr>
          <p:cNvSpPr txBox="1"/>
          <p:nvPr/>
        </p:nvSpPr>
        <p:spPr>
          <a:xfrm>
            <a:off x="3182523" y="4519836"/>
            <a:ext cx="3864320" cy="1077218"/>
          </a:xfrm>
          <a:prstGeom prst="rect">
            <a:avLst/>
          </a:prstGeom>
          <a:noFill/>
        </p:spPr>
        <p:txBody>
          <a:bodyPr wrap="square" rtlCol="0">
            <a:spAutoFit/>
          </a:bodyPr>
          <a:lstStyle/>
          <a:p>
            <a:r>
              <a:rPr lang="en-IE" sz="1600"/>
              <a:t>JUST D3 - Gender Equality</a:t>
            </a:r>
            <a:br>
              <a:rPr lang="en-IE" sz="1600"/>
            </a:br>
            <a:r>
              <a:rPr lang="en-IE" sz="1600"/>
              <a:t>JUST C2 - Fundamental Rights Policy</a:t>
            </a:r>
            <a:br>
              <a:rPr lang="en-IE" sz="1600"/>
            </a:br>
            <a:r>
              <a:rPr lang="en-IE" sz="1600"/>
              <a:t>JUST H3 - Budget, Programmes and Financial Management</a:t>
            </a:r>
          </a:p>
        </p:txBody>
      </p:sp>
    </p:spTree>
    <p:extLst>
      <p:ext uri="{BB962C8B-B14F-4D97-AF65-F5344CB8AC3E}">
        <p14:creationId xmlns:p14="http://schemas.microsoft.com/office/powerpoint/2010/main" val="28403637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8E7A04-7AFE-6C73-9215-61A5F3BCBFD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7EB426A8-9C45-BB89-2984-A082DC85871C}"/>
              </a:ext>
            </a:extLst>
          </p:cNvPr>
          <p:cNvSpPr>
            <a:spLocks noGrp="1"/>
          </p:cNvSpPr>
          <p:nvPr>
            <p:ph type="title"/>
          </p:nvPr>
        </p:nvSpPr>
        <p:spPr>
          <a:xfrm>
            <a:off x="900043" y="-21336"/>
            <a:ext cx="10515600" cy="782357"/>
          </a:xfrm>
        </p:spPr>
        <p:txBody>
          <a:bodyPr/>
          <a:lstStyle/>
          <a:p>
            <a:r>
              <a:rPr lang="en-GB" sz="3200">
                <a:solidFill>
                  <a:srgbClr val="094DEE"/>
                </a:solidFill>
                <a:latin typeface="Calibri"/>
                <a:ea typeface="Calibri"/>
                <a:cs typeface="Calibri"/>
              </a:rPr>
              <a:t>Policy background – gender-based violence</a:t>
            </a:r>
            <a:r>
              <a:rPr lang="en-GB" sz="3200">
                <a:solidFill>
                  <a:srgbClr val="094DEE"/>
                </a:solidFill>
                <a:latin typeface="Tahoma"/>
                <a:ea typeface="Tahoma"/>
                <a:cs typeface="Tahoma"/>
              </a:rPr>
              <a:t> </a:t>
            </a:r>
            <a:endParaRPr lang="en-US"/>
          </a:p>
        </p:txBody>
      </p:sp>
      <p:sp>
        <p:nvSpPr>
          <p:cNvPr id="6" name="TextBox 5">
            <a:extLst>
              <a:ext uri="{FF2B5EF4-FFF2-40B4-BE49-F238E27FC236}">
                <a16:creationId xmlns:a16="http://schemas.microsoft.com/office/drawing/2014/main" id="{BA62708D-8418-1363-17A2-2AAF30845392}"/>
              </a:ext>
            </a:extLst>
          </p:cNvPr>
          <p:cNvSpPr txBox="1"/>
          <p:nvPr/>
        </p:nvSpPr>
        <p:spPr>
          <a:xfrm>
            <a:off x="896823" y="929915"/>
            <a:ext cx="10744976" cy="5001369"/>
          </a:xfrm>
          <a:prstGeom prst="rect">
            <a:avLst/>
          </a:prstGeom>
          <a:noFill/>
        </p:spPr>
        <p:txBody>
          <a:bodyPr wrap="square" lIns="91440" tIns="45720" rIns="91440" bIns="45720" rtlCol="0" anchor="t">
            <a:spAutoFit/>
          </a:bodyPr>
          <a:lstStyle/>
          <a:p>
            <a:r>
              <a:rPr lang="en-GB" sz="2300" b="1">
                <a:solidFill>
                  <a:srgbClr val="00B0F0"/>
                </a:solidFill>
                <a:latin typeface="Calibri"/>
                <a:ea typeface="Calibri"/>
                <a:cs typeface="Calibri"/>
                <a:hlinkClick r:id="rId3"/>
              </a:rPr>
              <a:t>Directive EU 2024/1385</a:t>
            </a:r>
            <a:r>
              <a:rPr lang="en-GB" sz="2300" b="1">
                <a:solidFill>
                  <a:srgbClr val="164194"/>
                </a:solidFill>
                <a:latin typeface="Calibri"/>
                <a:ea typeface="Calibri"/>
                <a:cs typeface="Calibri"/>
              </a:rPr>
              <a:t> on combating violence against women and domestic violence</a:t>
            </a:r>
            <a:endParaRPr lang="en-GB" b="1"/>
          </a:p>
          <a:p>
            <a:endParaRPr lang="en-GB" sz="2300">
              <a:solidFill>
                <a:srgbClr val="164194"/>
              </a:solidFill>
              <a:latin typeface="Arial"/>
              <a:ea typeface="Calibri"/>
              <a:cs typeface="Arial"/>
            </a:endParaRPr>
          </a:p>
          <a:p>
            <a:pPr marL="342900" indent="-342900">
              <a:buFont typeface="Arial"/>
              <a:buChar char="•"/>
            </a:pPr>
            <a:r>
              <a:rPr lang="en-GB" sz="2300">
                <a:solidFill>
                  <a:srgbClr val="164194"/>
                </a:solidFill>
                <a:latin typeface="Calibri"/>
                <a:ea typeface="Calibri"/>
                <a:cs typeface="Calibri"/>
              </a:rPr>
              <a:t>Adopted on 14 May 2024</a:t>
            </a:r>
            <a:endParaRPr lang="en-GB"/>
          </a:p>
          <a:p>
            <a:pPr marL="342900" indent="-342900">
              <a:buFont typeface="Arial"/>
              <a:buChar char="•"/>
            </a:pPr>
            <a:r>
              <a:rPr lang="en-GB" sz="2300">
                <a:solidFill>
                  <a:srgbClr val="164194"/>
                </a:solidFill>
                <a:latin typeface="Calibri"/>
                <a:ea typeface="Calibri"/>
                <a:cs typeface="Calibri"/>
              </a:rPr>
              <a:t>Measures preventing violence from happening (incl. related to perpetrators)</a:t>
            </a:r>
            <a:endParaRPr lang="en-GB"/>
          </a:p>
          <a:p>
            <a:pPr marL="342900" indent="-342900">
              <a:buFont typeface="Arial"/>
              <a:buChar char="•"/>
            </a:pPr>
            <a:r>
              <a:rPr lang="en-GB" sz="2300">
                <a:solidFill>
                  <a:srgbClr val="164194"/>
                </a:solidFill>
                <a:latin typeface="Calibri"/>
                <a:ea typeface="Calibri"/>
                <a:cs typeface="Calibri"/>
              </a:rPr>
              <a:t>Access to justice, adequate protection and support for victims (incl. vulnerable, </a:t>
            </a:r>
            <a:r>
              <a:rPr lang="en-GB" sz="2400">
                <a:solidFill>
                  <a:srgbClr val="164194"/>
                </a:solidFill>
                <a:latin typeface="Calibri"/>
                <a:ea typeface="Calibri"/>
                <a:cs typeface="Calibri"/>
              </a:rPr>
              <a:t>experiencing intersectional discrimination</a:t>
            </a:r>
            <a:r>
              <a:rPr lang="en-GB" sz="2300">
                <a:solidFill>
                  <a:srgbClr val="164194"/>
                </a:solidFill>
                <a:latin typeface="Calibri"/>
                <a:ea typeface="Calibri"/>
                <a:cs typeface="Calibri"/>
              </a:rPr>
              <a:t>)</a:t>
            </a:r>
            <a:endParaRPr lang="en-GB" sz="2300"/>
          </a:p>
          <a:p>
            <a:pPr marL="342900" indent="-342900">
              <a:buFont typeface="Arial"/>
              <a:buChar char="•"/>
            </a:pPr>
            <a:r>
              <a:rPr lang="en-GB" sz="2300">
                <a:solidFill>
                  <a:srgbClr val="164194"/>
                </a:solidFill>
                <a:latin typeface="Calibri"/>
                <a:ea typeface="Calibri"/>
                <a:cs typeface="Calibri"/>
              </a:rPr>
              <a:t>Criminalization of FGM and forced marriage</a:t>
            </a:r>
            <a:endParaRPr lang="en-GB" sz="2300"/>
          </a:p>
          <a:p>
            <a:pPr marL="342900" indent="-342900">
              <a:buFont typeface="Arial"/>
              <a:buChar char="•"/>
            </a:pPr>
            <a:r>
              <a:rPr lang="en-GB" sz="2300">
                <a:solidFill>
                  <a:srgbClr val="164194"/>
                </a:solidFill>
                <a:latin typeface="Calibri"/>
                <a:ea typeface="Calibri"/>
                <a:cs typeface="Calibri"/>
              </a:rPr>
              <a:t>Criminalization of the most widespread forms of cyberviolence</a:t>
            </a:r>
            <a:endParaRPr lang="en-GB"/>
          </a:p>
          <a:p>
            <a:pPr marL="342900" indent="-342900">
              <a:buFont typeface="Arial"/>
              <a:buChar char="•"/>
            </a:pPr>
            <a:r>
              <a:rPr lang="en-GB" sz="2300">
                <a:solidFill>
                  <a:srgbClr val="164194"/>
                </a:solidFill>
                <a:latin typeface="Calibri"/>
                <a:ea typeface="Calibri"/>
                <a:cs typeface="Calibri"/>
              </a:rPr>
              <a:t>June 2027 – transposition deadline </a:t>
            </a:r>
            <a:endParaRPr lang="en-GB"/>
          </a:p>
          <a:p>
            <a:endParaRPr lang="en-GB" sz="2300">
              <a:solidFill>
                <a:srgbClr val="164194"/>
              </a:solidFill>
              <a:latin typeface="Arial"/>
              <a:ea typeface="Calibri"/>
              <a:cs typeface="Arial"/>
            </a:endParaRPr>
          </a:p>
          <a:p>
            <a:r>
              <a:rPr lang="en-GB" sz="2300">
                <a:solidFill>
                  <a:srgbClr val="164194"/>
                </a:solidFill>
                <a:latin typeface="Calibri"/>
                <a:ea typeface="Calibri"/>
                <a:cs typeface="Calibri"/>
              </a:rPr>
              <a:t>                      </a:t>
            </a:r>
            <a:r>
              <a:rPr lang="en-GB" sz="2300" i="1">
                <a:solidFill>
                  <a:srgbClr val="164194"/>
                </a:solidFill>
                <a:latin typeface="Calibri"/>
                <a:ea typeface="Calibri"/>
                <a:cs typeface="Calibri"/>
              </a:rPr>
              <a:t>Direct support to Directive provisions/Articles</a:t>
            </a:r>
            <a:endParaRPr lang="en-GB"/>
          </a:p>
          <a:p>
            <a:endParaRPr lang="en-GB" sz="2300">
              <a:solidFill>
                <a:srgbClr val="164194"/>
              </a:solidFill>
              <a:latin typeface="Calibri"/>
              <a:ea typeface="Calibri"/>
              <a:cs typeface="Calibri"/>
            </a:endParaRPr>
          </a:p>
          <a:p>
            <a:endParaRPr lang="en-GB" sz="2400">
              <a:solidFill>
                <a:srgbClr val="164194"/>
              </a:solidFill>
              <a:latin typeface="Calibri"/>
              <a:ea typeface="Calibri"/>
              <a:cs typeface="Calibri"/>
            </a:endParaRPr>
          </a:p>
          <a:p>
            <a:pPr marL="342900" marR="142875" indent="-342900" algn="just">
              <a:spcAft>
                <a:spcPts val="1000"/>
              </a:spcAft>
              <a:buFont typeface="Arial" panose="02070309020205020404" pitchFamily="49" charset="0"/>
              <a:buChar char="•"/>
            </a:pPr>
            <a:endParaRPr lang="en-GB" sz="1800">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DC8F52F-9DFD-1690-CB33-AEA44002BFAC}"/>
              </a:ext>
            </a:extLst>
          </p:cNvPr>
          <p:cNvSpPr>
            <a:spLocks noGrp="1"/>
          </p:cNvSpPr>
          <p:nvPr>
            <p:ph type="sldNum" sz="quarter" idx="12"/>
          </p:nvPr>
        </p:nvSpPr>
        <p:spPr/>
        <p:txBody>
          <a:bodyPr/>
          <a:lstStyle/>
          <a:p>
            <a:fld id="{F46C79FD-C571-418B-AB0F-5EE936C85276}" type="slidenum">
              <a:rPr lang="en-GB" smtClean="0"/>
              <a:t>10</a:t>
            </a:fld>
            <a:endParaRPr lang="en-GB"/>
          </a:p>
        </p:txBody>
      </p:sp>
      <p:pic>
        <p:nvPicPr>
          <p:cNvPr id="3" name="Picture 2" descr="A yellow arrow pointing to the right&#10;&#10;AI-generated content may be incorrect.">
            <a:extLst>
              <a:ext uri="{FF2B5EF4-FFF2-40B4-BE49-F238E27FC236}">
                <a16:creationId xmlns:a16="http://schemas.microsoft.com/office/drawing/2014/main" id="{1688B069-02C9-6293-041C-6A4D162E4125}"/>
              </a:ext>
            </a:extLst>
          </p:cNvPr>
          <p:cNvPicPr>
            <a:picLocks noChangeAspect="1"/>
          </p:cNvPicPr>
          <p:nvPr/>
        </p:nvPicPr>
        <p:blipFill>
          <a:blip r:embed="rId4"/>
          <a:stretch>
            <a:fillRect/>
          </a:stretch>
        </p:blipFill>
        <p:spPr>
          <a:xfrm>
            <a:off x="990600" y="4348370"/>
            <a:ext cx="1371600" cy="838200"/>
          </a:xfrm>
          <a:prstGeom prst="rect">
            <a:avLst/>
          </a:prstGeom>
        </p:spPr>
      </p:pic>
      <p:pic>
        <p:nvPicPr>
          <p:cNvPr id="7" name="Picture 6" descr="A person looking back at a person&amp;#39;s face&#10;&#10;AI-generated content may be incorrect.">
            <a:extLst>
              <a:ext uri="{FF2B5EF4-FFF2-40B4-BE49-F238E27FC236}">
                <a16:creationId xmlns:a16="http://schemas.microsoft.com/office/drawing/2014/main" id="{07AFE972-5D19-5533-7B17-AD0924C6C3C8}"/>
              </a:ext>
            </a:extLst>
          </p:cNvPr>
          <p:cNvPicPr>
            <a:picLocks noChangeAspect="1"/>
          </p:cNvPicPr>
          <p:nvPr/>
        </p:nvPicPr>
        <p:blipFill>
          <a:blip r:embed="rId5"/>
          <a:stretch>
            <a:fillRect/>
          </a:stretch>
        </p:blipFill>
        <p:spPr>
          <a:xfrm>
            <a:off x="8183011" y="4049782"/>
            <a:ext cx="3591754" cy="2548558"/>
          </a:xfrm>
          <a:prstGeom prst="rect">
            <a:avLst/>
          </a:prstGeom>
        </p:spPr>
      </p:pic>
    </p:spTree>
    <p:extLst>
      <p:ext uri="{BB962C8B-B14F-4D97-AF65-F5344CB8AC3E}">
        <p14:creationId xmlns:p14="http://schemas.microsoft.com/office/powerpoint/2010/main" val="187751354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100</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7" name="Title 1">
            <a:extLst>
              <a:ext uri="{FF2B5EF4-FFF2-40B4-BE49-F238E27FC236}">
                <a16:creationId xmlns:a16="http://schemas.microsoft.com/office/drawing/2014/main" id="{0538E21D-68CA-44D0-871D-C0BD7ED03AA8}"/>
              </a:ext>
            </a:extLst>
          </p:cNvPr>
          <p:cNvSpPr>
            <a:spLocks noGrp="1"/>
          </p:cNvSpPr>
          <p:nvPr>
            <p:ph type="title"/>
          </p:nvPr>
        </p:nvSpPr>
        <p:spPr/>
        <p:txBody>
          <a:bodyPr/>
          <a:lstStyle/>
          <a:p>
            <a:r>
              <a:rPr lang="en-US" sz="2800" b="1" dirty="0">
                <a:latin typeface="EC Square Sans Cond Pro" panose="020B0506040000020004" pitchFamily="34" charset="0"/>
              </a:rPr>
              <a:t/>
            </a:r>
            <a:br>
              <a:rPr lang="en-US" sz="2800" b="1" dirty="0">
                <a:latin typeface="EC Square Sans Cond Pro" panose="020B0506040000020004" pitchFamily="34" charset="0"/>
              </a:rPr>
            </a:br>
            <a:r>
              <a:rPr lang="en-US" sz="2800" b="1" dirty="0">
                <a:latin typeface="EC Square Sans Cond Pro" panose="020B0506040000020004" pitchFamily="34" charset="0"/>
              </a:rPr>
              <a:t>Beneficiaries list</a:t>
            </a:r>
            <a:endParaRPr lang="en-IE" sz="2800" b="1" dirty="0">
              <a:latin typeface="EC Square Sans Cond Pro" panose="020B0506040000020004" pitchFamily="34" charset="0"/>
            </a:endParaRPr>
          </a:p>
        </p:txBody>
      </p:sp>
      <p:pic>
        <p:nvPicPr>
          <p:cNvPr id="12" name="Picture 11">
            <a:extLst>
              <a:ext uri="{FF2B5EF4-FFF2-40B4-BE49-F238E27FC236}">
                <a16:creationId xmlns:a16="http://schemas.microsoft.com/office/drawing/2014/main" id="{A72B2662-36B4-C12C-367D-95E06D7D03C9}"/>
              </a:ext>
            </a:extLst>
          </p:cNvPr>
          <p:cNvPicPr>
            <a:picLocks noChangeAspect="1"/>
          </p:cNvPicPr>
          <p:nvPr/>
        </p:nvPicPr>
        <p:blipFill rotWithShape="1">
          <a:blip r:embed="rId2"/>
          <a:srcRect t="3443" r="1605" b="55308"/>
          <a:stretch/>
        </p:blipFill>
        <p:spPr>
          <a:xfrm>
            <a:off x="433387" y="3771629"/>
            <a:ext cx="11325226" cy="841104"/>
          </a:xfrm>
          <a:prstGeom prst="rect">
            <a:avLst/>
          </a:prstGeom>
        </p:spPr>
      </p:pic>
      <p:pic>
        <p:nvPicPr>
          <p:cNvPr id="13" name="Picture 12">
            <a:extLst>
              <a:ext uri="{FF2B5EF4-FFF2-40B4-BE49-F238E27FC236}">
                <a16:creationId xmlns:a16="http://schemas.microsoft.com/office/drawing/2014/main" id="{93F49E5C-2AD6-8190-4C9B-78193C3A3A89}"/>
              </a:ext>
            </a:extLst>
          </p:cNvPr>
          <p:cNvPicPr>
            <a:picLocks noChangeAspect="1"/>
          </p:cNvPicPr>
          <p:nvPr/>
        </p:nvPicPr>
        <p:blipFill rotWithShape="1">
          <a:blip r:embed="rId3"/>
          <a:srcRect l="-1372" t="83815" r="1372" b="208"/>
          <a:stretch/>
        </p:blipFill>
        <p:spPr>
          <a:xfrm>
            <a:off x="2490787" y="1988762"/>
            <a:ext cx="7017920" cy="939664"/>
          </a:xfrm>
          <a:prstGeom prst="rect">
            <a:avLst/>
          </a:prstGeom>
        </p:spPr>
      </p:pic>
    </p:spTree>
    <p:extLst>
      <p:ext uri="{BB962C8B-B14F-4D97-AF65-F5344CB8AC3E}">
        <p14:creationId xmlns:p14="http://schemas.microsoft.com/office/powerpoint/2010/main" val="65011337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9250364-AEA9-9ED3-2008-B3DBB7BE3C28}"/>
              </a:ext>
            </a:extLst>
          </p:cNvPr>
          <p:cNvPicPr>
            <a:picLocks noChangeAspect="1"/>
          </p:cNvPicPr>
          <p:nvPr/>
        </p:nvPicPr>
        <p:blipFill>
          <a:blip r:embed="rId2"/>
          <a:stretch>
            <a:fillRect/>
          </a:stretch>
        </p:blipFill>
        <p:spPr>
          <a:xfrm>
            <a:off x="821348" y="3780070"/>
            <a:ext cx="7571025" cy="2190846"/>
          </a:xfrm>
          <a:prstGeom prst="rect">
            <a:avLst/>
          </a:prstGeom>
          <a:noFill/>
        </p:spPr>
      </p:pic>
      <p:sp>
        <p:nvSpPr>
          <p:cNvPr id="5" name="Slide Number Placeholder 4"/>
          <p:cNvSpPr>
            <a:spLocks noGrp="1"/>
          </p:cNvSpPr>
          <p:nvPr>
            <p:ph type="sldNum" sz="quarter" idx="12"/>
          </p:nvPr>
        </p:nvSpPr>
        <p:spPr>
          <a:xfrm>
            <a:off x="697524" y="6131286"/>
            <a:ext cx="2743200" cy="365125"/>
          </a:xfrm>
        </p:spPr>
        <p:txBody>
          <a:bodyPr wrap="square" anchor="ct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fld id="{46861DAA-5BBC-4812-876F-0D7C7B9EA75C}" type="slidenum">
              <a:rPr kumimoji="0" lang="en-GB" sz="12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600"/>
                </a:spcAft>
                <a:buClrTx/>
                <a:buSzTx/>
                <a:buFontTx/>
                <a:buNone/>
                <a:tabLst/>
                <a:defRPr/>
              </a:pPr>
              <a:t>101</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7" name="Title 1">
            <a:extLst>
              <a:ext uri="{FF2B5EF4-FFF2-40B4-BE49-F238E27FC236}">
                <a16:creationId xmlns:a16="http://schemas.microsoft.com/office/drawing/2014/main" id="{0538E21D-68CA-44D0-871D-C0BD7ED03AA8}"/>
              </a:ext>
            </a:extLst>
          </p:cNvPr>
          <p:cNvSpPr>
            <a:spLocks noGrp="1"/>
          </p:cNvSpPr>
          <p:nvPr>
            <p:ph type="title"/>
          </p:nvPr>
        </p:nvSpPr>
        <p:spPr>
          <a:xfrm>
            <a:off x="970723" y="482862"/>
            <a:ext cx="10515600" cy="782357"/>
          </a:xfrm>
        </p:spPr>
        <p:txBody>
          <a:bodyPr wrap="square" anchor="b">
            <a:normAutofit/>
          </a:bodyPr>
          <a:lstStyle/>
          <a:p>
            <a:r>
              <a:rPr lang="en-US" sz="2800" b="1" dirty="0">
                <a:latin typeface="EC Square Sans Cond Pro" panose="020B0506040000020004" pitchFamily="34" charset="0"/>
              </a:rPr>
              <a:t>WPs list</a:t>
            </a:r>
            <a:endParaRPr lang="en-IE" sz="2800" b="1" dirty="0">
              <a:latin typeface="EC Square Sans Cond Pro" panose="020B0506040000020004" pitchFamily="34" charset="0"/>
            </a:endParaRPr>
          </a:p>
        </p:txBody>
      </p:sp>
      <p:pic>
        <p:nvPicPr>
          <p:cNvPr id="4" name="Picture 3">
            <a:extLst>
              <a:ext uri="{FF2B5EF4-FFF2-40B4-BE49-F238E27FC236}">
                <a16:creationId xmlns:a16="http://schemas.microsoft.com/office/drawing/2014/main" id="{CECA7966-D781-DB77-C380-0C3486D75E42}"/>
              </a:ext>
            </a:extLst>
          </p:cNvPr>
          <p:cNvPicPr>
            <a:picLocks noChangeAspect="1"/>
          </p:cNvPicPr>
          <p:nvPr/>
        </p:nvPicPr>
        <p:blipFill>
          <a:blip r:embed="rId3"/>
          <a:stretch>
            <a:fillRect/>
          </a:stretch>
        </p:blipFill>
        <p:spPr>
          <a:xfrm>
            <a:off x="697524" y="2103544"/>
            <a:ext cx="10353675" cy="838200"/>
          </a:xfrm>
          <a:prstGeom prst="rect">
            <a:avLst/>
          </a:prstGeom>
        </p:spPr>
      </p:pic>
    </p:spTree>
    <p:extLst>
      <p:ext uri="{BB962C8B-B14F-4D97-AF65-F5344CB8AC3E}">
        <p14:creationId xmlns:p14="http://schemas.microsoft.com/office/powerpoint/2010/main" val="285579370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475792E-C738-4DB2-A464-8B65C4CA726E}"/>
              </a:ext>
            </a:extLst>
          </p:cNvPr>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102</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2" name="Title 1">
            <a:extLst>
              <a:ext uri="{FF2B5EF4-FFF2-40B4-BE49-F238E27FC236}">
                <a16:creationId xmlns:a16="http://schemas.microsoft.com/office/drawing/2014/main" id="{95C9A5B5-363E-4A28-B4FF-100F4656D6A1}"/>
              </a:ext>
            </a:extLst>
          </p:cNvPr>
          <p:cNvSpPr>
            <a:spLocks noGrp="1"/>
          </p:cNvSpPr>
          <p:nvPr>
            <p:ph type="title"/>
          </p:nvPr>
        </p:nvSpPr>
        <p:spPr/>
        <p:txBody>
          <a:bodyPr/>
          <a:lstStyle/>
          <a:p>
            <a:r>
              <a:rPr lang="en-US" sz="2800" b="1" dirty="0">
                <a:latin typeface="EC Square Sans Cond Pro" panose="020B0506040000020004" pitchFamily="34" charset="0"/>
              </a:rPr>
              <a:t>Apply</a:t>
            </a:r>
            <a:r>
              <a:rPr lang="en-US" sz="3200" dirty="0"/>
              <a:t> </a:t>
            </a:r>
            <a:r>
              <a:rPr lang="en-US" sz="2800" b="1" dirty="0">
                <a:latin typeface="EC Square Sans Cond Pro" panose="020B0506040000020004" pitchFamily="34" charset="0"/>
              </a:rPr>
              <a:t>changes</a:t>
            </a:r>
            <a:endParaRPr lang="en-IE" sz="2800" b="1" dirty="0">
              <a:latin typeface="EC Square Sans Cond Pro" panose="020B0506040000020004" pitchFamily="34" charset="0"/>
            </a:endParaRPr>
          </a:p>
        </p:txBody>
      </p:sp>
      <p:pic>
        <p:nvPicPr>
          <p:cNvPr id="7" name="Picture 6">
            <a:extLst>
              <a:ext uri="{FF2B5EF4-FFF2-40B4-BE49-F238E27FC236}">
                <a16:creationId xmlns:a16="http://schemas.microsoft.com/office/drawing/2014/main" id="{F0046422-0653-2C33-FE46-46A3D86334A7}"/>
              </a:ext>
            </a:extLst>
          </p:cNvPr>
          <p:cNvPicPr>
            <a:picLocks noChangeAspect="1"/>
          </p:cNvPicPr>
          <p:nvPr/>
        </p:nvPicPr>
        <p:blipFill rotWithShape="1">
          <a:blip r:embed="rId2"/>
          <a:srcRect l="2678" r="8420"/>
          <a:stretch/>
        </p:blipFill>
        <p:spPr>
          <a:xfrm>
            <a:off x="6228522" y="1626964"/>
            <a:ext cx="2943226" cy="4313822"/>
          </a:xfrm>
          <a:prstGeom prst="rect">
            <a:avLst/>
          </a:prstGeom>
        </p:spPr>
      </p:pic>
      <p:sp>
        <p:nvSpPr>
          <p:cNvPr id="8" name="Rectangle: Rounded Corners 7">
            <a:extLst>
              <a:ext uri="{FF2B5EF4-FFF2-40B4-BE49-F238E27FC236}">
                <a16:creationId xmlns:a16="http://schemas.microsoft.com/office/drawing/2014/main" id="{9EBCB70F-0771-6667-D2A3-C86C3F3E808C}"/>
              </a:ext>
            </a:extLst>
          </p:cNvPr>
          <p:cNvSpPr/>
          <p:nvPr/>
        </p:nvSpPr>
        <p:spPr>
          <a:xfrm>
            <a:off x="697524" y="2450552"/>
            <a:ext cx="4474551" cy="1334687"/>
          </a:xfrm>
          <a:prstGeom prst="roundRect">
            <a:avLst>
              <a:gd name="adj" fmla="val 0"/>
            </a:avLst>
          </a:prstGeom>
          <a:noFill/>
          <a:ln w="6350">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4D4D4D"/>
                </a:solidFill>
                <a:effectLst/>
                <a:uLnTx/>
                <a:uFillTx/>
                <a:latin typeface="Arial"/>
                <a:ea typeface="+mn-ea"/>
                <a:cs typeface="+mn-cs"/>
              </a:rPr>
              <a:t>Once you double click «</a:t>
            </a:r>
            <a:r>
              <a:rPr kumimoji="0" lang="en-US" sz="1700" b="1" i="0" u="none" strike="noStrike" kern="1200" cap="none" spc="0" normalizeH="0" baseline="0" noProof="0" dirty="0">
                <a:ln>
                  <a:noFill/>
                </a:ln>
                <a:solidFill>
                  <a:srgbClr val="034EA2">
                    <a:lumMod val="60000"/>
                    <a:lumOff val="40000"/>
                  </a:srgbClr>
                </a:solidFill>
                <a:effectLst/>
                <a:uLnTx/>
                <a:uFillTx/>
                <a:latin typeface="Arial"/>
                <a:ea typeface="+mn-ea"/>
                <a:cs typeface="+mn-cs"/>
              </a:rPr>
              <a:t>APPLY CHANGES</a:t>
            </a:r>
            <a:r>
              <a:rPr kumimoji="0" lang="en-US" sz="1700" b="0" i="0" u="none" strike="noStrike" kern="1200" cap="none" spc="0" normalizeH="0" baseline="0" noProof="0" dirty="0">
                <a:ln>
                  <a:noFill/>
                </a:ln>
                <a:solidFill>
                  <a:srgbClr val="4D4D4D"/>
                </a:solidFill>
                <a:effectLst/>
                <a:uLnTx/>
                <a:uFillTx/>
                <a:latin typeface="Arial"/>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7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4D4D4D"/>
                </a:solidFill>
                <a:effectLst/>
                <a:uLnTx/>
                <a:uFillTx/>
                <a:latin typeface="Arial"/>
                <a:ea typeface="+mn-ea"/>
                <a:cs typeface="+mn-cs"/>
              </a:rPr>
              <a:t>you will see </a:t>
            </a:r>
            <a:r>
              <a:rPr kumimoji="0" lang="en-US" sz="1700" b="1" i="0" u="none" strike="noStrike" kern="1200" cap="none" spc="0" normalizeH="0" baseline="0" noProof="0" dirty="0">
                <a:ln>
                  <a:noFill/>
                </a:ln>
                <a:solidFill>
                  <a:srgbClr val="4D4D4D"/>
                </a:solidFill>
                <a:effectLst/>
                <a:uLnTx/>
                <a:uFillTx/>
                <a:latin typeface="Arial"/>
                <a:ea typeface="+mn-ea"/>
                <a:cs typeface="+mn-cs"/>
              </a:rPr>
              <a:t>this box </a:t>
            </a:r>
            <a:r>
              <a:rPr kumimoji="0" lang="en-US" sz="1700" b="0" i="0" u="none" strike="noStrike" kern="1200" cap="none" spc="0" normalizeH="0" baseline="0" noProof="0" dirty="0">
                <a:ln>
                  <a:noFill/>
                </a:ln>
                <a:solidFill>
                  <a:srgbClr val="4D4D4D"/>
                </a:solidFill>
                <a:effectLst/>
                <a:uLnTx/>
                <a:uFillTx/>
                <a:latin typeface="Arial"/>
                <a:ea typeface="+mn-ea"/>
                <a:cs typeface="+mn-cs"/>
              </a:rPr>
              <a:t>loading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700" b="0" i="0" u="none" strike="noStrike" kern="1200" cap="none" spc="0" normalizeH="0" baseline="0" noProof="0" dirty="0">
              <a:ln>
                <a:noFill/>
              </a:ln>
              <a:solidFill>
                <a:srgbClr val="4D4D4D"/>
              </a:solidFill>
              <a:effectLst/>
              <a:uLnTx/>
              <a:uFillTx/>
              <a:latin typeface="Arial"/>
              <a:ea typeface="+mn-ea"/>
              <a:cs typeface="+mn-cs"/>
            </a:endParaRPr>
          </a:p>
        </p:txBody>
      </p:sp>
      <p:cxnSp>
        <p:nvCxnSpPr>
          <p:cNvPr id="9" name="Straight Arrow Connector 8">
            <a:extLst>
              <a:ext uri="{FF2B5EF4-FFF2-40B4-BE49-F238E27FC236}">
                <a16:creationId xmlns:a16="http://schemas.microsoft.com/office/drawing/2014/main" id="{0FBECEFB-9992-C45C-2EDF-DDF8BD792660}"/>
              </a:ext>
            </a:extLst>
          </p:cNvPr>
          <p:cNvCxnSpPr/>
          <p:nvPr/>
        </p:nvCxnSpPr>
        <p:spPr>
          <a:xfrm>
            <a:off x="3838575" y="3286125"/>
            <a:ext cx="2257425"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131501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697524" y="6131286"/>
            <a:ext cx="2743200" cy="365125"/>
          </a:xfrm>
        </p:spPr>
        <p:txBody>
          <a:bodyPr wrap="square" anchor="ct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fld id="{46861DAA-5BBC-4812-876F-0D7C7B9EA75C}" type="slidenum">
              <a:rPr kumimoji="0" lang="en-GB" sz="12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600"/>
                </a:spcAft>
                <a:buClrTx/>
                <a:buSzTx/>
                <a:buFontTx/>
                <a:buNone/>
                <a:tabLst/>
                <a:defRPr/>
              </a:pPr>
              <a:t>103</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7" name="Title 1">
            <a:extLst>
              <a:ext uri="{FF2B5EF4-FFF2-40B4-BE49-F238E27FC236}">
                <a16:creationId xmlns:a16="http://schemas.microsoft.com/office/drawing/2014/main" id="{0538E21D-68CA-44D0-871D-C0BD7ED03AA8}"/>
              </a:ext>
            </a:extLst>
          </p:cNvPr>
          <p:cNvSpPr>
            <a:spLocks noGrp="1"/>
          </p:cNvSpPr>
          <p:nvPr>
            <p:ph type="title"/>
          </p:nvPr>
        </p:nvSpPr>
        <p:spPr>
          <a:xfrm>
            <a:off x="970723" y="482862"/>
            <a:ext cx="10515600" cy="782357"/>
          </a:xfrm>
        </p:spPr>
        <p:txBody>
          <a:bodyPr wrap="square" anchor="b">
            <a:normAutofit/>
          </a:bodyPr>
          <a:lstStyle/>
          <a:p>
            <a:r>
              <a:rPr lang="en-US" sz="2800" b="1" dirty="0">
                <a:latin typeface="EC Square Sans Cond Pro" panose="020B0506040000020004" pitchFamily="34" charset="0"/>
              </a:rPr>
              <a:t>Instructions</a:t>
            </a:r>
            <a:endParaRPr lang="en-IE" sz="2800" b="1" dirty="0">
              <a:latin typeface="EC Square Sans Cond Pro" panose="020B0506040000020004" pitchFamily="34" charset="0"/>
            </a:endParaRPr>
          </a:p>
        </p:txBody>
      </p:sp>
      <p:pic>
        <p:nvPicPr>
          <p:cNvPr id="9" name="Picture 8">
            <a:extLst>
              <a:ext uri="{FF2B5EF4-FFF2-40B4-BE49-F238E27FC236}">
                <a16:creationId xmlns:a16="http://schemas.microsoft.com/office/drawing/2014/main" id="{C5DC38F2-B120-1095-F65C-04CE049B8E5E}"/>
              </a:ext>
            </a:extLst>
          </p:cNvPr>
          <p:cNvPicPr>
            <a:picLocks noChangeAspect="1"/>
          </p:cNvPicPr>
          <p:nvPr/>
        </p:nvPicPr>
        <p:blipFill>
          <a:blip r:embed="rId2"/>
          <a:stretch>
            <a:fillRect/>
          </a:stretch>
        </p:blipFill>
        <p:spPr>
          <a:xfrm>
            <a:off x="1069563" y="1600200"/>
            <a:ext cx="7914518" cy="4774938"/>
          </a:xfrm>
          <a:prstGeom prst="rect">
            <a:avLst/>
          </a:prstGeom>
        </p:spPr>
      </p:pic>
    </p:spTree>
    <p:extLst>
      <p:ext uri="{BB962C8B-B14F-4D97-AF65-F5344CB8AC3E}">
        <p14:creationId xmlns:p14="http://schemas.microsoft.com/office/powerpoint/2010/main" val="161072784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104</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p:txBody>
          <a:bodyPr/>
          <a:lstStyle/>
          <a:p>
            <a:r>
              <a:rPr lang="en-IE" sz="2800" b="1" dirty="0">
                <a:latin typeface="EC Square Sans Cond Pro" panose="020B0506040000020004" pitchFamily="34" charset="0"/>
              </a:rPr>
              <a:t>Encode the estimated costs</a:t>
            </a:r>
            <a:r>
              <a:rPr lang="en-IE" sz="2800" dirty="0">
                <a:latin typeface="EC Square Sans Cond Pro" panose="020B0506040000020004" pitchFamily="34" charset="0"/>
              </a:rPr>
              <a:t/>
            </a:r>
            <a:br>
              <a:rPr lang="en-IE" sz="2800" dirty="0">
                <a:latin typeface="EC Square Sans Cond Pro" panose="020B0506040000020004" pitchFamily="34" charset="0"/>
              </a:rPr>
            </a:br>
            <a:r>
              <a:rPr lang="en-IE" sz="2400" dirty="0">
                <a:latin typeface="EC Square Sans Cond Pro" panose="020B0506040000020004" pitchFamily="34" charset="0"/>
              </a:rPr>
              <a:t>in the individual beneficiary sheets (‘</a:t>
            </a:r>
            <a:r>
              <a:rPr lang="en-IE" sz="2400" dirty="0" err="1">
                <a:latin typeface="EC Square Sans Cond Pro" panose="020B0506040000020004" pitchFamily="34" charset="0"/>
              </a:rPr>
              <a:t>BEx</a:t>
            </a:r>
            <a:r>
              <a:rPr lang="en-IE" sz="2400" dirty="0">
                <a:latin typeface="EC Square Sans Cond Pro" panose="020B0506040000020004" pitchFamily="34" charset="0"/>
              </a:rPr>
              <a:t>’ tab)</a:t>
            </a:r>
            <a:endParaRPr lang="en-US" sz="2400" dirty="0">
              <a:latin typeface="EC Square Sans Cond Pro" panose="020B0506040000020004" pitchFamily="34" charset="0"/>
            </a:endParaRPr>
          </a:p>
        </p:txBody>
      </p:sp>
      <p:sp>
        <p:nvSpPr>
          <p:cNvPr id="4" name="Content Placeholder 3"/>
          <p:cNvSpPr>
            <a:spLocks noGrp="1"/>
          </p:cNvSpPr>
          <p:nvPr>
            <p:ph type="body" idx="1"/>
          </p:nvPr>
        </p:nvSpPr>
        <p:spPr>
          <a:xfrm>
            <a:off x="475422" y="1995180"/>
            <a:ext cx="5506278" cy="3939756"/>
          </a:xfrm>
        </p:spPr>
        <p:txBody>
          <a:bodyPr/>
          <a:lstStyle/>
          <a:p>
            <a:r>
              <a:rPr lang="en-US" sz="1600" dirty="0"/>
              <a:t>Complete </a:t>
            </a:r>
            <a:r>
              <a:rPr lang="en-US" sz="1600" b="1" dirty="0"/>
              <a:t>one ‘</a:t>
            </a:r>
            <a:r>
              <a:rPr lang="en-US" sz="1600" b="1" dirty="0" err="1"/>
              <a:t>BEx</a:t>
            </a:r>
            <a:r>
              <a:rPr lang="en-US" sz="1600" b="1" dirty="0"/>
              <a:t>’ sheet per beneficiary</a:t>
            </a:r>
            <a:r>
              <a:rPr lang="en-US" sz="1600" dirty="0"/>
              <a:t>. This sheet includes one separate section for each work package. For each work package, enter the cost estimations under each cost category used.</a:t>
            </a:r>
          </a:p>
          <a:p>
            <a:pPr marL="0" indent="0">
              <a:buNone/>
            </a:pPr>
            <a:endParaRPr lang="en-US" sz="1600" dirty="0"/>
          </a:p>
          <a:p>
            <a:r>
              <a:rPr lang="en-US" sz="1600" dirty="0"/>
              <a:t>Enter only the </a:t>
            </a:r>
            <a:r>
              <a:rPr lang="en-US" sz="1600" b="1" dirty="0"/>
              <a:t>number of units </a:t>
            </a:r>
            <a:r>
              <a:rPr lang="en-US" sz="1600" dirty="0"/>
              <a:t>and the </a:t>
            </a:r>
            <a:r>
              <a:rPr lang="en-US" sz="1600" b="1" dirty="0"/>
              <a:t>cost per unit </a:t>
            </a:r>
            <a:r>
              <a:rPr lang="en-US" sz="1600" dirty="0"/>
              <a:t>for each cost category. The total costs per cost category is calculated automatically.</a:t>
            </a:r>
          </a:p>
          <a:p>
            <a:pPr marL="0" indent="0">
              <a:buNone/>
            </a:pPr>
            <a:endParaRPr lang="en-US" sz="1600" dirty="0"/>
          </a:p>
          <a:p>
            <a:r>
              <a:rPr lang="en-US" sz="1600" dirty="0"/>
              <a:t>The table accepts </a:t>
            </a:r>
            <a:r>
              <a:rPr lang="en-US" sz="1600" dirty="0">
                <a:solidFill>
                  <a:schemeClr val="tx2">
                    <a:lumMod val="50000"/>
                  </a:schemeClr>
                </a:solidFill>
              </a:rPr>
              <a:t>decimals.</a:t>
            </a:r>
          </a:p>
          <a:p>
            <a:pPr marL="0" indent="0">
              <a:buNone/>
            </a:pPr>
            <a:endParaRPr lang="en-US" sz="1600" dirty="0"/>
          </a:p>
          <a:p>
            <a:r>
              <a:rPr lang="en-US" sz="1600" dirty="0"/>
              <a:t>If the beneficiary does not contribute to a specific work package, </a:t>
            </a:r>
            <a:r>
              <a:rPr lang="en-US" sz="1600" b="1" dirty="0"/>
              <a:t>leave the cells empty</a:t>
            </a:r>
          </a:p>
          <a:p>
            <a:endParaRPr lang="en-US" dirty="0"/>
          </a:p>
        </p:txBody>
      </p:sp>
      <p:pic>
        <p:nvPicPr>
          <p:cNvPr id="5" name="Picture 4">
            <a:extLst>
              <a:ext uri="{FF2B5EF4-FFF2-40B4-BE49-F238E27FC236}">
                <a16:creationId xmlns:a16="http://schemas.microsoft.com/office/drawing/2014/main" id="{7BC835C6-9247-02EF-863E-0F91DF23DCE1}"/>
              </a:ext>
            </a:extLst>
          </p:cNvPr>
          <p:cNvPicPr>
            <a:picLocks noChangeAspect="1"/>
          </p:cNvPicPr>
          <p:nvPr/>
        </p:nvPicPr>
        <p:blipFill>
          <a:blip r:embed="rId2"/>
          <a:stretch>
            <a:fillRect/>
          </a:stretch>
        </p:blipFill>
        <p:spPr>
          <a:xfrm>
            <a:off x="6431574" y="1550890"/>
            <a:ext cx="4607901" cy="3939756"/>
          </a:xfrm>
          <a:prstGeom prst="rect">
            <a:avLst/>
          </a:prstGeom>
          <a:noFill/>
        </p:spPr>
      </p:pic>
    </p:spTree>
    <p:extLst>
      <p:ext uri="{BB962C8B-B14F-4D97-AF65-F5344CB8AC3E}">
        <p14:creationId xmlns:p14="http://schemas.microsoft.com/office/powerpoint/2010/main" val="187255598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105</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a:xfrm>
            <a:off x="970722" y="482860"/>
            <a:ext cx="10515600" cy="782358"/>
          </a:xfrm>
        </p:spPr>
        <p:txBody>
          <a:bodyPr/>
          <a:lstStyle/>
          <a:p>
            <a:pPr algn="ctr"/>
            <a:r>
              <a:rPr lang="en-GB" sz="2800" b="1" i="1" dirty="0"/>
              <a:t>Personnel costs </a:t>
            </a:r>
            <a:r>
              <a:rPr lang="en-GB" sz="2800" dirty="0"/>
              <a:t/>
            </a:r>
            <a:br>
              <a:rPr lang="en-GB" sz="2800" dirty="0"/>
            </a:br>
            <a:r>
              <a:rPr lang="en-GB" sz="2800" b="1" dirty="0"/>
              <a:t>How to encode in the table</a:t>
            </a:r>
          </a:p>
        </p:txBody>
      </p:sp>
      <p:sp>
        <p:nvSpPr>
          <p:cNvPr id="4" name="Content Placeholder 3"/>
          <p:cNvSpPr>
            <a:spLocks noGrp="1"/>
          </p:cNvSpPr>
          <p:nvPr>
            <p:ph type="body" idx="1"/>
          </p:nvPr>
        </p:nvSpPr>
        <p:spPr>
          <a:xfrm>
            <a:off x="2069124" y="1597165"/>
            <a:ext cx="8950888" cy="1582172"/>
          </a:xfrm>
        </p:spPr>
        <p:txBody>
          <a:bodyPr/>
          <a:lstStyle/>
          <a:p>
            <a:pPr marL="76200" indent="0">
              <a:spcBef>
                <a:spcPts val="1000"/>
              </a:spcBef>
              <a:buNone/>
            </a:pPr>
            <a:r>
              <a:rPr lang="en-US" sz="1000" dirty="0"/>
              <a:t>Example under one Work Package:</a:t>
            </a:r>
          </a:p>
          <a:p>
            <a:pPr marL="76200" indent="0">
              <a:buNone/>
            </a:pPr>
            <a:endParaRPr lang="en-US" sz="1000" b="1" dirty="0"/>
          </a:p>
          <a:p>
            <a:pPr marL="76200" indent="0">
              <a:buNone/>
            </a:pPr>
            <a:r>
              <a:rPr lang="en-US" sz="1000" b="1" dirty="0">
                <a:solidFill>
                  <a:schemeClr val="accent1"/>
                </a:solidFill>
              </a:rPr>
              <a:t>Executive Director </a:t>
            </a:r>
            <a:r>
              <a:rPr lang="en-US" sz="1000" dirty="0"/>
              <a:t>with annual costs of EUR 48,000 works in this WP </a:t>
            </a:r>
            <a:r>
              <a:rPr lang="en-US" sz="1000" b="1" dirty="0"/>
              <a:t>for 1 month. </a:t>
            </a:r>
            <a:r>
              <a:rPr lang="en-US" sz="1000" i="1" dirty="0"/>
              <a:t>For personnel costs, </a:t>
            </a:r>
            <a:r>
              <a:rPr lang="en-US" sz="1000" b="1" i="1" dirty="0"/>
              <a:t>1 unit is 1 person-month</a:t>
            </a:r>
            <a:r>
              <a:rPr lang="en-US" sz="1000" i="1" dirty="0"/>
              <a:t>. </a:t>
            </a:r>
          </a:p>
          <a:p>
            <a:pPr marL="76200" indent="0">
              <a:buNone/>
            </a:pPr>
            <a:r>
              <a:rPr lang="en-US" sz="1000" dirty="0"/>
              <a:t>The cost per unit is EUR 4,000 (48,000 / 12 months) and the number of units is 1 (1 month). The detailed budget table will then display the estimated cost for this Executive Director as EUR 4,000 (4,000 x 1). </a:t>
            </a:r>
          </a:p>
          <a:p>
            <a:pPr marL="76200" indent="0">
              <a:buNone/>
            </a:pPr>
            <a:endParaRPr lang="en-US" sz="1000" dirty="0"/>
          </a:p>
          <a:p>
            <a:pPr marL="76200" indent="0">
              <a:buNone/>
            </a:pPr>
            <a:r>
              <a:rPr lang="en-US" sz="1000" b="1" dirty="0">
                <a:solidFill>
                  <a:schemeClr val="accent1"/>
                </a:solidFill>
              </a:rPr>
              <a:t>Project manager </a:t>
            </a:r>
            <a:r>
              <a:rPr lang="en-US" sz="1000" dirty="0"/>
              <a:t>with annual costs of EUR 42,000 works in this WP for </a:t>
            </a:r>
            <a:r>
              <a:rPr lang="en-US" sz="1000" b="1" dirty="0"/>
              <a:t>2 month and a half. </a:t>
            </a:r>
            <a:r>
              <a:rPr lang="en-US" sz="1000" i="1" dirty="0"/>
              <a:t>For personnel costs, </a:t>
            </a:r>
            <a:r>
              <a:rPr lang="en-US" sz="1000" b="1" i="1" dirty="0"/>
              <a:t>1 unit is 1 person-month</a:t>
            </a:r>
            <a:r>
              <a:rPr lang="en-US" sz="1000" i="1" dirty="0"/>
              <a:t>. </a:t>
            </a:r>
          </a:p>
          <a:p>
            <a:pPr marL="76200" indent="0">
              <a:buNone/>
            </a:pPr>
            <a:r>
              <a:rPr lang="en-US" sz="1000" dirty="0"/>
              <a:t>The cost per unit is EUR 3,500 (42,000 / 12 months) and the number of units is  2.5 months. The detailed budget table will then display the estimated cost for this Project manager as EUR 8,750 (3,500 x 2.5). </a:t>
            </a:r>
          </a:p>
          <a:p>
            <a:pPr marL="76200" indent="0">
              <a:buNone/>
            </a:pPr>
            <a:endParaRPr lang="en-US" sz="1000" dirty="0"/>
          </a:p>
          <a:p>
            <a:pPr marL="76200" indent="0">
              <a:buNone/>
            </a:pPr>
            <a:r>
              <a:rPr lang="en-US" sz="1000" dirty="0">
                <a:solidFill>
                  <a:schemeClr val="bg2">
                    <a:lumMod val="60000"/>
                    <a:lumOff val="40000"/>
                  </a:schemeClr>
                </a:solidFill>
              </a:rPr>
              <a:t>         </a:t>
            </a:r>
            <a:endParaRPr lang="en-US" sz="1600" dirty="0">
              <a:solidFill>
                <a:schemeClr val="bg2">
                  <a:lumMod val="60000"/>
                  <a:lumOff val="40000"/>
                </a:schemeClr>
              </a:solidFill>
            </a:endParaRPr>
          </a:p>
          <a:p>
            <a:pPr marL="76200" indent="0">
              <a:buNone/>
            </a:pPr>
            <a:endParaRPr lang="en-US" sz="1000" dirty="0"/>
          </a:p>
          <a:p>
            <a:pPr marL="76200" indent="0">
              <a:spcBef>
                <a:spcPts val="1000"/>
              </a:spcBef>
              <a:buNone/>
            </a:pPr>
            <a:endParaRPr lang="en-US" sz="1000" dirty="0"/>
          </a:p>
          <a:p>
            <a:pPr marL="76200" indent="0">
              <a:spcBef>
                <a:spcPts val="1000"/>
              </a:spcBef>
              <a:buNone/>
            </a:pPr>
            <a:endParaRPr lang="en-US" sz="1000" dirty="0"/>
          </a:p>
          <a:p>
            <a:pPr>
              <a:spcBef>
                <a:spcPts val="1000"/>
              </a:spcBef>
            </a:pPr>
            <a:endParaRPr lang="en-US" sz="1000" dirty="0"/>
          </a:p>
        </p:txBody>
      </p:sp>
      <p:pic>
        <p:nvPicPr>
          <p:cNvPr id="9" name="Picture 8">
            <a:extLst>
              <a:ext uri="{FF2B5EF4-FFF2-40B4-BE49-F238E27FC236}">
                <a16:creationId xmlns:a16="http://schemas.microsoft.com/office/drawing/2014/main" id="{6C54D61A-CB4B-65D2-2D90-B3F607F78953}"/>
              </a:ext>
            </a:extLst>
          </p:cNvPr>
          <p:cNvPicPr>
            <a:picLocks noChangeAspect="1"/>
          </p:cNvPicPr>
          <p:nvPr/>
        </p:nvPicPr>
        <p:blipFill rotWithShape="1">
          <a:blip r:embed="rId3"/>
          <a:srcRect b="12563"/>
          <a:stretch/>
        </p:blipFill>
        <p:spPr>
          <a:xfrm>
            <a:off x="2323161" y="3897880"/>
            <a:ext cx="7411389" cy="2477260"/>
          </a:xfrm>
          <a:prstGeom prst="rect">
            <a:avLst/>
          </a:prstGeom>
        </p:spPr>
      </p:pic>
      <p:pic>
        <p:nvPicPr>
          <p:cNvPr id="6" name="Graphic 5" descr="Warning outline">
            <a:extLst>
              <a:ext uri="{FF2B5EF4-FFF2-40B4-BE49-F238E27FC236}">
                <a16:creationId xmlns:a16="http://schemas.microsoft.com/office/drawing/2014/main" id="{31214C66-CDA2-D37B-B1EF-98C3AAE41B37}"/>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2079477" y="3194529"/>
            <a:ext cx="507505" cy="507505"/>
          </a:xfrm>
          <a:prstGeom prst="rect">
            <a:avLst/>
          </a:prstGeom>
        </p:spPr>
      </p:pic>
      <p:sp>
        <p:nvSpPr>
          <p:cNvPr id="7" name="TextBox 6">
            <a:extLst>
              <a:ext uri="{FF2B5EF4-FFF2-40B4-BE49-F238E27FC236}">
                <a16:creationId xmlns:a16="http://schemas.microsoft.com/office/drawing/2014/main" id="{C61D13E3-797F-41DB-628B-230C1B54D212}"/>
              </a:ext>
            </a:extLst>
          </p:cNvPr>
          <p:cNvSpPr txBox="1"/>
          <p:nvPr/>
        </p:nvSpPr>
        <p:spPr>
          <a:xfrm>
            <a:off x="2586982" y="3256626"/>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34EA2">
                    <a:lumMod val="60000"/>
                    <a:lumOff val="40000"/>
                  </a:srgbClr>
                </a:solidFill>
                <a:effectLst/>
                <a:uLnTx/>
                <a:uFillTx/>
                <a:latin typeface="Arial"/>
                <a:ea typeface="+mn-ea"/>
                <a:cs typeface="+mn-cs"/>
              </a:rPr>
              <a:t> </a:t>
            </a:r>
            <a:r>
              <a:rPr kumimoji="0" lang="en-US" sz="1800" b="0" i="0" u="none" strike="noStrike" kern="1200" cap="none" spc="0" normalizeH="0" baseline="0" noProof="0" dirty="0">
                <a:ln>
                  <a:noFill/>
                </a:ln>
                <a:solidFill>
                  <a:srgbClr val="034EA2">
                    <a:lumMod val="60000"/>
                    <a:lumOff val="40000"/>
                  </a:srgbClr>
                </a:solidFill>
                <a:effectLst/>
                <a:uLnTx/>
                <a:uFillTx/>
                <a:latin typeface="Arial"/>
                <a:ea typeface="+mn-ea"/>
                <a:cs typeface="+mn-cs"/>
              </a:rPr>
              <a:t>Average</a:t>
            </a:r>
            <a:endParaRPr kumimoji="0" lang="en-IE" sz="1800" b="0" i="0" u="none" strike="noStrike" kern="1200" cap="none" spc="0" normalizeH="0" baseline="0" noProof="0" dirty="0">
              <a:ln>
                <a:noFill/>
              </a:ln>
              <a:solidFill>
                <a:srgbClr val="4D4D4D"/>
              </a:solidFill>
              <a:effectLst/>
              <a:uLnTx/>
              <a:uFillTx/>
              <a:latin typeface="Arial"/>
              <a:ea typeface="+mn-ea"/>
              <a:cs typeface="+mn-cs"/>
            </a:endParaRPr>
          </a:p>
        </p:txBody>
      </p:sp>
    </p:spTree>
    <p:extLst>
      <p:ext uri="{BB962C8B-B14F-4D97-AF65-F5344CB8AC3E}">
        <p14:creationId xmlns:p14="http://schemas.microsoft.com/office/powerpoint/2010/main" val="343167612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475792E-C738-4DB2-A464-8B65C4CA726E}"/>
              </a:ext>
            </a:extLst>
          </p:cNvPr>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106</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15" name="Rectangle: Rounded Corners 14">
            <a:extLst>
              <a:ext uri="{FF2B5EF4-FFF2-40B4-BE49-F238E27FC236}">
                <a16:creationId xmlns:a16="http://schemas.microsoft.com/office/drawing/2014/main" id="{62A6F4FD-75F7-41C3-BD8E-09CABB901E40}"/>
              </a:ext>
            </a:extLst>
          </p:cNvPr>
          <p:cNvSpPr/>
          <p:nvPr/>
        </p:nvSpPr>
        <p:spPr>
          <a:xfrm>
            <a:off x="2492016" y="4520445"/>
            <a:ext cx="7005432" cy="1671866"/>
          </a:xfrm>
          <a:prstGeom prst="roundRect">
            <a:avLst>
              <a:gd name="adj" fmla="val 0"/>
            </a:avLst>
          </a:prstGeom>
          <a:noFill/>
          <a:ln w="12700">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D4D4D"/>
                </a:solidFill>
                <a:effectLst/>
                <a:uLnTx/>
                <a:uFillTx/>
                <a:latin typeface="Arial"/>
                <a:ea typeface="+mn-ea"/>
                <a:cs typeface="+mn-cs"/>
              </a:rPr>
              <a:t>There is </a:t>
            </a:r>
            <a:r>
              <a:rPr kumimoji="0" lang="en-US" sz="1200" b="0" i="0" u="sng" strike="noStrike" kern="1200" cap="none" spc="0" normalizeH="0" baseline="0" noProof="0" dirty="0">
                <a:ln>
                  <a:noFill/>
                </a:ln>
                <a:solidFill>
                  <a:srgbClr val="4D4D4D"/>
                </a:solidFill>
                <a:effectLst/>
                <a:uLnTx/>
                <a:uFillTx/>
                <a:latin typeface="Arial"/>
                <a:ea typeface="+mn-ea"/>
                <a:cs typeface="+mn-cs"/>
              </a:rPr>
              <a:t>one line </a:t>
            </a:r>
            <a:r>
              <a:rPr kumimoji="0" lang="en-US" sz="1200" b="0" i="0" u="none" strike="noStrike" kern="1200" cap="none" spc="0" normalizeH="0" baseline="0" noProof="0" dirty="0">
                <a:ln>
                  <a:noFill/>
                </a:ln>
                <a:solidFill>
                  <a:srgbClr val="4D4D4D"/>
                </a:solidFill>
                <a:effectLst/>
                <a:uLnTx/>
                <a:uFillTx/>
                <a:latin typeface="Arial"/>
                <a:ea typeface="+mn-ea"/>
                <a:cs typeface="+mn-cs"/>
              </a:rPr>
              <a:t>for subcontracting per beneficiary and work package (i.e., the encoded amount covers </a:t>
            </a:r>
            <a:r>
              <a:rPr kumimoji="0" lang="en-US" sz="1200" b="0" i="0" u="none" strike="noStrike" kern="1200" cap="none" spc="0" normalizeH="0" baseline="0" noProof="0" dirty="0">
                <a:ln>
                  <a:noFill/>
                </a:ln>
                <a:solidFill>
                  <a:srgbClr val="034EA2">
                    <a:lumMod val="60000"/>
                    <a:lumOff val="40000"/>
                  </a:srgbClr>
                </a:solidFill>
                <a:effectLst/>
                <a:uLnTx/>
                <a:uFillTx/>
                <a:latin typeface="Arial"/>
                <a:ea typeface="+mn-ea"/>
                <a:cs typeface="+mn-cs"/>
              </a:rPr>
              <a:t>all subcontracting activities for the beneficiary in a work package</a:t>
            </a:r>
            <a:r>
              <a:rPr kumimoji="0" lang="en-US" sz="1200" b="0" i="0" u="none" strike="noStrike" kern="1200" cap="none" spc="0" normalizeH="0" baseline="0" noProof="0" dirty="0">
                <a:ln>
                  <a:noFill/>
                </a:ln>
                <a:solidFill>
                  <a:srgbClr val="4D4D4D"/>
                </a:solidFill>
                <a:effectLst/>
                <a:uLnTx/>
                <a:uFillTx/>
                <a:latin typeface="Arial"/>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34EA2">
                    <a:lumMod val="60000"/>
                    <a:lumOff val="40000"/>
                  </a:srgbClr>
                </a:solidFill>
                <a:effectLst/>
                <a:uLnTx/>
                <a:uFillTx/>
                <a:latin typeface="Arial"/>
                <a:ea typeface="+mn-ea"/>
                <a:cs typeface="+mn-cs"/>
              </a:rPr>
              <a:t>Number of unit </a:t>
            </a:r>
            <a:r>
              <a:rPr kumimoji="0" lang="en-US" sz="1200" b="0" i="0" u="none" strike="noStrike" kern="1200" cap="none" spc="0" normalizeH="0" baseline="0" noProof="0" dirty="0">
                <a:ln>
                  <a:noFill/>
                </a:ln>
                <a:solidFill>
                  <a:srgbClr val="4D4D4D"/>
                </a:solidFill>
                <a:effectLst/>
                <a:uLnTx/>
                <a:uFillTx/>
                <a:latin typeface="Arial"/>
                <a:ea typeface="+mn-ea"/>
                <a:cs typeface="+mn-cs"/>
              </a:rPr>
              <a:t>= number of subcontracted tasks for a given beneficiary and a given work package as number of unit.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34EA2">
                    <a:lumMod val="60000"/>
                    <a:lumOff val="40000"/>
                  </a:srgbClr>
                </a:solidFill>
                <a:effectLst/>
                <a:uLnTx/>
                <a:uFillTx/>
                <a:latin typeface="Arial"/>
                <a:ea typeface="+mn-ea"/>
                <a:cs typeface="+mn-cs"/>
              </a:rPr>
              <a:t>Cost per unit </a:t>
            </a:r>
            <a:r>
              <a:rPr kumimoji="0" lang="en-US" sz="1200" b="0" i="0" u="none" strike="noStrike" kern="1200" cap="none" spc="0" normalizeH="0" baseline="0" noProof="0" dirty="0">
                <a:ln>
                  <a:noFill/>
                </a:ln>
                <a:solidFill>
                  <a:srgbClr val="4D4D4D"/>
                </a:solidFill>
                <a:effectLst/>
                <a:uLnTx/>
                <a:uFillTx/>
                <a:latin typeface="Arial"/>
                <a:ea typeface="+mn-ea"/>
                <a:cs typeface="+mn-cs"/>
              </a:rPr>
              <a:t>= average of the costs of all subcontracted.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D4D4D"/>
                </a:solidFill>
                <a:effectLst/>
                <a:uLnTx/>
                <a:uFillTx/>
                <a:latin typeface="Arial"/>
                <a:ea typeface="+mn-ea"/>
                <a:cs typeface="+mn-cs"/>
              </a:rPr>
              <a:t>The tasks to be subcontracted and their costs </a:t>
            </a:r>
            <a:r>
              <a:rPr kumimoji="0" lang="en-US" sz="1200" b="1" i="0" u="none" strike="noStrike" kern="1200" cap="none" spc="0" normalizeH="0" baseline="0" noProof="0" dirty="0">
                <a:ln>
                  <a:noFill/>
                </a:ln>
                <a:solidFill>
                  <a:srgbClr val="4D4D4D"/>
                </a:solidFill>
                <a:effectLst/>
                <a:uLnTx/>
                <a:uFillTx/>
                <a:latin typeface="Arial"/>
                <a:ea typeface="+mn-ea"/>
                <a:cs typeface="+mn-cs"/>
              </a:rPr>
              <a:t>must </a:t>
            </a:r>
            <a:r>
              <a:rPr kumimoji="0" lang="en-US" sz="1200" b="0" i="0" u="none" strike="noStrike" kern="1200" cap="none" spc="0" normalizeH="0" baseline="0" noProof="0" dirty="0">
                <a:ln>
                  <a:noFill/>
                </a:ln>
                <a:solidFill>
                  <a:srgbClr val="4D4D4D"/>
                </a:solidFill>
                <a:effectLst/>
                <a:uLnTx/>
                <a:uFillTx/>
                <a:latin typeface="Arial"/>
                <a:ea typeface="+mn-ea"/>
                <a:cs typeface="+mn-cs"/>
              </a:rPr>
              <a:t>be described and justified in </a:t>
            </a:r>
            <a:r>
              <a:rPr kumimoji="0" lang="en-US" sz="1200" b="1" i="0" u="none" strike="noStrike" kern="1200" cap="none" spc="0" normalizeH="0" baseline="0" noProof="0" dirty="0">
                <a:ln>
                  <a:noFill/>
                </a:ln>
                <a:solidFill>
                  <a:srgbClr val="4D4D4D"/>
                </a:solidFill>
                <a:effectLst/>
                <a:uLnTx/>
                <a:uFillTx/>
                <a:latin typeface="Arial"/>
                <a:ea typeface="+mn-ea"/>
                <a:cs typeface="+mn-cs"/>
              </a:rPr>
              <a:t>part B of the application form.</a:t>
            </a:r>
          </a:p>
        </p:txBody>
      </p:sp>
      <p:pic>
        <p:nvPicPr>
          <p:cNvPr id="7" name="Picture 6">
            <a:extLst>
              <a:ext uri="{FF2B5EF4-FFF2-40B4-BE49-F238E27FC236}">
                <a16:creationId xmlns:a16="http://schemas.microsoft.com/office/drawing/2014/main" id="{08517823-2672-4D54-A222-C3CFD9C4DA2B}"/>
              </a:ext>
            </a:extLst>
          </p:cNvPr>
          <p:cNvPicPr>
            <a:picLocks noChangeAspect="1"/>
          </p:cNvPicPr>
          <p:nvPr/>
        </p:nvPicPr>
        <p:blipFill>
          <a:blip r:embed="rId2"/>
          <a:stretch>
            <a:fillRect/>
          </a:stretch>
        </p:blipFill>
        <p:spPr>
          <a:xfrm>
            <a:off x="2574352" y="1758147"/>
            <a:ext cx="6840760" cy="1929080"/>
          </a:xfrm>
          <a:prstGeom prst="rect">
            <a:avLst/>
          </a:prstGeom>
        </p:spPr>
      </p:pic>
      <p:sp>
        <p:nvSpPr>
          <p:cNvPr id="10" name="Rectangle: Rounded Corners 9">
            <a:extLst>
              <a:ext uri="{FF2B5EF4-FFF2-40B4-BE49-F238E27FC236}">
                <a16:creationId xmlns:a16="http://schemas.microsoft.com/office/drawing/2014/main" id="{579BC86C-FC08-7183-4C27-7242C552B007}"/>
              </a:ext>
            </a:extLst>
          </p:cNvPr>
          <p:cNvSpPr/>
          <p:nvPr/>
        </p:nvSpPr>
        <p:spPr>
          <a:xfrm rot="5400000">
            <a:off x="3537613" y="1813834"/>
            <a:ext cx="164475" cy="1628775"/>
          </a:xfrm>
          <a:prstGeom prst="roundRect">
            <a:avLst>
              <a:gd name="adj" fmla="val 0"/>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sp>
        <p:nvSpPr>
          <p:cNvPr id="12" name="Rectangle: Rounded Corners 11">
            <a:extLst>
              <a:ext uri="{FF2B5EF4-FFF2-40B4-BE49-F238E27FC236}">
                <a16:creationId xmlns:a16="http://schemas.microsoft.com/office/drawing/2014/main" id="{4D58AA7F-02FA-6209-70A5-3120908A2B59}"/>
              </a:ext>
            </a:extLst>
          </p:cNvPr>
          <p:cNvSpPr/>
          <p:nvPr/>
        </p:nvSpPr>
        <p:spPr>
          <a:xfrm rot="5400000">
            <a:off x="7322248" y="1484733"/>
            <a:ext cx="243906" cy="2201103"/>
          </a:xfrm>
          <a:prstGeom prst="roundRect">
            <a:avLst>
              <a:gd name="adj" fmla="val 0"/>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sp>
        <p:nvSpPr>
          <p:cNvPr id="6" name="Title 1">
            <a:extLst>
              <a:ext uri="{FF2B5EF4-FFF2-40B4-BE49-F238E27FC236}">
                <a16:creationId xmlns:a16="http://schemas.microsoft.com/office/drawing/2014/main" id="{C77EC073-1C6E-8644-09FE-4323AC6F5A45}"/>
              </a:ext>
            </a:extLst>
          </p:cNvPr>
          <p:cNvSpPr txBox="1">
            <a:spLocks/>
          </p:cNvSpPr>
          <p:nvPr/>
        </p:nvSpPr>
        <p:spPr>
          <a:xfrm>
            <a:off x="1085850" y="460811"/>
            <a:ext cx="10515600" cy="782358"/>
          </a:xfrm>
          <a:prstGeom prst="rect">
            <a:avLst/>
          </a:prstGeom>
          <a:noFill/>
          <a:ln>
            <a:noFill/>
          </a:ln>
        </p:spPr>
        <p:txBody>
          <a:bodyPr spcFirstLastPara="1" wrap="square" lIns="91425" tIns="45700" rIns="91425" bIns="0" anchor="b" anchorCtr="0">
            <a:noAutofit/>
          </a:bodyPr>
          <a:lstStyle>
            <a:defPPr marR="0" lvl="0" algn="l" rtl="0">
              <a:lnSpc>
                <a:spcPct val="100000"/>
              </a:lnSpc>
              <a:spcBef>
                <a:spcPts val="0"/>
              </a:spcBef>
              <a:spcAft>
                <a:spcPts val="0"/>
              </a:spcAft>
            </a:defPPr>
            <a:lvl1pPr marR="0" lvl="0" algn="l" rtl="0" eaLnBrk="1" hangingPunct="1">
              <a:lnSpc>
                <a:spcPct val="90000"/>
              </a:lnSpc>
              <a:spcBef>
                <a:spcPts val="0"/>
              </a:spcBef>
              <a:spcAft>
                <a:spcPts val="0"/>
              </a:spcAft>
              <a:buClr>
                <a:schemeClr val="dk2"/>
              </a:buClr>
              <a:buSzPts val="1800"/>
              <a:buFont typeface="Arial"/>
              <a:buNone/>
              <a:defRPr sz="4000" b="0" i="0" u="none" strike="noStrike" cap="none">
                <a:solidFill>
                  <a:schemeClr val="dk2"/>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90000"/>
              </a:lnSpc>
              <a:spcBef>
                <a:spcPts val="0"/>
              </a:spcBef>
              <a:spcAft>
                <a:spcPts val="0"/>
              </a:spcAft>
              <a:buClr>
                <a:srgbClr val="034EA2"/>
              </a:buClr>
              <a:buSzPts val="1800"/>
              <a:buFont typeface="Arial"/>
              <a:buNone/>
              <a:tabLst/>
              <a:defRPr/>
            </a:pPr>
            <a:r>
              <a:rPr kumimoji="0" lang="en-GB" sz="2800" b="1" i="1" u="none" strike="noStrike" kern="0" cap="none" spc="0" normalizeH="0" baseline="0" noProof="0" dirty="0">
                <a:ln>
                  <a:noFill/>
                </a:ln>
                <a:solidFill>
                  <a:srgbClr val="034EA2"/>
                </a:solidFill>
                <a:effectLst/>
                <a:uLnTx/>
                <a:uFillTx/>
                <a:latin typeface="Arial"/>
                <a:cs typeface="Arial"/>
                <a:sym typeface="Arial"/>
              </a:rPr>
              <a:t>Subcontracting costs</a:t>
            </a:r>
            <a:r>
              <a:rPr kumimoji="0" lang="en-GB" sz="2800" b="0" i="0" u="none" strike="noStrike" kern="0" cap="none" spc="0" normalizeH="0" baseline="0" noProof="0" dirty="0">
                <a:ln>
                  <a:noFill/>
                </a:ln>
                <a:solidFill>
                  <a:srgbClr val="034EA2"/>
                </a:solidFill>
                <a:effectLst/>
                <a:uLnTx/>
                <a:uFillTx/>
                <a:latin typeface="Arial"/>
                <a:cs typeface="Arial"/>
                <a:sym typeface="Arial"/>
              </a:rPr>
              <a:t/>
            </a:r>
            <a:br>
              <a:rPr kumimoji="0" lang="en-GB" sz="2800" b="0" i="0" u="none" strike="noStrike" kern="0" cap="none" spc="0" normalizeH="0" baseline="0" noProof="0" dirty="0">
                <a:ln>
                  <a:noFill/>
                </a:ln>
                <a:solidFill>
                  <a:srgbClr val="034EA2"/>
                </a:solidFill>
                <a:effectLst/>
                <a:uLnTx/>
                <a:uFillTx/>
                <a:latin typeface="Arial"/>
                <a:cs typeface="Arial"/>
                <a:sym typeface="Arial"/>
              </a:rPr>
            </a:br>
            <a:r>
              <a:rPr kumimoji="0" lang="en-GB" sz="2800" b="1" i="0" u="none" strike="noStrike" kern="0" cap="none" spc="0" normalizeH="0" baseline="0" noProof="0" dirty="0">
                <a:ln>
                  <a:noFill/>
                </a:ln>
                <a:solidFill>
                  <a:srgbClr val="034EA2"/>
                </a:solidFill>
                <a:effectLst/>
                <a:uLnTx/>
                <a:uFillTx/>
                <a:latin typeface="Arial"/>
                <a:cs typeface="Arial"/>
                <a:sym typeface="Arial"/>
              </a:rPr>
              <a:t>How to encode in the table</a:t>
            </a:r>
          </a:p>
        </p:txBody>
      </p:sp>
      <p:sp>
        <p:nvSpPr>
          <p:cNvPr id="11" name="TextBox 10">
            <a:extLst>
              <a:ext uri="{FF2B5EF4-FFF2-40B4-BE49-F238E27FC236}">
                <a16:creationId xmlns:a16="http://schemas.microsoft.com/office/drawing/2014/main" id="{3AC07FF5-4819-E937-1A62-CFF0983E2E2A}"/>
              </a:ext>
            </a:extLst>
          </p:cNvPr>
          <p:cNvSpPr txBox="1"/>
          <p:nvPr/>
        </p:nvSpPr>
        <p:spPr>
          <a:xfrm>
            <a:off x="3044848" y="3913106"/>
            <a:ext cx="6096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34EA2">
                    <a:lumMod val="60000"/>
                    <a:lumOff val="40000"/>
                  </a:srgbClr>
                </a:solidFill>
                <a:effectLst/>
                <a:uLnTx/>
                <a:uFillTx/>
                <a:latin typeface="Arial"/>
                <a:ea typeface="+mn-ea"/>
                <a:cs typeface="+mn-cs"/>
              </a:rPr>
              <a:t> </a:t>
            </a:r>
            <a:r>
              <a:rPr kumimoji="0" lang="en-US" sz="1800" b="0" i="0" u="none" strike="noStrike" kern="1200" cap="none" spc="0" normalizeH="0" baseline="0" noProof="0" dirty="0">
                <a:ln>
                  <a:noFill/>
                </a:ln>
                <a:solidFill>
                  <a:srgbClr val="034EA2">
                    <a:lumMod val="60000"/>
                    <a:lumOff val="40000"/>
                  </a:srgbClr>
                </a:solidFill>
                <a:effectLst/>
                <a:uLnTx/>
                <a:uFillTx/>
                <a:latin typeface="Arial"/>
                <a:ea typeface="+mn-ea"/>
                <a:cs typeface="+mn-cs"/>
              </a:rPr>
              <a:t>Average</a:t>
            </a:r>
            <a:endParaRPr kumimoji="0" lang="en-IE" sz="1800" b="0" i="0" u="none" strike="noStrike" kern="1200" cap="none" spc="0" normalizeH="0" baseline="0" noProof="0" dirty="0">
              <a:ln>
                <a:noFill/>
              </a:ln>
              <a:solidFill>
                <a:srgbClr val="4D4D4D"/>
              </a:solidFill>
              <a:effectLst/>
              <a:uLnTx/>
              <a:uFillTx/>
              <a:latin typeface="Arial"/>
              <a:ea typeface="+mn-ea"/>
              <a:cs typeface="+mn-cs"/>
            </a:endParaRPr>
          </a:p>
        </p:txBody>
      </p:sp>
      <p:pic>
        <p:nvPicPr>
          <p:cNvPr id="13" name="Graphic 12" descr="Warning outline">
            <a:extLst>
              <a:ext uri="{FF2B5EF4-FFF2-40B4-BE49-F238E27FC236}">
                <a16:creationId xmlns:a16="http://schemas.microsoft.com/office/drawing/2014/main" id="{F3658EBF-B705-CD2E-AF9B-74C3652A222E}"/>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2559772" y="3852081"/>
            <a:ext cx="491382" cy="491382"/>
          </a:xfrm>
          <a:prstGeom prst="rect">
            <a:avLst/>
          </a:prstGeom>
        </p:spPr>
      </p:pic>
    </p:spTree>
    <p:extLst>
      <p:ext uri="{BB962C8B-B14F-4D97-AF65-F5344CB8AC3E}">
        <p14:creationId xmlns:p14="http://schemas.microsoft.com/office/powerpoint/2010/main" val="81352000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D560EEE-FF61-4A02-BBE4-C944FDEE4328}"/>
              </a:ext>
            </a:extLst>
          </p:cNvPr>
          <p:cNvPicPr>
            <a:picLocks noChangeAspect="1"/>
          </p:cNvPicPr>
          <p:nvPr/>
        </p:nvPicPr>
        <p:blipFill>
          <a:blip r:embed="rId2"/>
          <a:stretch>
            <a:fillRect/>
          </a:stretch>
        </p:blipFill>
        <p:spPr>
          <a:xfrm>
            <a:off x="758701" y="1839809"/>
            <a:ext cx="6152720" cy="3632791"/>
          </a:xfrm>
          <a:prstGeom prst="rect">
            <a:avLst/>
          </a:prstGeom>
        </p:spPr>
      </p:pic>
      <p:sp>
        <p:nvSpPr>
          <p:cNvPr id="3" name="Slide Number Placeholder 2">
            <a:extLst>
              <a:ext uri="{FF2B5EF4-FFF2-40B4-BE49-F238E27FC236}">
                <a16:creationId xmlns:a16="http://schemas.microsoft.com/office/drawing/2014/main" id="{4475792E-C738-4DB2-A464-8B65C4CA726E}"/>
              </a:ext>
            </a:extLst>
          </p:cNvPr>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107</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15" name="Rectangle: Rounded Corners 14">
            <a:extLst>
              <a:ext uri="{FF2B5EF4-FFF2-40B4-BE49-F238E27FC236}">
                <a16:creationId xmlns:a16="http://schemas.microsoft.com/office/drawing/2014/main" id="{62A6F4FD-75F7-41C3-BD8E-09CABB901E40}"/>
              </a:ext>
            </a:extLst>
          </p:cNvPr>
          <p:cNvSpPr/>
          <p:nvPr/>
        </p:nvSpPr>
        <p:spPr>
          <a:xfrm>
            <a:off x="7553911" y="1865188"/>
            <a:ext cx="3891476" cy="2171699"/>
          </a:xfrm>
          <a:prstGeom prst="roundRect">
            <a:avLst>
              <a:gd name="adj" fmla="val 0"/>
            </a:avLst>
          </a:prstGeom>
          <a:noFill/>
          <a:ln w="19050">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4D4D4D"/>
                </a:solidFill>
                <a:effectLst/>
                <a:uLnTx/>
                <a:uFillTx/>
                <a:latin typeface="Arial"/>
                <a:ea typeface="+mn-ea"/>
                <a:cs typeface="+mn-cs"/>
              </a:rPr>
              <a:t>If you have a cost (line) with </a:t>
            </a:r>
            <a:r>
              <a:rPr kumimoji="0" lang="en-US" sz="1100" b="1" i="0" u="none" strike="noStrike" kern="1200" cap="none" spc="0" normalizeH="0" baseline="0" noProof="0" dirty="0">
                <a:ln>
                  <a:noFill/>
                </a:ln>
                <a:solidFill>
                  <a:srgbClr val="4D4D4D"/>
                </a:solidFill>
                <a:effectLst/>
                <a:uLnTx/>
                <a:uFillTx/>
                <a:latin typeface="Arial"/>
                <a:ea typeface="+mn-ea"/>
                <a:cs typeface="+mn-cs"/>
              </a:rPr>
              <a:t>different costs per unit</a:t>
            </a:r>
            <a:r>
              <a:rPr kumimoji="0" lang="en-US" sz="1100" b="0" i="0" u="none" strike="noStrike" kern="1200" cap="none" spc="0" normalizeH="0" baseline="0" noProof="0" dirty="0">
                <a:ln>
                  <a:noFill/>
                </a:ln>
                <a:solidFill>
                  <a:srgbClr val="4D4D4D"/>
                </a:solidFill>
                <a:effectLst/>
                <a:uLnTx/>
                <a:uFillTx/>
                <a:latin typeface="Arial"/>
                <a:ea typeface="+mn-ea"/>
                <a:cs typeface="+mn-cs"/>
              </a:rPr>
              <a:t>, you have first to calculate </a:t>
            </a:r>
            <a:r>
              <a:rPr kumimoji="0" lang="en-US" sz="1100" b="1" i="0" u="sng" strike="noStrike" kern="1200" cap="none" spc="0" normalizeH="0" baseline="0" noProof="0" dirty="0">
                <a:ln>
                  <a:noFill/>
                </a:ln>
                <a:solidFill>
                  <a:srgbClr val="4D4D4D"/>
                </a:solidFill>
                <a:effectLst/>
                <a:uLnTx/>
                <a:uFillTx/>
                <a:latin typeface="Arial"/>
                <a:ea typeface="+mn-ea"/>
                <a:cs typeface="+mn-cs"/>
              </a:rPr>
              <a:t>an </a:t>
            </a:r>
            <a:r>
              <a:rPr kumimoji="0" lang="en-US" sz="1100" b="1" i="0" u="sng" strike="noStrike" kern="1200" cap="none" spc="0" normalizeH="0" baseline="0" noProof="0" dirty="0">
                <a:ln>
                  <a:noFill/>
                </a:ln>
                <a:solidFill>
                  <a:srgbClr val="034EA2">
                    <a:lumMod val="60000"/>
                    <a:lumOff val="40000"/>
                  </a:srgbClr>
                </a:solidFill>
                <a:effectLst/>
                <a:uLnTx/>
                <a:uFillTx/>
                <a:latin typeface="Arial"/>
                <a:ea typeface="+mn-ea"/>
                <a:cs typeface="+mn-cs"/>
              </a:rPr>
              <a:t>average amount </a:t>
            </a:r>
            <a:r>
              <a:rPr kumimoji="0" lang="en-US" sz="1100" b="0" i="0" u="none" strike="noStrike" kern="1200" cap="none" spc="0" normalizeH="0" baseline="0" noProof="0" dirty="0">
                <a:ln>
                  <a:noFill/>
                </a:ln>
                <a:solidFill>
                  <a:srgbClr val="4D4D4D"/>
                </a:solidFill>
                <a:effectLst/>
                <a:uLnTx/>
                <a:uFillTx/>
                <a:latin typeface="Arial"/>
                <a:ea typeface="+mn-ea"/>
                <a:cs typeface="+mn-cs"/>
              </a:rPr>
              <a:t>in order to fill in the cells.</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4D4D4D"/>
                </a:solidFill>
                <a:effectLst/>
                <a:uLnTx/>
                <a:uFillTx/>
                <a:latin typeface="Arial"/>
                <a:ea typeface="+mn-ea"/>
                <a:cs typeface="+mn-cs"/>
              </a:rPr>
              <a:t>For </a:t>
            </a:r>
            <a:r>
              <a:rPr kumimoji="0" lang="en-US" sz="1100" b="1" i="0" u="none" strike="noStrike" kern="1200" cap="none" spc="0" normalizeH="0" baseline="0" noProof="0" dirty="0">
                <a:ln>
                  <a:noFill/>
                </a:ln>
                <a:solidFill>
                  <a:srgbClr val="034EA2">
                    <a:lumMod val="60000"/>
                    <a:lumOff val="40000"/>
                  </a:srgbClr>
                </a:solidFill>
                <a:effectLst/>
                <a:uLnTx/>
                <a:uFillTx/>
                <a:latin typeface="Arial"/>
                <a:ea typeface="+mn-ea"/>
                <a:cs typeface="+mn-cs"/>
              </a:rPr>
              <a:t>example</a:t>
            </a:r>
            <a:r>
              <a:rPr kumimoji="0" lang="en-US" sz="1100" b="0" i="0" u="none" strike="noStrike" kern="1200" cap="none" spc="0" normalizeH="0" baseline="0" noProof="0" dirty="0">
                <a:ln>
                  <a:noFill/>
                </a:ln>
                <a:solidFill>
                  <a:srgbClr val="4D4D4D"/>
                </a:solidFill>
                <a:effectLst/>
                <a:uLnTx/>
                <a:uFillTx/>
                <a:latin typeface="Arial"/>
                <a:ea typeface="+mn-ea"/>
                <a:cs typeface="+mn-cs"/>
              </a:rPr>
              <a:t>, </a:t>
            </a:r>
            <a:r>
              <a:rPr kumimoji="0" lang="en-US" sz="1100" b="0" i="0" u="none" strike="noStrike" kern="1200" cap="none" spc="0" normalizeH="0" baseline="0" noProof="0" dirty="0">
                <a:ln>
                  <a:noFill/>
                </a:ln>
                <a:solidFill>
                  <a:srgbClr val="034EA2">
                    <a:lumMod val="60000"/>
                    <a:lumOff val="40000"/>
                  </a:srgbClr>
                </a:solidFill>
                <a:effectLst/>
                <a:uLnTx/>
                <a:uFillTx/>
                <a:latin typeface="Arial"/>
                <a:ea typeface="+mn-ea"/>
                <a:cs typeface="+mn-cs"/>
              </a:rPr>
              <a:t>for subsistence</a:t>
            </a:r>
            <a:r>
              <a:rPr kumimoji="0" lang="en-US" sz="1100" b="0" i="0" u="none" strike="noStrike" kern="1200" cap="none" spc="0" normalizeH="0" baseline="0" noProof="0" dirty="0">
                <a:ln>
                  <a:noFill/>
                </a:ln>
                <a:solidFill>
                  <a:srgbClr val="4D4D4D"/>
                </a:solidFill>
                <a:effectLst/>
                <a:uLnTx/>
                <a:uFillTx/>
                <a:latin typeface="Arial"/>
                <a:ea typeface="+mn-ea"/>
                <a:cs typeface="+mn-cs"/>
              </a:rPr>
              <a:t>:</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4D4D4D"/>
                </a:solidFill>
                <a:effectLst/>
                <a:uLnTx/>
                <a:uFillTx/>
                <a:latin typeface="Arial"/>
                <a:ea typeface="+mn-ea"/>
                <a:cs typeface="+mn-cs"/>
              </a:rPr>
              <a:t>1 day meeting in ITA – 10 participants – Daily rate: 98 €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4D4D4D"/>
                </a:solidFill>
                <a:effectLst/>
                <a:uLnTx/>
                <a:uFillTx/>
                <a:latin typeface="Arial"/>
                <a:ea typeface="+mn-ea"/>
                <a:cs typeface="+mn-cs"/>
              </a:rPr>
              <a:t>1 day meeting in DK – 10 participants – Daily rate: 124 €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34EA2">
                    <a:lumMod val="60000"/>
                    <a:lumOff val="40000"/>
                  </a:srgbClr>
                </a:solidFill>
                <a:effectLst/>
                <a:uLnTx/>
                <a:uFillTx/>
                <a:latin typeface="Arial"/>
                <a:ea typeface="+mn-ea"/>
                <a:cs typeface="+mn-cs"/>
              </a:rPr>
              <a:t>The cost per unit </a:t>
            </a:r>
            <a:r>
              <a:rPr kumimoji="0" lang="en-US" sz="1100" b="0" i="0" u="none" strike="noStrike" kern="1200" cap="none" spc="0" normalizeH="0" baseline="0" noProof="0" dirty="0">
                <a:ln>
                  <a:noFill/>
                </a:ln>
                <a:solidFill>
                  <a:srgbClr val="4D4D4D"/>
                </a:solidFill>
                <a:effectLst/>
                <a:uLnTx/>
                <a:uFillTx/>
                <a:latin typeface="Arial"/>
                <a:ea typeface="+mn-ea"/>
                <a:cs typeface="+mn-cs"/>
              </a:rPr>
              <a:t>is 110 € (average between € 98 and € 124).</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34EA2">
                    <a:lumMod val="60000"/>
                    <a:lumOff val="40000"/>
                  </a:srgbClr>
                </a:solidFill>
                <a:effectLst/>
                <a:uLnTx/>
                <a:uFillTx/>
                <a:latin typeface="Arial"/>
                <a:ea typeface="+mn-ea"/>
                <a:cs typeface="+mn-cs"/>
              </a:rPr>
              <a:t>N. Units </a:t>
            </a:r>
            <a:r>
              <a:rPr kumimoji="0" lang="en-US" sz="1100" b="0" i="0" u="none" strike="noStrike" kern="1200" cap="none" spc="0" normalizeH="0" baseline="0" noProof="0" dirty="0">
                <a:ln>
                  <a:noFill/>
                </a:ln>
                <a:solidFill>
                  <a:srgbClr val="4D4D4D"/>
                </a:solidFill>
                <a:effectLst/>
                <a:uLnTx/>
                <a:uFillTx/>
                <a:latin typeface="Arial"/>
                <a:ea typeface="+mn-ea"/>
                <a:cs typeface="+mn-cs"/>
              </a:rPr>
              <a:t>= n. days spent per participant on the action (20)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4D4D4D"/>
              </a:solidFill>
              <a:effectLst/>
              <a:uLnTx/>
              <a:uFillTx/>
              <a:latin typeface="Arial"/>
              <a:ea typeface="+mn-ea"/>
              <a:cs typeface="+mn-cs"/>
            </a:endParaRPr>
          </a:p>
        </p:txBody>
      </p:sp>
      <p:cxnSp>
        <p:nvCxnSpPr>
          <p:cNvPr id="16" name="Straight Arrow Connector 15">
            <a:extLst>
              <a:ext uri="{FF2B5EF4-FFF2-40B4-BE49-F238E27FC236}">
                <a16:creationId xmlns:a16="http://schemas.microsoft.com/office/drawing/2014/main" id="{F46DBD9C-6D7B-4EB9-A7CB-9D3FE825720D}"/>
              </a:ext>
            </a:extLst>
          </p:cNvPr>
          <p:cNvCxnSpPr>
            <a:cxnSpLocks/>
          </p:cNvCxnSpPr>
          <p:nvPr/>
        </p:nvCxnSpPr>
        <p:spPr bwMode="auto">
          <a:xfrm flipV="1">
            <a:off x="6096000" y="3310019"/>
            <a:ext cx="1304925" cy="1202281"/>
          </a:xfrm>
          <a:prstGeom prst="straightConnector1">
            <a:avLst/>
          </a:prstGeom>
          <a:noFill/>
          <a:ln w="28575" cap="flat" cmpd="sng" algn="ctr">
            <a:solidFill>
              <a:srgbClr val="FF0000"/>
            </a:solidFill>
            <a:prstDash val="solid"/>
            <a:round/>
            <a:headEnd type="none" w="med" len="med"/>
            <a:tailEnd type="triangle"/>
          </a:ln>
          <a:effectLst/>
        </p:spPr>
      </p:cxnSp>
      <p:sp>
        <p:nvSpPr>
          <p:cNvPr id="18" name="Rectangle: Rounded Corners 17">
            <a:extLst>
              <a:ext uri="{FF2B5EF4-FFF2-40B4-BE49-F238E27FC236}">
                <a16:creationId xmlns:a16="http://schemas.microsoft.com/office/drawing/2014/main" id="{F787EB7D-F5F8-4BE7-95E7-CF65A446D853}"/>
              </a:ext>
            </a:extLst>
          </p:cNvPr>
          <p:cNvSpPr/>
          <p:nvPr/>
        </p:nvSpPr>
        <p:spPr>
          <a:xfrm rot="5400000">
            <a:off x="587981" y="4926343"/>
            <a:ext cx="629472" cy="288032"/>
          </a:xfrm>
          <a:prstGeom prst="roundRect">
            <a:avLst>
              <a:gd name="adj" fmla="val 0"/>
            </a:avLst>
          </a:prstGeom>
          <a:noFill/>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sp>
        <p:nvSpPr>
          <p:cNvPr id="22" name="Rectangle: Rounded Corners 21">
            <a:extLst>
              <a:ext uri="{FF2B5EF4-FFF2-40B4-BE49-F238E27FC236}">
                <a16:creationId xmlns:a16="http://schemas.microsoft.com/office/drawing/2014/main" id="{12C84674-5848-40E6-8E3E-0C80C22883EB}"/>
              </a:ext>
            </a:extLst>
          </p:cNvPr>
          <p:cNvSpPr/>
          <p:nvPr/>
        </p:nvSpPr>
        <p:spPr>
          <a:xfrm rot="5400000">
            <a:off x="5136389" y="3643113"/>
            <a:ext cx="985771" cy="2724150"/>
          </a:xfrm>
          <a:prstGeom prst="roundRect">
            <a:avLst>
              <a:gd name="adj" fmla="val 0"/>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sp>
        <p:nvSpPr>
          <p:cNvPr id="4" name="Title 1">
            <a:extLst>
              <a:ext uri="{FF2B5EF4-FFF2-40B4-BE49-F238E27FC236}">
                <a16:creationId xmlns:a16="http://schemas.microsoft.com/office/drawing/2014/main" id="{4227AF3F-3756-62C8-995B-45C4ADB29E21}"/>
              </a:ext>
            </a:extLst>
          </p:cNvPr>
          <p:cNvSpPr txBox="1">
            <a:spLocks/>
          </p:cNvSpPr>
          <p:nvPr/>
        </p:nvSpPr>
        <p:spPr>
          <a:xfrm>
            <a:off x="1046733" y="603042"/>
            <a:ext cx="10515600" cy="782358"/>
          </a:xfrm>
          <a:prstGeom prst="rect">
            <a:avLst/>
          </a:prstGeom>
          <a:noFill/>
          <a:ln>
            <a:noFill/>
          </a:ln>
        </p:spPr>
        <p:txBody>
          <a:bodyPr spcFirstLastPara="1" wrap="square" lIns="91425" tIns="45700" rIns="91425" bIns="0" anchor="b" anchorCtr="0">
            <a:noAutofit/>
          </a:bodyPr>
          <a:lstStyle>
            <a:defPPr marR="0" lvl="0" algn="l" rtl="0">
              <a:lnSpc>
                <a:spcPct val="100000"/>
              </a:lnSpc>
              <a:spcBef>
                <a:spcPts val="0"/>
              </a:spcBef>
              <a:spcAft>
                <a:spcPts val="0"/>
              </a:spcAft>
            </a:defPPr>
            <a:lvl1pPr marR="0" lvl="0" algn="l" rtl="0" eaLnBrk="1" hangingPunct="1">
              <a:lnSpc>
                <a:spcPct val="90000"/>
              </a:lnSpc>
              <a:spcBef>
                <a:spcPts val="0"/>
              </a:spcBef>
              <a:spcAft>
                <a:spcPts val="0"/>
              </a:spcAft>
              <a:buClr>
                <a:schemeClr val="dk2"/>
              </a:buClr>
              <a:buSzPts val="1800"/>
              <a:buFont typeface="Arial"/>
              <a:buNone/>
              <a:defRPr sz="4000" b="0" i="0" u="none" strike="noStrike" cap="none">
                <a:solidFill>
                  <a:schemeClr val="dk2"/>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90000"/>
              </a:lnSpc>
              <a:spcBef>
                <a:spcPts val="0"/>
              </a:spcBef>
              <a:spcAft>
                <a:spcPts val="0"/>
              </a:spcAft>
              <a:buClr>
                <a:srgbClr val="034EA2"/>
              </a:buClr>
              <a:buSzPts val="1800"/>
              <a:buFont typeface="Arial"/>
              <a:buNone/>
              <a:tabLst/>
              <a:defRPr/>
            </a:pPr>
            <a:r>
              <a:rPr kumimoji="0" lang="en-GB" sz="2800" b="1" i="1"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t>Purchase costs</a:t>
            </a:r>
            <a:r>
              <a:rPr kumimoji="0" lang="en-GB" sz="2800" b="0" i="0"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t/>
            </a:r>
            <a:br>
              <a:rPr kumimoji="0" lang="en-GB" sz="2800" b="0" i="0"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br>
            <a:r>
              <a:rPr kumimoji="0" lang="en-GB" sz="2800" b="1" i="0"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t>How to encode in the table</a:t>
            </a:r>
          </a:p>
        </p:txBody>
      </p:sp>
      <p:pic>
        <p:nvPicPr>
          <p:cNvPr id="8" name="Graphic 7" descr="Warning outline">
            <a:extLst>
              <a:ext uri="{FF2B5EF4-FFF2-40B4-BE49-F238E27FC236}">
                <a16:creationId xmlns:a16="http://schemas.microsoft.com/office/drawing/2014/main" id="{C751DEDE-86DE-01C6-FC05-2B5AA697DF27}"/>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7709974" y="4638428"/>
            <a:ext cx="551425" cy="551425"/>
          </a:xfrm>
          <a:prstGeom prst="rect">
            <a:avLst/>
          </a:prstGeom>
        </p:spPr>
      </p:pic>
      <p:sp>
        <p:nvSpPr>
          <p:cNvPr id="9" name="TextBox 8">
            <a:extLst>
              <a:ext uri="{FF2B5EF4-FFF2-40B4-BE49-F238E27FC236}">
                <a16:creationId xmlns:a16="http://schemas.microsoft.com/office/drawing/2014/main" id="{EA316B05-7F09-DCA7-0972-E23FA808B4DF}"/>
              </a:ext>
            </a:extLst>
          </p:cNvPr>
          <p:cNvSpPr txBox="1"/>
          <p:nvPr/>
        </p:nvSpPr>
        <p:spPr>
          <a:xfrm>
            <a:off x="8360898" y="4708002"/>
            <a:ext cx="123825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34EA2">
                    <a:lumMod val="60000"/>
                    <a:lumOff val="40000"/>
                  </a:srgbClr>
                </a:solidFill>
                <a:effectLst/>
                <a:uLnTx/>
                <a:uFillTx/>
                <a:latin typeface="Arial"/>
                <a:ea typeface="+mn-ea"/>
                <a:cs typeface="+mn-cs"/>
              </a:rPr>
              <a:t> </a:t>
            </a:r>
            <a:r>
              <a:rPr kumimoji="0" lang="en-US" sz="1800" b="0" i="0" u="none" strike="noStrike" kern="1200" cap="none" spc="0" normalizeH="0" baseline="0" noProof="0" dirty="0">
                <a:ln>
                  <a:noFill/>
                </a:ln>
                <a:solidFill>
                  <a:srgbClr val="034EA2">
                    <a:lumMod val="60000"/>
                    <a:lumOff val="40000"/>
                  </a:srgbClr>
                </a:solidFill>
                <a:effectLst/>
                <a:uLnTx/>
                <a:uFillTx/>
                <a:latin typeface="Arial"/>
                <a:ea typeface="+mn-ea"/>
                <a:cs typeface="+mn-cs"/>
              </a:rPr>
              <a:t>Average</a:t>
            </a:r>
            <a:endParaRPr kumimoji="0" lang="en-IE" sz="1800" b="0" i="0" u="none" strike="noStrike" kern="1200" cap="none" spc="0" normalizeH="0" baseline="0" noProof="0" dirty="0">
              <a:ln>
                <a:noFill/>
              </a:ln>
              <a:solidFill>
                <a:srgbClr val="4D4D4D"/>
              </a:solidFill>
              <a:effectLst/>
              <a:uLnTx/>
              <a:uFillTx/>
              <a:latin typeface="Arial"/>
              <a:ea typeface="+mn-ea"/>
              <a:cs typeface="+mn-cs"/>
            </a:endParaRPr>
          </a:p>
        </p:txBody>
      </p:sp>
    </p:spTree>
    <p:extLst>
      <p:ext uri="{BB962C8B-B14F-4D97-AF65-F5344CB8AC3E}">
        <p14:creationId xmlns:p14="http://schemas.microsoft.com/office/powerpoint/2010/main" val="259955571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475792E-C738-4DB2-A464-8B65C4CA726E}"/>
              </a:ext>
            </a:extLst>
          </p:cNvPr>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108</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15" name="Rectangle: Rounded Corners 14">
            <a:extLst>
              <a:ext uri="{FF2B5EF4-FFF2-40B4-BE49-F238E27FC236}">
                <a16:creationId xmlns:a16="http://schemas.microsoft.com/office/drawing/2014/main" id="{62A6F4FD-75F7-41C3-BD8E-09CABB901E40}"/>
              </a:ext>
            </a:extLst>
          </p:cNvPr>
          <p:cNvSpPr/>
          <p:nvPr/>
        </p:nvSpPr>
        <p:spPr>
          <a:xfrm>
            <a:off x="2453952" y="4218509"/>
            <a:ext cx="7284093" cy="1591320"/>
          </a:xfrm>
          <a:prstGeom prst="roundRect">
            <a:avLst>
              <a:gd name="adj" fmla="val 0"/>
            </a:avLst>
          </a:prstGeom>
          <a:noFill/>
          <a:ln w="12700">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D4D4D"/>
                </a:solidFill>
                <a:effectLst/>
                <a:uLnTx/>
                <a:uFillTx/>
                <a:latin typeface="Arial"/>
                <a:ea typeface="+mn-ea"/>
                <a:cs typeface="+mn-cs"/>
              </a:rPr>
              <a:t>For section ‘</a:t>
            </a:r>
            <a:r>
              <a:rPr kumimoji="0" lang="en-US" sz="1200" b="0" i="0" u="none" strike="noStrike" kern="1200" cap="none" spc="0" normalizeH="0" baseline="0" noProof="0" dirty="0">
                <a:ln>
                  <a:noFill/>
                </a:ln>
                <a:solidFill>
                  <a:srgbClr val="034EA2">
                    <a:lumMod val="60000"/>
                    <a:lumOff val="40000"/>
                  </a:srgbClr>
                </a:solidFill>
                <a:effectLst/>
                <a:uLnTx/>
                <a:uFillTx/>
                <a:latin typeface="Arial"/>
                <a:ea typeface="+mn-ea"/>
                <a:cs typeface="+mn-cs"/>
              </a:rPr>
              <a:t>C2. Equipment</a:t>
            </a:r>
            <a:r>
              <a:rPr kumimoji="0" lang="en-US" sz="1200" b="0" i="0" u="none" strike="noStrike" kern="1200" cap="none" spc="0" normalizeH="0" baseline="0" noProof="0" dirty="0">
                <a:ln>
                  <a:noFill/>
                </a:ln>
                <a:solidFill>
                  <a:srgbClr val="4D4D4D"/>
                </a:solidFill>
                <a:effectLst/>
                <a:uLnTx/>
                <a:uFillTx/>
                <a:latin typeface="Arial"/>
                <a:ea typeface="+mn-ea"/>
                <a:cs typeface="+mn-cs"/>
              </a:rPr>
              <a:t>’, use the ‘</a:t>
            </a:r>
            <a:r>
              <a:rPr kumimoji="0" lang="en-US" sz="1200" b="1" i="0" u="none" strike="noStrike" kern="1200" cap="none" spc="0" normalizeH="0" baseline="0" noProof="0" dirty="0">
                <a:ln>
                  <a:noFill/>
                </a:ln>
                <a:solidFill>
                  <a:srgbClr val="034EA2">
                    <a:lumMod val="60000"/>
                    <a:lumOff val="40000"/>
                  </a:srgbClr>
                </a:solidFill>
                <a:effectLst/>
                <a:uLnTx/>
                <a:uFillTx/>
                <a:latin typeface="Arial"/>
                <a:ea typeface="+mn-ea"/>
                <a:cs typeface="+mn-cs"/>
              </a:rPr>
              <a:t>Depreciation costs</a:t>
            </a:r>
            <a:r>
              <a:rPr kumimoji="0" lang="en-US" sz="1200" b="0" i="0" u="none" strike="noStrike" kern="1200" cap="none" spc="0" normalizeH="0" baseline="0" noProof="0" dirty="0">
                <a:ln>
                  <a:noFill/>
                </a:ln>
                <a:solidFill>
                  <a:srgbClr val="4D4D4D"/>
                </a:solidFill>
                <a:effectLst/>
                <a:uLnTx/>
                <a:uFillTx/>
                <a:latin typeface="Arial"/>
                <a:ea typeface="+mn-ea"/>
                <a:cs typeface="+mn-cs"/>
              </a:rPr>
              <a:t>’ </a:t>
            </a:r>
            <a:r>
              <a:rPr kumimoji="0" lang="en-US" sz="1200" b="1" i="0" u="none" strike="noStrike" kern="1200" cap="none" spc="0" normalizeH="0" baseline="0" noProof="0" dirty="0">
                <a:ln>
                  <a:noFill/>
                </a:ln>
                <a:solidFill>
                  <a:srgbClr val="034EA2">
                    <a:lumMod val="60000"/>
                    <a:lumOff val="40000"/>
                  </a:srgbClr>
                </a:solidFill>
                <a:effectLst/>
                <a:uLnTx/>
                <a:uFillTx/>
                <a:latin typeface="Arial"/>
                <a:ea typeface="+mn-ea"/>
                <a:cs typeface="+mn-cs"/>
              </a:rPr>
              <a:t>sheet</a:t>
            </a:r>
            <a:r>
              <a:rPr kumimoji="0" lang="en-US" sz="1200" b="0" i="0" u="none" strike="noStrike" kern="1200" cap="none" spc="0" normalizeH="0" baseline="0" noProof="0" dirty="0">
                <a:ln>
                  <a:noFill/>
                </a:ln>
                <a:solidFill>
                  <a:srgbClr val="4D4D4D"/>
                </a:solidFill>
                <a:effectLst/>
                <a:uLnTx/>
                <a:uFillTx/>
                <a:latin typeface="Arial"/>
                <a:ea typeface="+mn-ea"/>
                <a:cs typeface="+mn-cs"/>
              </a:rPr>
              <a:t> as a tool to calculate the depreciation costs to be charged for the whole duration of the project.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D4D4D"/>
                </a:solidFill>
                <a:effectLst/>
                <a:uLnTx/>
                <a:uFillTx/>
                <a:latin typeface="Arial"/>
                <a:ea typeface="+mn-ea"/>
                <a:cs typeface="+mn-cs"/>
              </a:rPr>
              <a:t>This amount is NOT automatically transferred to the respective ‘BE XXX’ sheet.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D4D4D"/>
                </a:solidFill>
                <a:effectLst/>
                <a:uLnTx/>
                <a:uFillTx/>
                <a:latin typeface="Arial"/>
                <a:ea typeface="+mn-ea"/>
                <a:cs typeface="+mn-cs"/>
              </a:rPr>
              <a:t>You have to </a:t>
            </a:r>
            <a:r>
              <a:rPr kumimoji="0" lang="en-US" sz="1200" b="1" i="0" u="none" strike="noStrike" kern="1200" cap="none" spc="0" normalizeH="0" baseline="0" noProof="0" dirty="0">
                <a:ln>
                  <a:noFill/>
                </a:ln>
                <a:solidFill>
                  <a:srgbClr val="034EA2">
                    <a:lumMod val="60000"/>
                    <a:lumOff val="40000"/>
                  </a:srgbClr>
                </a:solidFill>
                <a:effectLst/>
                <a:uLnTx/>
                <a:uFillTx/>
                <a:latin typeface="Arial"/>
                <a:ea typeface="+mn-ea"/>
                <a:cs typeface="+mn-cs"/>
              </a:rPr>
              <a:t>add manually </a:t>
            </a:r>
            <a:r>
              <a:rPr kumimoji="0" lang="en-US" sz="1200" b="0" i="0" u="none" strike="noStrike" kern="1200" cap="none" spc="0" normalizeH="0" baseline="0" noProof="0" dirty="0">
                <a:ln>
                  <a:noFill/>
                </a:ln>
                <a:solidFill>
                  <a:srgbClr val="4D4D4D"/>
                </a:solidFill>
                <a:effectLst/>
                <a:uLnTx/>
                <a:uFillTx/>
                <a:latin typeface="Arial"/>
                <a:ea typeface="+mn-ea"/>
                <a:cs typeface="+mn-cs"/>
              </a:rPr>
              <a:t>the depreciation costs  in the dedicated section of the ‘BE XXX’ sheet.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D4D4D"/>
                </a:solidFill>
                <a:effectLst/>
                <a:uLnTx/>
                <a:uFillTx/>
                <a:latin typeface="Arial"/>
                <a:ea typeface="+mn-ea"/>
                <a:cs typeface="+mn-cs"/>
              </a:rPr>
              <a:t>Charge the depreciation costs to the relevant beneficiary and work package</a:t>
            </a:r>
          </a:p>
        </p:txBody>
      </p:sp>
      <p:pic>
        <p:nvPicPr>
          <p:cNvPr id="6" name="Picture 5">
            <a:extLst>
              <a:ext uri="{FF2B5EF4-FFF2-40B4-BE49-F238E27FC236}">
                <a16:creationId xmlns:a16="http://schemas.microsoft.com/office/drawing/2014/main" id="{89935A78-9AD9-4983-BD12-AB0E28DB1B4C}"/>
              </a:ext>
            </a:extLst>
          </p:cNvPr>
          <p:cNvPicPr>
            <a:picLocks noChangeAspect="1"/>
          </p:cNvPicPr>
          <p:nvPr/>
        </p:nvPicPr>
        <p:blipFill rotWithShape="1">
          <a:blip r:embed="rId2"/>
          <a:srcRect b="27333"/>
          <a:stretch/>
        </p:blipFill>
        <p:spPr>
          <a:xfrm>
            <a:off x="2518618" y="2040981"/>
            <a:ext cx="7154763" cy="1856072"/>
          </a:xfrm>
          <a:prstGeom prst="rect">
            <a:avLst/>
          </a:prstGeom>
        </p:spPr>
      </p:pic>
      <p:sp>
        <p:nvSpPr>
          <p:cNvPr id="9" name="Rectangle: Rounded Corners 8">
            <a:extLst>
              <a:ext uri="{FF2B5EF4-FFF2-40B4-BE49-F238E27FC236}">
                <a16:creationId xmlns:a16="http://schemas.microsoft.com/office/drawing/2014/main" id="{FAFDC769-D0DA-EE56-F288-C11D234F1D54}"/>
              </a:ext>
            </a:extLst>
          </p:cNvPr>
          <p:cNvSpPr/>
          <p:nvPr/>
        </p:nvSpPr>
        <p:spPr>
          <a:xfrm rot="5400000">
            <a:off x="5279291" y="1329440"/>
            <a:ext cx="166025" cy="4851971"/>
          </a:xfrm>
          <a:prstGeom prst="roundRect">
            <a:avLst>
              <a:gd name="adj" fmla="val 0"/>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sp>
        <p:nvSpPr>
          <p:cNvPr id="8" name="Title 1">
            <a:extLst>
              <a:ext uri="{FF2B5EF4-FFF2-40B4-BE49-F238E27FC236}">
                <a16:creationId xmlns:a16="http://schemas.microsoft.com/office/drawing/2014/main" id="{2009691B-BEB5-5375-6F04-094A2FD7050E}"/>
              </a:ext>
            </a:extLst>
          </p:cNvPr>
          <p:cNvSpPr txBox="1">
            <a:spLocks/>
          </p:cNvSpPr>
          <p:nvPr/>
        </p:nvSpPr>
        <p:spPr>
          <a:xfrm>
            <a:off x="944864" y="480210"/>
            <a:ext cx="10515600" cy="782358"/>
          </a:xfrm>
          <a:prstGeom prst="rect">
            <a:avLst/>
          </a:prstGeom>
          <a:noFill/>
          <a:ln>
            <a:noFill/>
          </a:ln>
        </p:spPr>
        <p:txBody>
          <a:bodyPr spcFirstLastPara="1" wrap="square" lIns="91425" tIns="45700" rIns="91425" bIns="0" anchor="b" anchorCtr="0">
            <a:noAutofit/>
          </a:bodyPr>
          <a:lstStyle>
            <a:defPPr marR="0" lvl="0" algn="l" rtl="0">
              <a:lnSpc>
                <a:spcPct val="100000"/>
              </a:lnSpc>
              <a:spcBef>
                <a:spcPts val="0"/>
              </a:spcBef>
              <a:spcAft>
                <a:spcPts val="0"/>
              </a:spcAft>
            </a:defPPr>
            <a:lvl1pPr marR="0" lvl="0" algn="l" rtl="0" eaLnBrk="1" hangingPunct="1">
              <a:lnSpc>
                <a:spcPct val="90000"/>
              </a:lnSpc>
              <a:spcBef>
                <a:spcPts val="0"/>
              </a:spcBef>
              <a:spcAft>
                <a:spcPts val="0"/>
              </a:spcAft>
              <a:buClr>
                <a:schemeClr val="dk2"/>
              </a:buClr>
              <a:buSzPts val="1800"/>
              <a:buFont typeface="Arial"/>
              <a:buNone/>
              <a:defRPr sz="4000" b="0" i="0" u="none" strike="noStrike" cap="none">
                <a:solidFill>
                  <a:schemeClr val="dk2"/>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90000"/>
              </a:lnSpc>
              <a:spcBef>
                <a:spcPts val="0"/>
              </a:spcBef>
              <a:spcAft>
                <a:spcPts val="0"/>
              </a:spcAft>
              <a:buClr>
                <a:srgbClr val="034EA2"/>
              </a:buClr>
              <a:buSzPts val="1800"/>
              <a:buFont typeface="Arial"/>
              <a:buNone/>
              <a:tabLst/>
              <a:defRPr/>
            </a:pPr>
            <a:r>
              <a:rPr kumimoji="0" lang="en-GB" sz="2800" b="1" i="1"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t>Equipment</a:t>
            </a:r>
            <a:r>
              <a:rPr kumimoji="0" lang="en-GB" sz="2800" b="0" i="0"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t/>
            </a:r>
            <a:br>
              <a:rPr kumimoji="0" lang="en-GB" sz="2800" b="0" i="0"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br>
            <a:r>
              <a:rPr kumimoji="0" lang="en-GB" sz="2800" b="1" i="0"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t>How to encode in the table</a:t>
            </a:r>
          </a:p>
        </p:txBody>
      </p:sp>
    </p:spTree>
    <p:extLst>
      <p:ext uri="{BB962C8B-B14F-4D97-AF65-F5344CB8AC3E}">
        <p14:creationId xmlns:p14="http://schemas.microsoft.com/office/powerpoint/2010/main" val="167639754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475792E-C738-4DB2-A464-8B65C4CA726E}"/>
              </a:ext>
            </a:extLst>
          </p:cNvPr>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109</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2" name="Title 1">
            <a:extLst>
              <a:ext uri="{FF2B5EF4-FFF2-40B4-BE49-F238E27FC236}">
                <a16:creationId xmlns:a16="http://schemas.microsoft.com/office/drawing/2014/main" id="{95C9A5B5-363E-4A28-B4FF-100F4656D6A1}"/>
              </a:ext>
            </a:extLst>
          </p:cNvPr>
          <p:cNvSpPr>
            <a:spLocks noGrp="1"/>
          </p:cNvSpPr>
          <p:nvPr>
            <p:ph type="title"/>
          </p:nvPr>
        </p:nvSpPr>
        <p:spPr/>
        <p:txBody>
          <a:bodyPr/>
          <a:lstStyle/>
          <a:p>
            <a:r>
              <a:rPr lang="en-IE" sz="2800" b="1" dirty="0">
                <a:latin typeface="EC Square Sans Cond Pro" panose="020B0506040000020004" pitchFamily="34" charset="0"/>
              </a:rPr>
              <a:t>Depreciation costs worksheet</a:t>
            </a:r>
          </a:p>
        </p:txBody>
      </p:sp>
      <p:sp>
        <p:nvSpPr>
          <p:cNvPr id="5" name="Text Placeholder 4">
            <a:extLst>
              <a:ext uri="{FF2B5EF4-FFF2-40B4-BE49-F238E27FC236}">
                <a16:creationId xmlns:a16="http://schemas.microsoft.com/office/drawing/2014/main" id="{097377CA-9F38-84AC-1803-DB9FAC46A135}"/>
              </a:ext>
            </a:extLst>
          </p:cNvPr>
          <p:cNvSpPr>
            <a:spLocks noGrp="1"/>
          </p:cNvSpPr>
          <p:nvPr>
            <p:ph type="body" idx="1"/>
          </p:nvPr>
        </p:nvSpPr>
        <p:spPr/>
        <p:txBody>
          <a:bodyPr/>
          <a:lstStyle/>
          <a:p>
            <a:pPr marL="76200" indent="0">
              <a:buNone/>
            </a:pPr>
            <a:r>
              <a:rPr lang="en-IE" sz="1600" dirty="0">
                <a:solidFill>
                  <a:schemeClr val="bg2"/>
                </a:solidFill>
              </a:rPr>
              <a:t>For equipment: </a:t>
            </a:r>
          </a:p>
        </p:txBody>
      </p:sp>
      <p:grpSp>
        <p:nvGrpSpPr>
          <p:cNvPr id="4" name="Group 3">
            <a:extLst>
              <a:ext uri="{FF2B5EF4-FFF2-40B4-BE49-F238E27FC236}">
                <a16:creationId xmlns:a16="http://schemas.microsoft.com/office/drawing/2014/main" id="{A714AAEB-B581-44E9-947B-EEA9B65B202F}"/>
              </a:ext>
            </a:extLst>
          </p:cNvPr>
          <p:cNvGrpSpPr/>
          <p:nvPr/>
        </p:nvGrpSpPr>
        <p:grpSpPr>
          <a:xfrm>
            <a:off x="970722" y="2550005"/>
            <a:ext cx="9811578" cy="2222020"/>
            <a:chOff x="161763" y="2892905"/>
            <a:chExt cx="8820421" cy="1549375"/>
          </a:xfrm>
        </p:grpSpPr>
        <p:pic>
          <p:nvPicPr>
            <p:cNvPr id="9" name="Picture 8">
              <a:extLst>
                <a:ext uri="{FF2B5EF4-FFF2-40B4-BE49-F238E27FC236}">
                  <a16:creationId xmlns:a16="http://schemas.microsoft.com/office/drawing/2014/main" id="{7A6CA6A8-C6B8-4304-828B-AC81AF4DC816}"/>
                </a:ext>
              </a:extLst>
            </p:cNvPr>
            <p:cNvPicPr>
              <a:picLocks noChangeAspect="1"/>
            </p:cNvPicPr>
            <p:nvPr/>
          </p:nvPicPr>
          <p:blipFill>
            <a:blip r:embed="rId2"/>
            <a:stretch>
              <a:fillRect/>
            </a:stretch>
          </p:blipFill>
          <p:spPr>
            <a:xfrm>
              <a:off x="161763" y="2892905"/>
              <a:ext cx="8820421" cy="1549375"/>
            </a:xfrm>
            <a:prstGeom prst="rect">
              <a:avLst/>
            </a:prstGeom>
          </p:spPr>
        </p:pic>
        <p:sp>
          <p:nvSpPr>
            <p:cNvPr id="19" name="Rectangle: Rounded Corners 18">
              <a:extLst>
                <a:ext uri="{FF2B5EF4-FFF2-40B4-BE49-F238E27FC236}">
                  <a16:creationId xmlns:a16="http://schemas.microsoft.com/office/drawing/2014/main" id="{BC557343-9951-4D42-9E99-61DED08BD163}"/>
                </a:ext>
              </a:extLst>
            </p:cNvPr>
            <p:cNvSpPr/>
            <p:nvPr/>
          </p:nvSpPr>
          <p:spPr>
            <a:xfrm rot="5400000">
              <a:off x="8430692" y="3890788"/>
              <a:ext cx="437216" cy="665768"/>
            </a:xfrm>
            <a:prstGeom prst="roundRect">
              <a:avLst>
                <a:gd name="adj" fmla="val 0"/>
              </a:avLst>
            </a:prstGeom>
            <a:no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grpSp>
    </p:spTree>
    <p:extLst>
      <p:ext uri="{BB962C8B-B14F-4D97-AF65-F5344CB8AC3E}">
        <p14:creationId xmlns:p14="http://schemas.microsoft.com/office/powerpoint/2010/main" val="1291153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00043" y="-21336"/>
            <a:ext cx="10515600" cy="782357"/>
          </a:xfrm>
        </p:spPr>
        <p:txBody>
          <a:bodyPr/>
          <a:lstStyle/>
          <a:p>
            <a:pPr>
              <a:spcAft>
                <a:spcPts val="600"/>
              </a:spcAft>
              <a:buClr>
                <a:schemeClr val="accent5">
                  <a:lumMod val="60000"/>
                  <a:lumOff val="40000"/>
                </a:schemeClr>
              </a:buClr>
            </a:pPr>
            <a:r>
              <a:rPr lang="fr-BE" u="sng"/>
              <a:t>P</a:t>
            </a:r>
            <a:r>
              <a:rPr lang="en-IE" u="sng" err="1"/>
              <a:t>olicy</a:t>
            </a:r>
            <a:r>
              <a:rPr lang="en-IE" u="sng"/>
              <a:t> background – children </a:t>
            </a:r>
            <a:endParaRPr lang="en-IE" sz="4000"/>
          </a:p>
        </p:txBody>
      </p:sp>
      <p:sp>
        <p:nvSpPr>
          <p:cNvPr id="19" name="TextBox 18"/>
          <p:cNvSpPr txBox="1"/>
          <p:nvPr/>
        </p:nvSpPr>
        <p:spPr>
          <a:xfrm>
            <a:off x="890017" y="824059"/>
            <a:ext cx="10118293" cy="1277273"/>
          </a:xfrm>
          <a:prstGeom prst="rect">
            <a:avLst/>
          </a:prstGeom>
          <a:noFill/>
        </p:spPr>
        <p:txBody>
          <a:bodyPr wrap="square" lIns="91440" tIns="45720" rIns="91440" bIns="45720" rtlCol="0" anchor="t">
            <a:spAutoFit/>
          </a:bodyPr>
          <a:lstStyle/>
          <a:p>
            <a:pPr marL="285750" indent="-285750">
              <a:buClr>
                <a:schemeClr val="accent5">
                  <a:lumMod val="60000"/>
                  <a:lumOff val="40000"/>
                </a:schemeClr>
              </a:buClr>
              <a:buFont typeface="Arial" panose="020B0604020202020204" pitchFamily="34" charset="0"/>
              <a:buChar char="•"/>
            </a:pPr>
            <a:endParaRPr lang="en-IE" sz="2400"/>
          </a:p>
          <a:p>
            <a:pPr>
              <a:spcAft>
                <a:spcPts val="600"/>
              </a:spcAft>
              <a:buClr>
                <a:schemeClr val="accent5">
                  <a:lumMod val="60000"/>
                  <a:lumOff val="40000"/>
                </a:schemeClr>
              </a:buClr>
            </a:pPr>
            <a:endParaRPr lang="en-IE" sz="2400"/>
          </a:p>
          <a:p>
            <a:pPr marL="285750" indent="-285750">
              <a:spcAft>
                <a:spcPts val="600"/>
              </a:spcAft>
              <a:buClr>
                <a:schemeClr val="accent5">
                  <a:lumMod val="60000"/>
                  <a:lumOff val="40000"/>
                </a:schemeClr>
              </a:buClr>
              <a:buFont typeface="Arial" panose="020B0604020202020204" pitchFamily="34" charset="0"/>
              <a:buChar char="•"/>
            </a:pPr>
            <a:endParaRPr lang="en-IE" sz="2400"/>
          </a:p>
        </p:txBody>
      </p:sp>
      <p:sp>
        <p:nvSpPr>
          <p:cNvPr id="6" name="TextBox 5">
            <a:extLst>
              <a:ext uri="{FF2B5EF4-FFF2-40B4-BE49-F238E27FC236}">
                <a16:creationId xmlns:a16="http://schemas.microsoft.com/office/drawing/2014/main" id="{3835B6A2-C501-90E5-68C0-869081EF428F}"/>
              </a:ext>
            </a:extLst>
          </p:cNvPr>
          <p:cNvSpPr txBox="1"/>
          <p:nvPr/>
        </p:nvSpPr>
        <p:spPr>
          <a:xfrm>
            <a:off x="890197" y="929915"/>
            <a:ext cx="7206646" cy="369332"/>
          </a:xfrm>
          <a:prstGeom prst="rect">
            <a:avLst/>
          </a:prstGeom>
          <a:noFill/>
        </p:spPr>
        <p:txBody>
          <a:bodyPr wrap="square" lIns="91440" tIns="45720" rIns="91440" bIns="45720" rtlCol="0" anchor="t">
            <a:spAutoFit/>
          </a:bodyPr>
          <a:lstStyle/>
          <a:p>
            <a:pPr marL="342900" marR="142875" indent="-342900" algn="just">
              <a:spcAft>
                <a:spcPts val="1000"/>
              </a:spcAft>
              <a:buFont typeface="Courier New" panose="02070309020205020404" pitchFamily="49" charset="0"/>
              <a:buChar char="o"/>
            </a:pPr>
            <a:r>
              <a:rPr lang="en-GB" sz="1800" i="0" u="none" strike="noStrike">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rPr>
              <a:t>EU strategy on the rights of the child</a:t>
            </a:r>
            <a:endParaRPr lang="en-IE" sz="1800" i="1" u="sng">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61A7CEA-C9D5-4370-D493-DAF5B77FA74E}"/>
              </a:ext>
            </a:extLst>
          </p:cNvPr>
          <p:cNvSpPr>
            <a:spLocks noGrp="1"/>
          </p:cNvSpPr>
          <p:nvPr>
            <p:ph type="sldNum" sz="quarter" idx="12"/>
          </p:nvPr>
        </p:nvSpPr>
        <p:spPr/>
        <p:txBody>
          <a:bodyPr/>
          <a:lstStyle/>
          <a:p>
            <a:fld id="{F46C79FD-C571-418B-AB0F-5EE936C85276}" type="slidenum">
              <a:rPr lang="en-GB" smtClean="0"/>
              <a:t>11</a:t>
            </a:fld>
            <a:endParaRPr lang="en-GB"/>
          </a:p>
        </p:txBody>
      </p:sp>
      <p:pic>
        <p:nvPicPr>
          <p:cNvPr id="7" name="Picture 6">
            <a:extLst>
              <a:ext uri="{FF2B5EF4-FFF2-40B4-BE49-F238E27FC236}">
                <a16:creationId xmlns:a16="http://schemas.microsoft.com/office/drawing/2014/main" id="{7CE2C2F1-71A2-0D8C-67A3-5601B7C8CA00}"/>
              </a:ext>
            </a:extLst>
          </p:cNvPr>
          <p:cNvPicPr>
            <a:picLocks noChangeAspect="1"/>
          </p:cNvPicPr>
          <p:nvPr/>
        </p:nvPicPr>
        <p:blipFill>
          <a:blip r:embed="rId3"/>
          <a:stretch>
            <a:fillRect/>
          </a:stretch>
        </p:blipFill>
        <p:spPr>
          <a:xfrm>
            <a:off x="8775765" y="1259058"/>
            <a:ext cx="3204035" cy="4396775"/>
          </a:xfrm>
          <a:prstGeom prst="rect">
            <a:avLst/>
          </a:prstGeom>
        </p:spPr>
      </p:pic>
      <p:pic>
        <p:nvPicPr>
          <p:cNvPr id="2" name="Picture 1" descr="A person and a child sitting next to a letter&#10;&#10;Description automatically generated">
            <a:extLst>
              <a:ext uri="{FF2B5EF4-FFF2-40B4-BE49-F238E27FC236}">
                <a16:creationId xmlns:a16="http://schemas.microsoft.com/office/drawing/2014/main" id="{39D79DDD-19A9-F219-6BC3-5C9B92F4A667}"/>
              </a:ext>
            </a:extLst>
          </p:cNvPr>
          <p:cNvPicPr>
            <a:picLocks noChangeAspect="1"/>
          </p:cNvPicPr>
          <p:nvPr/>
        </p:nvPicPr>
        <p:blipFill>
          <a:blip r:embed="rId4"/>
          <a:stretch>
            <a:fillRect/>
          </a:stretch>
        </p:blipFill>
        <p:spPr>
          <a:xfrm>
            <a:off x="905126" y="1871912"/>
            <a:ext cx="1117433" cy="868280"/>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D1F7D227-73A4-B9C5-4753-7F7E14783B3A}"/>
              </a:ext>
            </a:extLst>
          </p:cNvPr>
          <p:cNvPicPr>
            <a:picLocks noChangeAspect="1"/>
          </p:cNvPicPr>
          <p:nvPr/>
        </p:nvPicPr>
        <p:blipFill>
          <a:blip r:embed="rId5"/>
          <a:stretch>
            <a:fillRect/>
          </a:stretch>
        </p:blipFill>
        <p:spPr>
          <a:xfrm>
            <a:off x="2067425" y="1906981"/>
            <a:ext cx="1971174" cy="788118"/>
          </a:xfrm>
          <a:prstGeom prst="rect">
            <a:avLst/>
          </a:prstGeom>
        </p:spPr>
      </p:pic>
      <p:pic>
        <p:nvPicPr>
          <p:cNvPr id="8" name="Picture 7" descr="A group of people standing on books&#10;&#10;Description automatically generated">
            <a:extLst>
              <a:ext uri="{FF2B5EF4-FFF2-40B4-BE49-F238E27FC236}">
                <a16:creationId xmlns:a16="http://schemas.microsoft.com/office/drawing/2014/main" id="{BDDFEB35-3679-5ADC-C064-EBC31FFD301A}"/>
              </a:ext>
            </a:extLst>
          </p:cNvPr>
          <p:cNvPicPr>
            <a:picLocks noChangeAspect="1"/>
          </p:cNvPicPr>
          <p:nvPr/>
        </p:nvPicPr>
        <p:blipFill>
          <a:blip r:embed="rId6"/>
          <a:stretch>
            <a:fillRect/>
          </a:stretch>
        </p:blipFill>
        <p:spPr>
          <a:xfrm>
            <a:off x="791076" y="3202154"/>
            <a:ext cx="1345532" cy="784560"/>
          </a:xfrm>
          <a:prstGeom prst="rect">
            <a:avLst/>
          </a:prstGeom>
        </p:spPr>
      </p:pic>
      <p:pic>
        <p:nvPicPr>
          <p:cNvPr id="9" name="Picture 8" descr="A cartoon of people holding laptops&#10;&#10;Description automatically generated">
            <a:extLst>
              <a:ext uri="{FF2B5EF4-FFF2-40B4-BE49-F238E27FC236}">
                <a16:creationId xmlns:a16="http://schemas.microsoft.com/office/drawing/2014/main" id="{4427C424-3C8D-7D11-6C4A-013F59058388}"/>
              </a:ext>
            </a:extLst>
          </p:cNvPr>
          <p:cNvPicPr>
            <a:picLocks noChangeAspect="1"/>
          </p:cNvPicPr>
          <p:nvPr/>
        </p:nvPicPr>
        <p:blipFill>
          <a:blip r:embed="rId7"/>
          <a:stretch>
            <a:fillRect/>
          </a:stretch>
        </p:blipFill>
        <p:spPr>
          <a:xfrm>
            <a:off x="698584" y="4387015"/>
            <a:ext cx="1279859" cy="881313"/>
          </a:xfrm>
          <a:prstGeom prst="rect">
            <a:avLst/>
          </a:prstGeom>
        </p:spPr>
      </p:pic>
      <p:pic>
        <p:nvPicPr>
          <p:cNvPr id="10" name="Picture 9" descr="A group of people standing together&#10;&#10;Description automatically generated">
            <a:extLst>
              <a:ext uri="{FF2B5EF4-FFF2-40B4-BE49-F238E27FC236}">
                <a16:creationId xmlns:a16="http://schemas.microsoft.com/office/drawing/2014/main" id="{3AB17E26-8A17-453E-33B4-EDDE4A49992D}"/>
              </a:ext>
            </a:extLst>
          </p:cNvPr>
          <p:cNvPicPr>
            <a:picLocks noChangeAspect="1"/>
          </p:cNvPicPr>
          <p:nvPr/>
        </p:nvPicPr>
        <p:blipFill>
          <a:blip r:embed="rId8"/>
          <a:stretch>
            <a:fillRect/>
          </a:stretch>
        </p:blipFill>
        <p:spPr>
          <a:xfrm>
            <a:off x="4386764" y="1923298"/>
            <a:ext cx="1262815" cy="835694"/>
          </a:xfrm>
          <a:prstGeom prst="rect">
            <a:avLst/>
          </a:prstGeom>
        </p:spPr>
      </p:pic>
      <p:pic>
        <p:nvPicPr>
          <p:cNvPr id="11" name="Picture 10" descr="A child sitting on a computer&#10;&#10;Description automatically generated">
            <a:extLst>
              <a:ext uri="{FF2B5EF4-FFF2-40B4-BE49-F238E27FC236}">
                <a16:creationId xmlns:a16="http://schemas.microsoft.com/office/drawing/2014/main" id="{3E5D2F7B-88F0-5F30-0562-81905E77CCD8}"/>
              </a:ext>
            </a:extLst>
          </p:cNvPr>
          <p:cNvPicPr>
            <a:picLocks noChangeAspect="1"/>
          </p:cNvPicPr>
          <p:nvPr/>
        </p:nvPicPr>
        <p:blipFill>
          <a:blip r:embed="rId9"/>
          <a:stretch>
            <a:fillRect/>
          </a:stretch>
        </p:blipFill>
        <p:spPr>
          <a:xfrm>
            <a:off x="4418596" y="3196139"/>
            <a:ext cx="1570122" cy="906881"/>
          </a:xfrm>
          <a:prstGeom prst="rect">
            <a:avLst/>
          </a:prstGeom>
        </p:spPr>
      </p:pic>
      <p:pic>
        <p:nvPicPr>
          <p:cNvPr id="13" name="Picture 12" descr="A cartoon of girls running on a globe&#10;&#10;Description automatically generated">
            <a:extLst>
              <a:ext uri="{FF2B5EF4-FFF2-40B4-BE49-F238E27FC236}">
                <a16:creationId xmlns:a16="http://schemas.microsoft.com/office/drawing/2014/main" id="{384544D7-8C77-EE5F-5B3E-EFB6B5B163EE}"/>
              </a:ext>
            </a:extLst>
          </p:cNvPr>
          <p:cNvPicPr>
            <a:picLocks noChangeAspect="1"/>
          </p:cNvPicPr>
          <p:nvPr/>
        </p:nvPicPr>
        <p:blipFill>
          <a:blip r:embed="rId10"/>
          <a:stretch>
            <a:fillRect/>
          </a:stretch>
        </p:blipFill>
        <p:spPr>
          <a:xfrm>
            <a:off x="4491988" y="4359191"/>
            <a:ext cx="1184108" cy="786565"/>
          </a:xfrm>
          <a:prstGeom prst="rect">
            <a:avLst/>
          </a:prstGeom>
        </p:spPr>
      </p:pic>
      <p:pic>
        <p:nvPicPr>
          <p:cNvPr id="14" name="Picture 13" descr="A number seven with a pile of books and people&#10;&#10;Description automatically generated">
            <a:extLst>
              <a:ext uri="{FF2B5EF4-FFF2-40B4-BE49-F238E27FC236}">
                <a16:creationId xmlns:a16="http://schemas.microsoft.com/office/drawing/2014/main" id="{FAB15F51-0A9D-579F-AAC4-F97ACEFCA6DB}"/>
              </a:ext>
            </a:extLst>
          </p:cNvPr>
          <p:cNvPicPr>
            <a:picLocks noChangeAspect="1"/>
          </p:cNvPicPr>
          <p:nvPr/>
        </p:nvPicPr>
        <p:blipFill>
          <a:blip r:embed="rId11"/>
          <a:stretch>
            <a:fillRect/>
          </a:stretch>
        </p:blipFill>
        <p:spPr>
          <a:xfrm>
            <a:off x="2452938" y="5428999"/>
            <a:ext cx="1129966" cy="722397"/>
          </a:xfrm>
          <a:prstGeom prst="rect">
            <a:avLst/>
          </a:prstGeom>
        </p:spPr>
      </p:pic>
      <p:pic>
        <p:nvPicPr>
          <p:cNvPr id="15" name="Picture 14" descr="Blue text on a black background&#10;&#10;Description automatically generated">
            <a:extLst>
              <a:ext uri="{FF2B5EF4-FFF2-40B4-BE49-F238E27FC236}">
                <a16:creationId xmlns:a16="http://schemas.microsoft.com/office/drawing/2014/main" id="{60925491-B33A-863D-B191-FCF07F3D1EE2}"/>
              </a:ext>
            </a:extLst>
          </p:cNvPr>
          <p:cNvPicPr>
            <a:picLocks noChangeAspect="1"/>
          </p:cNvPicPr>
          <p:nvPr/>
        </p:nvPicPr>
        <p:blipFill>
          <a:blip r:embed="rId12"/>
          <a:stretch>
            <a:fillRect/>
          </a:stretch>
        </p:blipFill>
        <p:spPr>
          <a:xfrm>
            <a:off x="2067426" y="3197857"/>
            <a:ext cx="2011279" cy="833261"/>
          </a:xfrm>
          <a:prstGeom prst="rect">
            <a:avLst/>
          </a:prstGeom>
        </p:spPr>
      </p:pic>
      <p:pic>
        <p:nvPicPr>
          <p:cNvPr id="18" name="Picture 17" descr="A blue text on a black background&#10;&#10;Description automatically generated">
            <a:extLst>
              <a:ext uri="{FF2B5EF4-FFF2-40B4-BE49-F238E27FC236}">
                <a16:creationId xmlns:a16="http://schemas.microsoft.com/office/drawing/2014/main" id="{E047C2F7-9AF1-381F-4777-272A34C1E958}"/>
              </a:ext>
            </a:extLst>
          </p:cNvPr>
          <p:cNvPicPr>
            <a:picLocks noChangeAspect="1"/>
          </p:cNvPicPr>
          <p:nvPr/>
        </p:nvPicPr>
        <p:blipFill>
          <a:blip r:embed="rId13"/>
          <a:stretch>
            <a:fillRect/>
          </a:stretch>
        </p:blipFill>
        <p:spPr>
          <a:xfrm>
            <a:off x="5727031" y="2090629"/>
            <a:ext cx="2131595" cy="511055"/>
          </a:xfrm>
          <a:prstGeom prst="rect">
            <a:avLst/>
          </a:prstGeom>
        </p:spPr>
      </p:pic>
      <p:pic>
        <p:nvPicPr>
          <p:cNvPr id="20" name="Picture 19" descr="A black background with blue text&#10;&#10;Description automatically generated">
            <a:extLst>
              <a:ext uri="{FF2B5EF4-FFF2-40B4-BE49-F238E27FC236}">
                <a16:creationId xmlns:a16="http://schemas.microsoft.com/office/drawing/2014/main" id="{9BA4CE59-10F6-92EB-B933-17C25AFFBF65}"/>
              </a:ext>
            </a:extLst>
          </p:cNvPr>
          <p:cNvPicPr>
            <a:picLocks noChangeAspect="1"/>
          </p:cNvPicPr>
          <p:nvPr/>
        </p:nvPicPr>
        <p:blipFill>
          <a:blip r:embed="rId14"/>
          <a:stretch>
            <a:fillRect/>
          </a:stretch>
        </p:blipFill>
        <p:spPr>
          <a:xfrm>
            <a:off x="5887452" y="3361748"/>
            <a:ext cx="2743200" cy="575661"/>
          </a:xfrm>
          <a:prstGeom prst="rect">
            <a:avLst/>
          </a:prstGeom>
        </p:spPr>
      </p:pic>
      <p:pic>
        <p:nvPicPr>
          <p:cNvPr id="21" name="Picture 20" descr="A blue text on a black background&#10;&#10;Description automatically generated">
            <a:extLst>
              <a:ext uri="{FF2B5EF4-FFF2-40B4-BE49-F238E27FC236}">
                <a16:creationId xmlns:a16="http://schemas.microsoft.com/office/drawing/2014/main" id="{7E68CD87-F1DC-F3C9-5070-7A0626FD0BBB}"/>
              </a:ext>
            </a:extLst>
          </p:cNvPr>
          <p:cNvPicPr>
            <a:picLocks noChangeAspect="1"/>
          </p:cNvPicPr>
          <p:nvPr/>
        </p:nvPicPr>
        <p:blipFill>
          <a:blip r:embed="rId15"/>
          <a:stretch>
            <a:fillRect/>
          </a:stretch>
        </p:blipFill>
        <p:spPr>
          <a:xfrm>
            <a:off x="5860172" y="4550086"/>
            <a:ext cx="2522622" cy="399413"/>
          </a:xfrm>
          <a:prstGeom prst="rect">
            <a:avLst/>
          </a:prstGeom>
        </p:spPr>
      </p:pic>
      <p:pic>
        <p:nvPicPr>
          <p:cNvPr id="22" name="Picture 21" descr="A black background with blue text&#10;&#10;Description automatically generated">
            <a:extLst>
              <a:ext uri="{FF2B5EF4-FFF2-40B4-BE49-F238E27FC236}">
                <a16:creationId xmlns:a16="http://schemas.microsoft.com/office/drawing/2014/main" id="{366BC27E-D665-E076-5DA0-4F738C3955DD}"/>
              </a:ext>
            </a:extLst>
          </p:cNvPr>
          <p:cNvPicPr>
            <a:picLocks noChangeAspect="1"/>
          </p:cNvPicPr>
          <p:nvPr/>
        </p:nvPicPr>
        <p:blipFill>
          <a:blip r:embed="rId16"/>
          <a:stretch>
            <a:fillRect/>
          </a:stretch>
        </p:blipFill>
        <p:spPr>
          <a:xfrm>
            <a:off x="3822032" y="5571229"/>
            <a:ext cx="3434782" cy="624473"/>
          </a:xfrm>
          <a:prstGeom prst="rect">
            <a:avLst/>
          </a:prstGeom>
        </p:spPr>
      </p:pic>
      <p:pic>
        <p:nvPicPr>
          <p:cNvPr id="12" name="Picture 11" descr="Blue text on a black background&#10;&#10;Description automatically generated">
            <a:extLst>
              <a:ext uri="{FF2B5EF4-FFF2-40B4-BE49-F238E27FC236}">
                <a16:creationId xmlns:a16="http://schemas.microsoft.com/office/drawing/2014/main" id="{E46BB556-D6CA-3D12-009B-1DEA8818B4E0}"/>
              </a:ext>
            </a:extLst>
          </p:cNvPr>
          <p:cNvPicPr>
            <a:picLocks noChangeAspect="1"/>
          </p:cNvPicPr>
          <p:nvPr/>
        </p:nvPicPr>
        <p:blipFill>
          <a:blip r:embed="rId17"/>
          <a:stretch>
            <a:fillRect/>
          </a:stretch>
        </p:blipFill>
        <p:spPr>
          <a:xfrm>
            <a:off x="2066259" y="4443292"/>
            <a:ext cx="2131829" cy="780184"/>
          </a:xfrm>
          <a:prstGeom prst="rect">
            <a:avLst/>
          </a:prstGeom>
        </p:spPr>
      </p:pic>
    </p:spTree>
    <p:extLst>
      <p:ext uri="{BB962C8B-B14F-4D97-AF65-F5344CB8AC3E}">
        <p14:creationId xmlns:p14="http://schemas.microsoft.com/office/powerpoint/2010/main" val="28196232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475792E-C738-4DB2-A464-8B65C4CA726E}"/>
              </a:ext>
            </a:extLst>
          </p:cNvPr>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110</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2" name="Title 1">
            <a:extLst>
              <a:ext uri="{FF2B5EF4-FFF2-40B4-BE49-F238E27FC236}">
                <a16:creationId xmlns:a16="http://schemas.microsoft.com/office/drawing/2014/main" id="{95C9A5B5-363E-4A28-B4FF-100F4656D6A1}"/>
              </a:ext>
            </a:extLst>
          </p:cNvPr>
          <p:cNvSpPr>
            <a:spLocks noGrp="1"/>
          </p:cNvSpPr>
          <p:nvPr>
            <p:ph type="title"/>
          </p:nvPr>
        </p:nvSpPr>
        <p:spPr/>
        <p:txBody>
          <a:bodyPr/>
          <a:lstStyle/>
          <a:p>
            <a:r>
              <a:rPr lang="en-IE" sz="2800" b="1" dirty="0">
                <a:latin typeface="EC Square Sans Cond Pro" panose="020B0506040000020004" pitchFamily="34" charset="0"/>
              </a:rPr>
              <a:t>‘Any comments’ worksheet</a:t>
            </a:r>
          </a:p>
        </p:txBody>
      </p:sp>
      <p:sp>
        <p:nvSpPr>
          <p:cNvPr id="5" name="Text Placeholder 4">
            <a:extLst>
              <a:ext uri="{FF2B5EF4-FFF2-40B4-BE49-F238E27FC236}">
                <a16:creationId xmlns:a16="http://schemas.microsoft.com/office/drawing/2014/main" id="{097377CA-9F38-84AC-1803-DB9FAC46A135}"/>
              </a:ext>
            </a:extLst>
          </p:cNvPr>
          <p:cNvSpPr>
            <a:spLocks noGrp="1"/>
          </p:cNvSpPr>
          <p:nvPr>
            <p:ph type="body" idx="1"/>
          </p:nvPr>
        </p:nvSpPr>
        <p:spPr>
          <a:xfrm>
            <a:off x="2507422" y="1817834"/>
            <a:ext cx="8106603" cy="957326"/>
          </a:xfrm>
        </p:spPr>
        <p:txBody>
          <a:bodyPr/>
          <a:lstStyle/>
          <a:p>
            <a:pPr marL="76200" indent="0">
              <a:buNone/>
            </a:pPr>
            <a:r>
              <a:rPr lang="en-IE" sz="1600" dirty="0">
                <a:solidFill>
                  <a:schemeClr val="tx1"/>
                </a:solidFill>
                <a:latin typeface="EC Square Sans Cond Pro" panose="020B0506040000020004" pitchFamily="34" charset="0"/>
              </a:rPr>
              <a:t>The worksheet ‘Any comments’ allows you to explain how you estimate costs.</a:t>
            </a:r>
          </a:p>
          <a:p>
            <a:pPr marL="76200" indent="0">
              <a:buNone/>
            </a:pPr>
            <a:endParaRPr lang="en-IE" sz="1600" dirty="0">
              <a:solidFill>
                <a:schemeClr val="tx1"/>
              </a:solidFill>
              <a:latin typeface="EC Square Sans Cond Pro" panose="020B0506040000020004" pitchFamily="34" charset="0"/>
            </a:endParaRPr>
          </a:p>
          <a:p>
            <a:pPr marL="76200" indent="0">
              <a:buNone/>
            </a:pPr>
            <a:r>
              <a:rPr lang="en-IE" sz="1600" dirty="0">
                <a:solidFill>
                  <a:schemeClr val="tx1"/>
                </a:solidFill>
                <a:latin typeface="EC Square Sans Cond Pro" panose="020B0506040000020004" pitchFamily="34" charset="0"/>
              </a:rPr>
              <a:t>It refers to </a:t>
            </a:r>
            <a:r>
              <a:rPr lang="en-IE" sz="1600" b="1" dirty="0">
                <a:solidFill>
                  <a:schemeClr val="tx1"/>
                </a:solidFill>
                <a:latin typeface="EC Square Sans Cond Pro" panose="020B0506040000020004" pitchFamily="34" charset="0"/>
              </a:rPr>
              <a:t>all budget categories </a:t>
            </a:r>
            <a:r>
              <a:rPr lang="en-IE" sz="1600" dirty="0">
                <a:solidFill>
                  <a:schemeClr val="tx1"/>
                </a:solidFill>
                <a:latin typeface="EC Square Sans Cond Pro" panose="020B0506040000020004" pitchFamily="34" charset="0"/>
              </a:rPr>
              <a:t>(personnel costs, subcontracting, purchase costs)</a:t>
            </a:r>
          </a:p>
        </p:txBody>
      </p:sp>
      <p:pic>
        <p:nvPicPr>
          <p:cNvPr id="6" name="Graphic 5" descr="Warning outline">
            <a:extLst>
              <a:ext uri="{FF2B5EF4-FFF2-40B4-BE49-F238E27FC236}">
                <a16:creationId xmlns:a16="http://schemas.microsoft.com/office/drawing/2014/main" id="{BCD0BD87-C14B-A1F5-F8AA-A3BDFFD85FC6}"/>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577975" y="1789664"/>
            <a:ext cx="814721" cy="814721"/>
          </a:xfrm>
          <a:prstGeom prst="rect">
            <a:avLst/>
          </a:prstGeom>
        </p:spPr>
      </p:pic>
      <p:pic>
        <p:nvPicPr>
          <p:cNvPr id="8" name="Picture 7">
            <a:extLst>
              <a:ext uri="{FF2B5EF4-FFF2-40B4-BE49-F238E27FC236}">
                <a16:creationId xmlns:a16="http://schemas.microsoft.com/office/drawing/2014/main" id="{BF826663-61F9-5CAB-E86E-C9D400EA6E6A}"/>
              </a:ext>
            </a:extLst>
          </p:cNvPr>
          <p:cNvPicPr>
            <a:picLocks noChangeAspect="1"/>
          </p:cNvPicPr>
          <p:nvPr/>
        </p:nvPicPr>
        <p:blipFill rotWithShape="1">
          <a:blip r:embed="rId5"/>
          <a:srcRect l="547" r="17344"/>
          <a:stretch/>
        </p:blipFill>
        <p:spPr>
          <a:xfrm>
            <a:off x="1090612" y="2967102"/>
            <a:ext cx="10010776" cy="2993409"/>
          </a:xfrm>
          <a:prstGeom prst="rect">
            <a:avLst/>
          </a:prstGeom>
        </p:spPr>
      </p:pic>
    </p:spTree>
    <p:extLst>
      <p:ext uri="{BB962C8B-B14F-4D97-AF65-F5344CB8AC3E}">
        <p14:creationId xmlns:p14="http://schemas.microsoft.com/office/powerpoint/2010/main" val="122518452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475792E-C738-4DB2-A464-8B65C4CA726E}"/>
              </a:ext>
            </a:extLst>
          </p:cNvPr>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111</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2" name="Title 1">
            <a:extLst>
              <a:ext uri="{FF2B5EF4-FFF2-40B4-BE49-F238E27FC236}">
                <a16:creationId xmlns:a16="http://schemas.microsoft.com/office/drawing/2014/main" id="{95C9A5B5-363E-4A28-B4FF-100F4656D6A1}"/>
              </a:ext>
            </a:extLst>
          </p:cNvPr>
          <p:cNvSpPr>
            <a:spLocks noGrp="1"/>
          </p:cNvSpPr>
          <p:nvPr>
            <p:ph type="title"/>
          </p:nvPr>
        </p:nvSpPr>
        <p:spPr/>
        <p:txBody>
          <a:bodyPr/>
          <a:lstStyle/>
          <a:p>
            <a:r>
              <a:rPr lang="en-US" sz="2800" b="1" dirty="0">
                <a:latin typeface="EC Square Sans Cond Pro" panose="020B0506040000020004" pitchFamily="34" charset="0"/>
              </a:rPr>
              <a:t>Indirect costs</a:t>
            </a:r>
            <a:endParaRPr lang="en-IE" sz="2800" b="1" dirty="0">
              <a:latin typeface="EC Square Sans Cond Pro" panose="020B0506040000020004" pitchFamily="34" charset="0"/>
            </a:endParaRPr>
          </a:p>
        </p:txBody>
      </p:sp>
      <p:pic>
        <p:nvPicPr>
          <p:cNvPr id="11" name="Picture 10">
            <a:extLst>
              <a:ext uri="{FF2B5EF4-FFF2-40B4-BE49-F238E27FC236}">
                <a16:creationId xmlns:a16="http://schemas.microsoft.com/office/drawing/2014/main" id="{D8F09710-FC8B-9D03-DBCE-08FB03DF1072}"/>
              </a:ext>
            </a:extLst>
          </p:cNvPr>
          <p:cNvPicPr>
            <a:picLocks noChangeAspect="1"/>
          </p:cNvPicPr>
          <p:nvPr/>
        </p:nvPicPr>
        <p:blipFill rotWithShape="1">
          <a:blip r:embed="rId2"/>
          <a:srcRect l="4994" r="7423" b="18018"/>
          <a:stretch/>
        </p:blipFill>
        <p:spPr>
          <a:xfrm>
            <a:off x="1726224" y="2788216"/>
            <a:ext cx="8400012" cy="2008650"/>
          </a:xfrm>
          <a:prstGeom prst="rect">
            <a:avLst/>
          </a:prstGeom>
        </p:spPr>
      </p:pic>
      <p:sp>
        <p:nvSpPr>
          <p:cNvPr id="12" name="Rectangle: Rounded Corners 11">
            <a:extLst>
              <a:ext uri="{FF2B5EF4-FFF2-40B4-BE49-F238E27FC236}">
                <a16:creationId xmlns:a16="http://schemas.microsoft.com/office/drawing/2014/main" id="{453F8986-2B34-F74D-92C3-87884108FDD5}"/>
              </a:ext>
            </a:extLst>
          </p:cNvPr>
          <p:cNvSpPr/>
          <p:nvPr/>
        </p:nvSpPr>
        <p:spPr>
          <a:xfrm rot="5400000">
            <a:off x="2588521" y="3306481"/>
            <a:ext cx="365127" cy="2089722"/>
          </a:xfrm>
          <a:prstGeom prst="roundRect">
            <a:avLst>
              <a:gd name="adj" fmla="val 0"/>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sp>
        <p:nvSpPr>
          <p:cNvPr id="14" name="TextBox 13">
            <a:extLst>
              <a:ext uri="{FF2B5EF4-FFF2-40B4-BE49-F238E27FC236}">
                <a16:creationId xmlns:a16="http://schemas.microsoft.com/office/drawing/2014/main" id="{A33AFDCE-28A2-EEAA-4495-8D04AEDC28D6}"/>
              </a:ext>
            </a:extLst>
          </p:cNvPr>
          <p:cNvSpPr txBox="1"/>
          <p:nvPr/>
        </p:nvSpPr>
        <p:spPr>
          <a:xfrm>
            <a:off x="2069124" y="1804860"/>
            <a:ext cx="75057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Indirect costs will be </a:t>
            </a:r>
            <a:r>
              <a:rPr kumimoji="0" lang="en-IE" sz="18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automatically calculated </a:t>
            </a:r>
            <a:r>
              <a:rPr kumimoji="0" lang="en-IE" sz="1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in each ‘BE XXX’ sheet</a:t>
            </a:r>
          </a:p>
        </p:txBody>
      </p:sp>
    </p:spTree>
    <p:extLst>
      <p:ext uri="{BB962C8B-B14F-4D97-AF65-F5344CB8AC3E}">
        <p14:creationId xmlns:p14="http://schemas.microsoft.com/office/powerpoint/2010/main" val="20355938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55D9E6D-0CAE-4224-BD24-98287B886F91}"/>
              </a:ext>
            </a:extLst>
          </p:cNvPr>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112</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2" name="Title 1">
            <a:extLst>
              <a:ext uri="{FF2B5EF4-FFF2-40B4-BE49-F238E27FC236}">
                <a16:creationId xmlns:a16="http://schemas.microsoft.com/office/drawing/2014/main" id="{922CC0E3-6D51-432D-95A8-A1C34E92BBF4}"/>
              </a:ext>
            </a:extLst>
          </p:cNvPr>
          <p:cNvSpPr>
            <a:spLocks noGrp="1"/>
          </p:cNvSpPr>
          <p:nvPr>
            <p:ph type="title"/>
          </p:nvPr>
        </p:nvSpPr>
        <p:spPr/>
        <p:txBody>
          <a:bodyPr/>
          <a:lstStyle/>
          <a:p>
            <a:r>
              <a:rPr lang="en-IE" sz="2800" b="1" dirty="0">
                <a:latin typeface="EC Square Sans Cond Pro" panose="020B0506040000020004" pitchFamily="34" charset="0"/>
              </a:rPr>
              <a:t>Upload the file in the application </a:t>
            </a:r>
          </a:p>
        </p:txBody>
      </p:sp>
      <p:grpSp>
        <p:nvGrpSpPr>
          <p:cNvPr id="4" name="Group 3">
            <a:extLst>
              <a:ext uri="{FF2B5EF4-FFF2-40B4-BE49-F238E27FC236}">
                <a16:creationId xmlns:a16="http://schemas.microsoft.com/office/drawing/2014/main" id="{65F626C0-128E-4674-BC52-2E29AC215134}"/>
              </a:ext>
            </a:extLst>
          </p:cNvPr>
          <p:cNvGrpSpPr/>
          <p:nvPr/>
        </p:nvGrpSpPr>
        <p:grpSpPr>
          <a:xfrm>
            <a:off x="1418397" y="3633159"/>
            <a:ext cx="7735128" cy="2863252"/>
            <a:chOff x="12497" y="1913845"/>
            <a:chExt cx="9032238" cy="3603388"/>
          </a:xfrm>
        </p:grpSpPr>
        <p:pic>
          <p:nvPicPr>
            <p:cNvPr id="6" name="Picture 5">
              <a:extLst>
                <a:ext uri="{FF2B5EF4-FFF2-40B4-BE49-F238E27FC236}">
                  <a16:creationId xmlns:a16="http://schemas.microsoft.com/office/drawing/2014/main" id="{8F5A03B7-D774-4DBB-B4E0-CC4FBB3D3A47}"/>
                </a:ext>
              </a:extLst>
            </p:cNvPr>
            <p:cNvPicPr>
              <a:picLocks noChangeAspect="1"/>
            </p:cNvPicPr>
            <p:nvPr/>
          </p:nvPicPr>
          <p:blipFill rotWithShape="1">
            <a:blip r:embed="rId2"/>
            <a:srcRect b="28103"/>
            <a:stretch/>
          </p:blipFill>
          <p:spPr>
            <a:xfrm>
              <a:off x="12497" y="1913845"/>
              <a:ext cx="9032238" cy="3603388"/>
            </a:xfrm>
            <a:prstGeom prst="rect">
              <a:avLst/>
            </a:prstGeom>
          </p:spPr>
        </p:pic>
        <p:sp>
          <p:nvSpPr>
            <p:cNvPr id="9" name="Rectangle: Rounded Corners 8">
              <a:extLst>
                <a:ext uri="{FF2B5EF4-FFF2-40B4-BE49-F238E27FC236}">
                  <a16:creationId xmlns:a16="http://schemas.microsoft.com/office/drawing/2014/main" id="{215EF694-3F9D-450A-A7CA-5BD0E5B6ED50}"/>
                </a:ext>
              </a:extLst>
            </p:cNvPr>
            <p:cNvSpPr/>
            <p:nvPr/>
          </p:nvSpPr>
          <p:spPr>
            <a:xfrm rot="5400000">
              <a:off x="6945506" y="1842066"/>
              <a:ext cx="581580" cy="2736304"/>
            </a:xfrm>
            <a:prstGeom prst="roundRect">
              <a:avLst>
                <a:gd name="adj" fmla="val 0"/>
              </a:avLst>
            </a:prstGeom>
            <a:no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grpSp>
      <p:sp>
        <p:nvSpPr>
          <p:cNvPr id="10" name="Rectangle: Rounded Corners 9">
            <a:extLst>
              <a:ext uri="{FF2B5EF4-FFF2-40B4-BE49-F238E27FC236}">
                <a16:creationId xmlns:a16="http://schemas.microsoft.com/office/drawing/2014/main" id="{1A7478AF-1CB9-4153-A74F-66668324B4F2}"/>
              </a:ext>
            </a:extLst>
          </p:cNvPr>
          <p:cNvSpPr/>
          <p:nvPr/>
        </p:nvSpPr>
        <p:spPr>
          <a:xfrm>
            <a:off x="1747191" y="1700809"/>
            <a:ext cx="7272983" cy="1728191"/>
          </a:xfrm>
          <a:prstGeom prst="roundRect">
            <a:avLst>
              <a:gd name="adj" fmla="val 0"/>
            </a:avLst>
          </a:prstGeom>
          <a:noFill/>
          <a:ln w="57150">
            <a:solidFill>
              <a:schemeClr val="bg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D4D4D"/>
                </a:solidFill>
                <a:effectLst/>
                <a:uLnTx/>
                <a:uFillTx/>
                <a:latin typeface="Arial"/>
                <a:ea typeface="+mn-ea"/>
                <a:cs typeface="+mn-cs"/>
              </a:rPr>
              <a:t>Go back to the first tab ‘Instructions’ and </a:t>
            </a:r>
            <a:r>
              <a:rPr kumimoji="0" lang="en-US" sz="1800" b="0" i="0" u="sng" strike="noStrike" kern="1200" cap="none" spc="0" normalizeH="0" baseline="0" noProof="0" dirty="0">
                <a:ln>
                  <a:noFill/>
                </a:ln>
                <a:solidFill>
                  <a:srgbClr val="4D4D4D"/>
                </a:solidFill>
                <a:effectLst/>
                <a:uLnTx/>
                <a:uFillTx/>
                <a:latin typeface="Arial"/>
                <a:ea typeface="+mn-ea"/>
                <a:cs typeface="+mn-cs"/>
              </a:rPr>
              <a:t>DOUBLE CLICK </a:t>
            </a:r>
            <a:r>
              <a:rPr kumimoji="0" lang="en-US" sz="1800" b="0" i="0" u="none" strike="noStrike" kern="1200" cap="none" spc="0" normalizeH="0" baseline="0" noProof="0" dirty="0">
                <a:ln>
                  <a:noFill/>
                </a:ln>
                <a:solidFill>
                  <a:srgbClr val="4D4D4D"/>
                </a:solidFill>
                <a:effectLst/>
                <a:uLnTx/>
                <a:uFillTx/>
                <a:latin typeface="Arial"/>
                <a:ea typeface="+mn-ea"/>
                <a:cs typeface="+mn-cs"/>
              </a:rPr>
              <a:t>on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D4D4D"/>
                </a:solidFill>
                <a:effectLst/>
                <a:uLnTx/>
                <a:uFillTx/>
                <a:latin typeface="Arial"/>
                <a:ea typeface="+mn-ea"/>
                <a:cs typeface="+mn-cs"/>
              </a:rPr>
              <a:t>‘Create XLSX document’ to save this Excel file on your computer and upload it in your application</a:t>
            </a:r>
          </a:p>
        </p:txBody>
      </p:sp>
    </p:spTree>
    <p:extLst>
      <p:ext uri="{BB962C8B-B14F-4D97-AF65-F5344CB8AC3E}">
        <p14:creationId xmlns:p14="http://schemas.microsoft.com/office/powerpoint/2010/main" val="266129558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113</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a:xfrm>
            <a:off x="1017856" y="453330"/>
            <a:ext cx="10515600" cy="782357"/>
          </a:xfrm>
        </p:spPr>
        <p:txBody>
          <a:bodyPr/>
          <a:lstStyle/>
          <a:p>
            <a:r>
              <a:rPr lang="en-US" sz="2800" b="1" dirty="0">
                <a:latin typeface="EC Square Sans Cond Pro" panose="020B0506040000020004" pitchFamily="34" charset="0"/>
              </a:rPr>
              <a:t>Resources available</a:t>
            </a:r>
            <a:endParaRPr lang="en-GB" sz="2800" b="1" dirty="0">
              <a:latin typeface="EC Square Sans Cond Pro" panose="020B0506040000020004" pitchFamily="34" charset="0"/>
            </a:endParaRPr>
          </a:p>
        </p:txBody>
      </p:sp>
      <p:sp>
        <p:nvSpPr>
          <p:cNvPr id="4" name="Content Placeholder 3"/>
          <p:cNvSpPr>
            <a:spLocks noGrp="1"/>
          </p:cNvSpPr>
          <p:nvPr>
            <p:ph type="body" idx="1"/>
          </p:nvPr>
        </p:nvSpPr>
        <p:spPr>
          <a:xfrm>
            <a:off x="1017856" y="1999149"/>
            <a:ext cx="10426284" cy="3368675"/>
          </a:xfrm>
        </p:spPr>
        <p:txBody>
          <a:bodyPr/>
          <a:lstStyle/>
          <a:p>
            <a:pPr marL="76200" indent="0" algn="just">
              <a:spcBef>
                <a:spcPts val="1000"/>
              </a:spcBef>
              <a:buNone/>
            </a:pPr>
            <a:r>
              <a:rPr lang="en-IE" sz="1600" dirty="0">
                <a:hlinkClick r:id="rId3"/>
              </a:rPr>
              <a:t>Lump sum funding in Horizon Europe &gt;&gt; EU Funding &amp; Tenders Portal</a:t>
            </a:r>
            <a:endParaRPr lang="en-US" sz="2200" dirty="0">
              <a:latin typeface="EC Square Sans Cond Pro" panose="020B0506040000020004" pitchFamily="34" charset="0"/>
            </a:endParaRPr>
          </a:p>
          <a:p>
            <a:pPr algn="just">
              <a:spcBef>
                <a:spcPts val="1000"/>
              </a:spcBef>
            </a:pPr>
            <a:r>
              <a:rPr lang="en-US" sz="2200" dirty="0">
                <a:latin typeface="EC Square Sans Cond Pro" panose="020B0506040000020004" pitchFamily="34" charset="0"/>
              </a:rPr>
              <a:t>Video tutorials</a:t>
            </a:r>
          </a:p>
          <a:p>
            <a:pPr algn="just">
              <a:spcBef>
                <a:spcPts val="1000"/>
              </a:spcBef>
            </a:pPr>
            <a:r>
              <a:rPr lang="en-US" sz="2200" dirty="0">
                <a:latin typeface="EC Square Sans Cond Pro" panose="020B0506040000020004" pitchFamily="34" charset="0"/>
              </a:rPr>
              <a:t>Guidance documents</a:t>
            </a:r>
          </a:p>
          <a:p>
            <a:pPr algn="just">
              <a:spcBef>
                <a:spcPts val="1000"/>
              </a:spcBef>
            </a:pPr>
            <a:r>
              <a:rPr lang="en-US" sz="2200" dirty="0">
                <a:latin typeface="EC Square Sans Cond Pro" panose="020B0506040000020004" pitchFamily="34" charset="0"/>
              </a:rPr>
              <a:t>Studies</a:t>
            </a:r>
          </a:p>
          <a:p>
            <a:pPr algn="just">
              <a:spcBef>
                <a:spcPts val="1000"/>
              </a:spcBef>
            </a:pPr>
            <a:r>
              <a:rPr lang="en-US" sz="2200" dirty="0">
                <a:latin typeface="EC Square Sans Cond Pro" panose="020B0506040000020004" pitchFamily="34" charset="0"/>
              </a:rPr>
              <a:t>Events</a:t>
            </a:r>
          </a:p>
        </p:txBody>
      </p:sp>
    </p:spTree>
    <p:extLst>
      <p:ext uri="{BB962C8B-B14F-4D97-AF65-F5344CB8AC3E}">
        <p14:creationId xmlns:p14="http://schemas.microsoft.com/office/powerpoint/2010/main" val="415647875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C0760AB5-3905-51C7-FD29-2F479C5B401A}"/>
              </a:ext>
            </a:extLst>
          </p:cNvPr>
          <p:cNvPicPr>
            <a:picLocks noChangeAspect="1"/>
          </p:cNvPicPr>
          <p:nvPr/>
        </p:nvPicPr>
        <p:blipFill>
          <a:blip r:embed="rId3"/>
          <a:srcRect t="69163" r="71878"/>
          <a:stretch/>
        </p:blipFill>
        <p:spPr>
          <a:xfrm>
            <a:off x="0" y="5695950"/>
            <a:ext cx="1884013" cy="1162050"/>
          </a:xfrm>
          <a:prstGeom prst="rect">
            <a:avLst/>
          </a:prstGeom>
        </p:spPr>
      </p:pic>
      <p:sp>
        <p:nvSpPr>
          <p:cNvPr id="5" name="Title 2">
            <a:extLst>
              <a:ext uri="{FF2B5EF4-FFF2-40B4-BE49-F238E27FC236}">
                <a16:creationId xmlns:a16="http://schemas.microsoft.com/office/drawing/2014/main" id="{AA21AF79-CB85-5BF0-B58B-EAB63326EAF7}"/>
              </a:ext>
            </a:extLst>
          </p:cNvPr>
          <p:cNvSpPr txBox="1">
            <a:spLocks/>
          </p:cNvSpPr>
          <p:nvPr/>
        </p:nvSpPr>
        <p:spPr>
          <a:xfrm>
            <a:off x="461913" y="1197204"/>
            <a:ext cx="11623250" cy="515646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IE" sz="5400" dirty="0">
              <a:latin typeface="EC Square Sans Cond Pro" panose="020B0506040000020004" pitchFamily="34" charset="0"/>
            </a:endParaRPr>
          </a:p>
          <a:p>
            <a:r>
              <a:rPr lang="en-IE" sz="5400" dirty="0">
                <a:latin typeface="EC Square Sans Cond Pro" panose="020B0506040000020004" pitchFamily="34" charset="0"/>
              </a:rPr>
              <a:t>THANK YOU </a:t>
            </a:r>
          </a:p>
          <a:p>
            <a:endParaRPr lang="en-IE" sz="5400" dirty="0">
              <a:latin typeface="EC Square Sans Cond Pro" panose="020B0506040000020004" pitchFamily="34" charset="0"/>
            </a:endParaRPr>
          </a:p>
          <a:p>
            <a:endParaRPr lang="en-IE" sz="5400" dirty="0">
              <a:latin typeface="EC Square Sans Cond Pro" panose="020B0506040000020004" pitchFamily="34" charset="0"/>
            </a:endParaRPr>
          </a:p>
          <a:p>
            <a:r>
              <a:rPr lang="en-IE" sz="5400" dirty="0">
                <a:latin typeface="EC Square Sans Cond Pro" panose="020B0506040000020004" pitchFamily="34" charset="0"/>
              </a:rPr>
              <a:t>Q&amp;A </a:t>
            </a:r>
            <a:endParaRPr lang="en-IE" dirty="0"/>
          </a:p>
          <a:p>
            <a:endParaRPr lang="en-IE" sz="2000" dirty="0"/>
          </a:p>
          <a:p>
            <a:endParaRPr lang="en-IE" sz="2000" dirty="0"/>
          </a:p>
          <a:p>
            <a:endParaRPr lang="en-IE" sz="2000" dirty="0"/>
          </a:p>
          <a:p>
            <a:endParaRPr lang="en-IE" dirty="0"/>
          </a:p>
        </p:txBody>
      </p:sp>
      <p:pic>
        <p:nvPicPr>
          <p:cNvPr id="4" name="Immagine 3">
            <a:extLst>
              <a:ext uri="{FF2B5EF4-FFF2-40B4-BE49-F238E27FC236}">
                <a16:creationId xmlns:a16="http://schemas.microsoft.com/office/drawing/2014/main" id="{B73D1ACE-6BF0-0855-1D0F-48639D8BB25B}"/>
              </a:ext>
            </a:extLst>
          </p:cNvPr>
          <p:cNvPicPr>
            <a:picLocks noChangeAspect="1"/>
          </p:cNvPicPr>
          <p:nvPr/>
        </p:nvPicPr>
        <p:blipFill>
          <a:blip r:embed="rId3"/>
          <a:srcRect l="63257" b="43248"/>
          <a:stretch/>
        </p:blipFill>
        <p:spPr>
          <a:xfrm>
            <a:off x="9238268" y="0"/>
            <a:ext cx="2953732" cy="2566295"/>
          </a:xfrm>
          <a:prstGeom prst="rect">
            <a:avLst/>
          </a:prstGeom>
        </p:spPr>
      </p:pic>
    </p:spTree>
    <p:extLst>
      <p:ext uri="{BB962C8B-B14F-4D97-AF65-F5344CB8AC3E}">
        <p14:creationId xmlns:p14="http://schemas.microsoft.com/office/powerpoint/2010/main" val="267725528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bg>
      <p:bgPr>
        <a:solidFill>
          <a:srgbClr val="F8F4E7"/>
        </a:solidFill>
        <a:effectLst/>
      </p:bgPr>
    </p:bg>
    <p:spTree>
      <p:nvGrpSpPr>
        <p:cNvPr id="1" name=""/>
        <p:cNvGrpSpPr/>
        <p:nvPr/>
      </p:nvGrpSpPr>
      <p:grpSpPr>
        <a:xfrm>
          <a:off x="0" y="0"/>
          <a:ext cx="0" cy="0"/>
          <a:chOff x="0" y="0"/>
          <a:chExt cx="0" cy="0"/>
        </a:xfrm>
      </p:grpSpPr>
      <p:grpSp>
        <p:nvGrpSpPr>
          <p:cNvPr id="2" name="Group 2"/>
          <p:cNvGrpSpPr/>
          <p:nvPr/>
        </p:nvGrpSpPr>
        <p:grpSpPr>
          <a:xfrm>
            <a:off x="0" y="0"/>
            <a:ext cx="838898" cy="6858000"/>
            <a:chOff x="0" y="0"/>
            <a:chExt cx="1677796" cy="13716000"/>
          </a:xfrm>
        </p:grpSpPr>
        <p:sp>
          <p:nvSpPr>
            <p:cNvPr id="3" name="Freeform 3"/>
            <p:cNvSpPr/>
            <p:nvPr/>
          </p:nvSpPr>
          <p:spPr>
            <a:xfrm>
              <a:off x="0" y="0"/>
              <a:ext cx="1677797" cy="13716000"/>
            </a:xfrm>
            <a:custGeom>
              <a:avLst/>
              <a:gdLst/>
              <a:ahLst/>
              <a:cxnLst/>
              <a:rect l="l" t="t" r="r" b="b"/>
              <a:pathLst>
                <a:path w="1677797" h="13716000">
                  <a:moveTo>
                    <a:pt x="0" y="0"/>
                  </a:moveTo>
                  <a:lnTo>
                    <a:pt x="1677797" y="0"/>
                  </a:lnTo>
                  <a:lnTo>
                    <a:pt x="1677797" y="13716000"/>
                  </a:lnTo>
                  <a:lnTo>
                    <a:pt x="0" y="13716000"/>
                  </a:lnTo>
                  <a:close/>
                </a:path>
              </a:pathLst>
            </a:custGeom>
            <a:solidFill>
              <a:srgbClr val="FABE1B"/>
            </a:solidFill>
          </p:spPr>
          <p:txBody>
            <a:bodyPr/>
            <a:lstStyle/>
            <a:p>
              <a:endParaRPr lang="en-IE"/>
            </a:p>
          </p:txBody>
        </p:sp>
      </p:grpSp>
      <p:grpSp>
        <p:nvGrpSpPr>
          <p:cNvPr id="4" name="Group 4"/>
          <p:cNvGrpSpPr/>
          <p:nvPr/>
        </p:nvGrpSpPr>
        <p:grpSpPr>
          <a:xfrm>
            <a:off x="1327136" y="3469048"/>
            <a:ext cx="3348177" cy="12700"/>
            <a:chOff x="0" y="0"/>
            <a:chExt cx="6696355" cy="25400"/>
          </a:xfrm>
        </p:grpSpPr>
        <p:sp>
          <p:nvSpPr>
            <p:cNvPr id="5" name="Freeform 5"/>
            <p:cNvSpPr/>
            <p:nvPr/>
          </p:nvSpPr>
          <p:spPr>
            <a:xfrm>
              <a:off x="0" y="0"/>
              <a:ext cx="6696329" cy="25400"/>
            </a:xfrm>
            <a:custGeom>
              <a:avLst/>
              <a:gdLst/>
              <a:ahLst/>
              <a:cxnLst/>
              <a:rect l="l" t="t" r="r" b="b"/>
              <a:pathLst>
                <a:path w="6696329" h="25400">
                  <a:moveTo>
                    <a:pt x="12700" y="0"/>
                  </a:moveTo>
                  <a:lnTo>
                    <a:pt x="6683629" y="0"/>
                  </a:lnTo>
                  <a:cubicBezTo>
                    <a:pt x="6690614" y="0"/>
                    <a:pt x="6696329" y="5715"/>
                    <a:pt x="6696329" y="12700"/>
                  </a:cubicBezTo>
                  <a:cubicBezTo>
                    <a:pt x="6696329" y="19685"/>
                    <a:pt x="6690614" y="25400"/>
                    <a:pt x="6683629" y="25400"/>
                  </a:cubicBezTo>
                  <a:lnTo>
                    <a:pt x="12700" y="25400"/>
                  </a:lnTo>
                  <a:cubicBezTo>
                    <a:pt x="5715" y="25400"/>
                    <a:pt x="0" y="19685"/>
                    <a:pt x="0" y="12700"/>
                  </a:cubicBezTo>
                  <a:cubicBezTo>
                    <a:pt x="0" y="5715"/>
                    <a:pt x="5715" y="0"/>
                    <a:pt x="12700" y="0"/>
                  </a:cubicBezTo>
                  <a:close/>
                </a:path>
              </a:pathLst>
            </a:custGeom>
            <a:solidFill>
              <a:srgbClr val="6F5D3D"/>
            </a:solidFill>
          </p:spPr>
          <p:txBody>
            <a:bodyPr/>
            <a:lstStyle/>
            <a:p>
              <a:endParaRPr lang="en-IE"/>
            </a:p>
          </p:txBody>
        </p:sp>
      </p:grpSp>
      <p:grpSp>
        <p:nvGrpSpPr>
          <p:cNvPr id="6" name="Group 6"/>
          <p:cNvGrpSpPr/>
          <p:nvPr/>
        </p:nvGrpSpPr>
        <p:grpSpPr>
          <a:xfrm>
            <a:off x="1327136" y="3940888"/>
            <a:ext cx="3348177" cy="12700"/>
            <a:chOff x="0" y="0"/>
            <a:chExt cx="6696355" cy="25400"/>
          </a:xfrm>
        </p:grpSpPr>
        <p:sp>
          <p:nvSpPr>
            <p:cNvPr id="7" name="Freeform 7"/>
            <p:cNvSpPr/>
            <p:nvPr/>
          </p:nvSpPr>
          <p:spPr>
            <a:xfrm>
              <a:off x="0" y="0"/>
              <a:ext cx="6696329" cy="25400"/>
            </a:xfrm>
            <a:custGeom>
              <a:avLst/>
              <a:gdLst/>
              <a:ahLst/>
              <a:cxnLst/>
              <a:rect l="l" t="t" r="r" b="b"/>
              <a:pathLst>
                <a:path w="6696329" h="25400">
                  <a:moveTo>
                    <a:pt x="12700" y="0"/>
                  </a:moveTo>
                  <a:lnTo>
                    <a:pt x="6683629" y="0"/>
                  </a:lnTo>
                  <a:cubicBezTo>
                    <a:pt x="6690614" y="0"/>
                    <a:pt x="6696329" y="5715"/>
                    <a:pt x="6696329" y="12700"/>
                  </a:cubicBezTo>
                  <a:cubicBezTo>
                    <a:pt x="6696329" y="19685"/>
                    <a:pt x="6690614" y="25400"/>
                    <a:pt x="6683629" y="25400"/>
                  </a:cubicBezTo>
                  <a:lnTo>
                    <a:pt x="12700" y="25400"/>
                  </a:lnTo>
                  <a:cubicBezTo>
                    <a:pt x="5715" y="25400"/>
                    <a:pt x="0" y="19685"/>
                    <a:pt x="0" y="12700"/>
                  </a:cubicBezTo>
                  <a:cubicBezTo>
                    <a:pt x="0" y="5715"/>
                    <a:pt x="5715" y="0"/>
                    <a:pt x="12700" y="0"/>
                  </a:cubicBezTo>
                  <a:close/>
                </a:path>
              </a:pathLst>
            </a:custGeom>
            <a:solidFill>
              <a:srgbClr val="6F5D3D"/>
            </a:solidFill>
          </p:spPr>
          <p:txBody>
            <a:bodyPr/>
            <a:lstStyle/>
            <a:p>
              <a:endParaRPr lang="en-IE"/>
            </a:p>
          </p:txBody>
        </p:sp>
      </p:grpSp>
      <p:grpSp>
        <p:nvGrpSpPr>
          <p:cNvPr id="8" name="Group 8"/>
          <p:cNvGrpSpPr/>
          <p:nvPr/>
        </p:nvGrpSpPr>
        <p:grpSpPr>
          <a:xfrm>
            <a:off x="917197" y="87414"/>
            <a:ext cx="4246631" cy="891793"/>
            <a:chOff x="0" y="0"/>
            <a:chExt cx="8493263" cy="1783585"/>
          </a:xfrm>
        </p:grpSpPr>
        <p:sp>
          <p:nvSpPr>
            <p:cNvPr id="9" name="Freeform 9"/>
            <p:cNvSpPr/>
            <p:nvPr/>
          </p:nvSpPr>
          <p:spPr>
            <a:xfrm>
              <a:off x="0" y="0"/>
              <a:ext cx="8493252" cy="1783588"/>
            </a:xfrm>
            <a:custGeom>
              <a:avLst/>
              <a:gdLst/>
              <a:ahLst/>
              <a:cxnLst/>
              <a:rect l="l" t="t" r="r" b="b"/>
              <a:pathLst>
                <a:path w="8493252" h="1783588">
                  <a:moveTo>
                    <a:pt x="0" y="0"/>
                  </a:moveTo>
                  <a:lnTo>
                    <a:pt x="8493252" y="0"/>
                  </a:lnTo>
                  <a:lnTo>
                    <a:pt x="8493252" y="1783588"/>
                  </a:lnTo>
                  <a:lnTo>
                    <a:pt x="0" y="1783588"/>
                  </a:lnTo>
                  <a:lnTo>
                    <a:pt x="0" y="0"/>
                  </a:lnTo>
                  <a:close/>
                </a:path>
              </a:pathLst>
            </a:custGeom>
            <a:blipFill>
              <a:blip r:embed="rId2"/>
              <a:stretch>
                <a:fillRect t="-46" b="-46"/>
              </a:stretch>
            </a:blipFill>
          </p:spPr>
          <p:txBody>
            <a:bodyPr/>
            <a:lstStyle/>
            <a:p>
              <a:endParaRPr lang="en-IE"/>
            </a:p>
          </p:txBody>
        </p:sp>
      </p:grpSp>
      <p:grpSp>
        <p:nvGrpSpPr>
          <p:cNvPr id="10" name="Group 10"/>
          <p:cNvGrpSpPr/>
          <p:nvPr/>
        </p:nvGrpSpPr>
        <p:grpSpPr>
          <a:xfrm>
            <a:off x="1327136" y="4603905"/>
            <a:ext cx="1851443" cy="1917349"/>
            <a:chOff x="0" y="0"/>
            <a:chExt cx="3702887" cy="3834697"/>
          </a:xfrm>
        </p:grpSpPr>
        <p:sp>
          <p:nvSpPr>
            <p:cNvPr id="11" name="Freeform 11"/>
            <p:cNvSpPr/>
            <p:nvPr/>
          </p:nvSpPr>
          <p:spPr>
            <a:xfrm>
              <a:off x="0" y="0"/>
              <a:ext cx="3702939" cy="3834638"/>
            </a:xfrm>
            <a:custGeom>
              <a:avLst/>
              <a:gdLst/>
              <a:ahLst/>
              <a:cxnLst/>
              <a:rect l="l" t="t" r="r" b="b"/>
              <a:pathLst>
                <a:path w="3702939" h="3834638">
                  <a:moveTo>
                    <a:pt x="0" y="0"/>
                  </a:moveTo>
                  <a:lnTo>
                    <a:pt x="3702939" y="0"/>
                  </a:lnTo>
                  <a:lnTo>
                    <a:pt x="3702939" y="3834638"/>
                  </a:lnTo>
                  <a:lnTo>
                    <a:pt x="0" y="3834638"/>
                  </a:lnTo>
                  <a:lnTo>
                    <a:pt x="0" y="0"/>
                  </a:lnTo>
                  <a:close/>
                </a:path>
              </a:pathLst>
            </a:custGeom>
            <a:solidFill>
              <a:srgbClr val="000000">
                <a:alpha val="0"/>
              </a:srgbClr>
            </a:solidFill>
            <a:ln w="12700">
              <a:solidFill>
                <a:srgbClr val="000000"/>
              </a:solidFill>
            </a:ln>
          </p:spPr>
          <p:txBody>
            <a:bodyPr/>
            <a:lstStyle/>
            <a:p>
              <a:endParaRPr lang="en-IE"/>
            </a:p>
          </p:txBody>
        </p:sp>
      </p:grpSp>
      <p:grpSp>
        <p:nvGrpSpPr>
          <p:cNvPr id="12" name="Group 12"/>
          <p:cNvGrpSpPr/>
          <p:nvPr/>
        </p:nvGrpSpPr>
        <p:grpSpPr>
          <a:xfrm>
            <a:off x="5359694" y="0"/>
            <a:ext cx="6832306" cy="3673944"/>
            <a:chOff x="0" y="0"/>
            <a:chExt cx="1587755" cy="853785"/>
          </a:xfrm>
        </p:grpSpPr>
        <p:sp>
          <p:nvSpPr>
            <p:cNvPr id="13" name="Freeform 13"/>
            <p:cNvSpPr/>
            <p:nvPr/>
          </p:nvSpPr>
          <p:spPr>
            <a:xfrm>
              <a:off x="0" y="0"/>
              <a:ext cx="1587755" cy="853785"/>
            </a:xfrm>
            <a:custGeom>
              <a:avLst/>
              <a:gdLst/>
              <a:ahLst/>
              <a:cxnLst/>
              <a:rect l="l" t="t" r="r" b="b"/>
              <a:pathLst>
                <a:path w="1587755" h="853785">
                  <a:moveTo>
                    <a:pt x="0" y="0"/>
                  </a:moveTo>
                  <a:lnTo>
                    <a:pt x="1587755" y="0"/>
                  </a:lnTo>
                  <a:lnTo>
                    <a:pt x="1587755" y="853785"/>
                  </a:lnTo>
                  <a:lnTo>
                    <a:pt x="0" y="853785"/>
                  </a:lnTo>
                  <a:close/>
                </a:path>
              </a:pathLst>
            </a:custGeom>
            <a:blipFill>
              <a:blip r:embed="rId3"/>
              <a:stretch>
                <a:fillRect t="-11973" b="-11973"/>
              </a:stretch>
            </a:blipFill>
          </p:spPr>
          <p:txBody>
            <a:bodyPr/>
            <a:lstStyle/>
            <a:p>
              <a:endParaRPr lang="en-IE"/>
            </a:p>
          </p:txBody>
        </p:sp>
      </p:grpSp>
      <p:grpSp>
        <p:nvGrpSpPr>
          <p:cNvPr id="14" name="Group 14"/>
          <p:cNvGrpSpPr/>
          <p:nvPr/>
        </p:nvGrpSpPr>
        <p:grpSpPr>
          <a:xfrm>
            <a:off x="8291274" y="3673944"/>
            <a:ext cx="3900726" cy="3184056"/>
            <a:chOff x="0" y="0"/>
            <a:chExt cx="997829" cy="814500"/>
          </a:xfrm>
        </p:grpSpPr>
        <p:sp>
          <p:nvSpPr>
            <p:cNvPr id="15" name="Freeform 15"/>
            <p:cNvSpPr/>
            <p:nvPr/>
          </p:nvSpPr>
          <p:spPr>
            <a:xfrm>
              <a:off x="0" y="0"/>
              <a:ext cx="997829" cy="814500"/>
            </a:xfrm>
            <a:custGeom>
              <a:avLst/>
              <a:gdLst/>
              <a:ahLst/>
              <a:cxnLst/>
              <a:rect l="l" t="t" r="r" b="b"/>
              <a:pathLst>
                <a:path w="997829" h="814500">
                  <a:moveTo>
                    <a:pt x="0" y="0"/>
                  </a:moveTo>
                  <a:lnTo>
                    <a:pt x="997829" y="0"/>
                  </a:lnTo>
                  <a:lnTo>
                    <a:pt x="997829" y="814500"/>
                  </a:lnTo>
                  <a:lnTo>
                    <a:pt x="0" y="814500"/>
                  </a:lnTo>
                  <a:close/>
                </a:path>
              </a:pathLst>
            </a:custGeom>
            <a:blipFill>
              <a:blip r:embed="rId4"/>
              <a:stretch>
                <a:fillRect l="-11235" r="-11235"/>
              </a:stretch>
            </a:blipFill>
          </p:spPr>
          <p:txBody>
            <a:bodyPr/>
            <a:lstStyle/>
            <a:p>
              <a:endParaRPr lang="en-IE"/>
            </a:p>
          </p:txBody>
        </p:sp>
      </p:grpSp>
      <p:grpSp>
        <p:nvGrpSpPr>
          <p:cNvPr id="16" name="Group 16"/>
          <p:cNvGrpSpPr/>
          <p:nvPr/>
        </p:nvGrpSpPr>
        <p:grpSpPr>
          <a:xfrm>
            <a:off x="5359694" y="3673944"/>
            <a:ext cx="2931581" cy="3184056"/>
            <a:chOff x="0" y="0"/>
            <a:chExt cx="781657" cy="848975"/>
          </a:xfrm>
        </p:grpSpPr>
        <p:sp>
          <p:nvSpPr>
            <p:cNvPr id="17" name="Freeform 17"/>
            <p:cNvSpPr/>
            <p:nvPr/>
          </p:nvSpPr>
          <p:spPr>
            <a:xfrm>
              <a:off x="0" y="0"/>
              <a:ext cx="781657" cy="848975"/>
            </a:xfrm>
            <a:custGeom>
              <a:avLst/>
              <a:gdLst/>
              <a:ahLst/>
              <a:cxnLst/>
              <a:rect l="l" t="t" r="r" b="b"/>
              <a:pathLst>
                <a:path w="781657" h="848975">
                  <a:moveTo>
                    <a:pt x="0" y="0"/>
                  </a:moveTo>
                  <a:lnTo>
                    <a:pt x="781657" y="0"/>
                  </a:lnTo>
                  <a:lnTo>
                    <a:pt x="781657" y="848975"/>
                  </a:lnTo>
                  <a:lnTo>
                    <a:pt x="0" y="848975"/>
                  </a:lnTo>
                  <a:close/>
                </a:path>
              </a:pathLst>
            </a:custGeom>
            <a:blipFill>
              <a:blip r:embed="rId5"/>
              <a:stretch>
                <a:fillRect l="-72903" r="-14181" b="-29187"/>
              </a:stretch>
            </a:blipFill>
          </p:spPr>
          <p:txBody>
            <a:bodyPr/>
            <a:lstStyle/>
            <a:p>
              <a:endParaRPr lang="en-IE"/>
            </a:p>
          </p:txBody>
        </p:sp>
      </p:grpSp>
      <p:sp>
        <p:nvSpPr>
          <p:cNvPr id="18" name="TextBox 18"/>
          <p:cNvSpPr txBox="1"/>
          <p:nvPr/>
        </p:nvSpPr>
        <p:spPr>
          <a:xfrm>
            <a:off x="1333486" y="1474138"/>
            <a:ext cx="4484463" cy="194290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l">
              <a:lnSpc>
                <a:spcPts val="5035"/>
              </a:lnSpc>
            </a:pPr>
            <a:r>
              <a:rPr lang="en-US" sz="4267">
                <a:solidFill>
                  <a:srgbClr val="082776"/>
                </a:solidFill>
                <a:latin typeface="Open Sans"/>
                <a:ea typeface="Open Sans"/>
                <a:cs typeface="Open Sans"/>
                <a:sym typeface="Open Sans"/>
              </a:rPr>
              <a:t>NATIONAL </a:t>
            </a:r>
          </a:p>
          <a:p>
            <a:pPr algn="l">
              <a:lnSpc>
                <a:spcPts val="5035"/>
              </a:lnSpc>
            </a:pPr>
            <a:r>
              <a:rPr lang="en-US" sz="4267">
                <a:solidFill>
                  <a:srgbClr val="082776"/>
                </a:solidFill>
                <a:latin typeface="Open Sans"/>
                <a:ea typeface="Open Sans"/>
                <a:cs typeface="Open Sans"/>
                <a:sym typeface="Open Sans"/>
              </a:rPr>
              <a:t>CONTACT</a:t>
            </a:r>
          </a:p>
          <a:p>
            <a:pPr algn="l">
              <a:lnSpc>
                <a:spcPts val="5035"/>
              </a:lnSpc>
            </a:pPr>
            <a:r>
              <a:rPr lang="en-US" sz="4267">
                <a:solidFill>
                  <a:srgbClr val="082776"/>
                </a:solidFill>
                <a:latin typeface="Open Sans"/>
                <a:ea typeface="Open Sans"/>
                <a:cs typeface="Open Sans"/>
                <a:sym typeface="Open Sans"/>
              </a:rPr>
              <a:t>POINTS</a:t>
            </a:r>
          </a:p>
        </p:txBody>
      </p:sp>
      <p:sp>
        <p:nvSpPr>
          <p:cNvPr id="19" name="TextBox 19"/>
          <p:cNvSpPr txBox="1"/>
          <p:nvPr/>
        </p:nvSpPr>
        <p:spPr>
          <a:xfrm>
            <a:off x="1333485" y="3463042"/>
            <a:ext cx="4186319" cy="38860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l">
              <a:lnSpc>
                <a:spcPts val="3305"/>
              </a:lnSpc>
            </a:pPr>
            <a:r>
              <a:rPr lang="en-US" sz="1846" b="1" spc="-37">
                <a:solidFill>
                  <a:srgbClr val="000000"/>
                </a:solidFill>
                <a:latin typeface="Muli Bold"/>
                <a:ea typeface="Muli Bold"/>
                <a:cs typeface="Muli Bold"/>
                <a:sym typeface="Muli Bold"/>
              </a:rPr>
              <a:t>@DAPHNE Info Session</a:t>
            </a:r>
          </a:p>
        </p:txBody>
      </p:sp>
      <p:sp>
        <p:nvSpPr>
          <p:cNvPr id="20" name="TextBox 20"/>
          <p:cNvSpPr txBox="1"/>
          <p:nvPr/>
        </p:nvSpPr>
        <p:spPr>
          <a:xfrm>
            <a:off x="1333486" y="4029789"/>
            <a:ext cx="3961853" cy="738664"/>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l">
              <a:lnSpc>
                <a:spcPts val="2957"/>
              </a:lnSpc>
            </a:pPr>
            <a:r>
              <a:rPr lang="en-US" sz="1933" b="1" spc="-37">
                <a:solidFill>
                  <a:srgbClr val="000000"/>
                </a:solidFill>
                <a:latin typeface="Muli Bold"/>
                <a:ea typeface="Muli Bold"/>
                <a:cs typeface="Muli Bold"/>
                <a:sym typeface="Muli Bold"/>
              </a:rPr>
              <a:t>PRESENTATION: </a:t>
            </a:r>
          </a:p>
          <a:p>
            <a:pPr algn="l">
              <a:lnSpc>
                <a:spcPts val="2957"/>
              </a:lnSpc>
            </a:pPr>
            <a:endParaRPr lang="en-US" sz="1933" b="1" spc="-37">
              <a:solidFill>
                <a:srgbClr val="000000"/>
              </a:solidFill>
              <a:latin typeface="Muli Bold"/>
              <a:ea typeface="Muli Bold"/>
              <a:cs typeface="Muli Bold"/>
              <a:sym typeface="Muli Bold"/>
            </a:endParaRPr>
          </a:p>
        </p:txBody>
      </p:sp>
      <p:sp>
        <p:nvSpPr>
          <p:cNvPr id="21" name="TextBox 21"/>
          <p:cNvSpPr txBox="1"/>
          <p:nvPr/>
        </p:nvSpPr>
        <p:spPr>
          <a:xfrm rot="16200000">
            <a:off x="-2782173" y="3230135"/>
            <a:ext cx="6358793" cy="39772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3275"/>
              </a:lnSpc>
              <a:spcBef>
                <a:spcPct val="0"/>
              </a:spcBef>
            </a:pPr>
            <a:r>
              <a:rPr lang="en-US" sz="2338" b="1">
                <a:solidFill>
                  <a:srgbClr val="FFFFFF"/>
                </a:solidFill>
                <a:latin typeface="Canva Sans Bold"/>
                <a:ea typeface="Canva Sans Bold"/>
                <a:cs typeface="Canva Sans Bold"/>
                <a:sym typeface="Canva Sans Bold"/>
              </a:rPr>
              <a:t>20 March 2025</a:t>
            </a:r>
          </a:p>
        </p:txBody>
      </p:sp>
      <p:pic>
        <p:nvPicPr>
          <p:cNvPr id="22" name="Picture 22"/>
          <p:cNvPicPr>
            <a:picLocks noChangeAspect="1"/>
          </p:cNvPicPr>
          <p:nvPr/>
        </p:nvPicPr>
        <p:blipFill>
          <a:blip r:embed="rId6"/>
          <a:stretch>
            <a:fillRect/>
          </a:stretch>
        </p:blipFill>
        <p:spPr>
          <a:xfrm>
            <a:off x="1050140" y="4266304"/>
            <a:ext cx="2592551" cy="2592551"/>
          </a:xfrm>
          <a:prstGeom prst="rect">
            <a:avLst/>
          </a:prstGeom>
        </p:spPr>
      </p:pic>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2192000" cy="6858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IE"/>
          </a:p>
        </p:txBody>
      </p:sp>
      <p:sp>
        <p:nvSpPr>
          <p:cNvPr id="3" name="Freeform 3"/>
          <p:cNvSpPr/>
          <p:nvPr/>
        </p:nvSpPr>
        <p:spPr>
          <a:xfrm>
            <a:off x="7351093" y="4779118"/>
            <a:ext cx="216031" cy="207389"/>
          </a:xfrm>
          <a:custGeom>
            <a:avLst/>
            <a:gdLst/>
            <a:ahLst/>
            <a:cxnLst/>
            <a:rect l="l" t="t" r="r" b="b"/>
            <a:pathLst>
              <a:path w="324046" h="311084">
                <a:moveTo>
                  <a:pt x="0" y="0"/>
                </a:moveTo>
                <a:lnTo>
                  <a:pt x="324045" y="0"/>
                </a:lnTo>
                <a:lnTo>
                  <a:pt x="324045" y="311083"/>
                </a:lnTo>
                <a:lnTo>
                  <a:pt x="0" y="311083"/>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txBody>
          <a:bodyPr/>
          <a:lstStyle/>
          <a:p>
            <a:endParaRPr lang="en-IE"/>
          </a:p>
        </p:txBody>
      </p:sp>
      <p:sp>
        <p:nvSpPr>
          <p:cNvPr id="4" name="Freeform 4"/>
          <p:cNvSpPr/>
          <p:nvPr/>
        </p:nvSpPr>
        <p:spPr>
          <a:xfrm>
            <a:off x="7189707" y="4235571"/>
            <a:ext cx="216031" cy="207389"/>
          </a:xfrm>
          <a:custGeom>
            <a:avLst/>
            <a:gdLst/>
            <a:ahLst/>
            <a:cxnLst/>
            <a:rect l="l" t="t" r="r" b="b"/>
            <a:pathLst>
              <a:path w="324046" h="311084">
                <a:moveTo>
                  <a:pt x="0" y="0"/>
                </a:moveTo>
                <a:lnTo>
                  <a:pt x="324045" y="0"/>
                </a:lnTo>
                <a:lnTo>
                  <a:pt x="324045" y="311084"/>
                </a:lnTo>
                <a:lnTo>
                  <a:pt x="0" y="311084"/>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txBody>
          <a:bodyPr/>
          <a:lstStyle/>
          <a:p>
            <a:endParaRPr lang="en-IE"/>
          </a:p>
        </p:txBody>
      </p:sp>
    </p:spTree>
    <p:extLst>
      <p:ext uri="{BB962C8B-B14F-4D97-AF65-F5344CB8AC3E}">
        <p14:creationId xmlns:p14="http://schemas.microsoft.com/office/powerpoint/2010/main" val="3234846615"/>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bg>
      <p:bgPr>
        <a:solidFill>
          <a:srgbClr val="F8F4E7"/>
        </a:solidFill>
        <a:effectLst/>
      </p:bgPr>
    </p:bg>
    <p:spTree>
      <p:nvGrpSpPr>
        <p:cNvPr id="1" name=""/>
        <p:cNvGrpSpPr/>
        <p:nvPr/>
      </p:nvGrpSpPr>
      <p:grpSpPr>
        <a:xfrm>
          <a:off x="0" y="0"/>
          <a:ext cx="0" cy="0"/>
          <a:chOff x="0" y="0"/>
          <a:chExt cx="0" cy="0"/>
        </a:xfrm>
      </p:grpSpPr>
      <p:grpSp>
        <p:nvGrpSpPr>
          <p:cNvPr id="2" name="Group 2"/>
          <p:cNvGrpSpPr/>
          <p:nvPr/>
        </p:nvGrpSpPr>
        <p:grpSpPr>
          <a:xfrm>
            <a:off x="8369851" y="0"/>
            <a:ext cx="3822149" cy="3429000"/>
            <a:chOff x="0" y="0"/>
            <a:chExt cx="7644299" cy="6858000"/>
          </a:xfrm>
        </p:grpSpPr>
        <p:sp>
          <p:nvSpPr>
            <p:cNvPr id="3" name="Freeform 3"/>
            <p:cNvSpPr/>
            <p:nvPr/>
          </p:nvSpPr>
          <p:spPr>
            <a:xfrm>
              <a:off x="0" y="0"/>
              <a:ext cx="7644257" cy="6858000"/>
            </a:xfrm>
            <a:custGeom>
              <a:avLst/>
              <a:gdLst/>
              <a:ahLst/>
              <a:cxnLst/>
              <a:rect l="l" t="t" r="r" b="b"/>
              <a:pathLst>
                <a:path w="7644257" h="6858000">
                  <a:moveTo>
                    <a:pt x="0" y="0"/>
                  </a:moveTo>
                  <a:lnTo>
                    <a:pt x="7644257" y="0"/>
                  </a:lnTo>
                  <a:lnTo>
                    <a:pt x="7644257" y="6858000"/>
                  </a:lnTo>
                  <a:lnTo>
                    <a:pt x="0" y="6858000"/>
                  </a:lnTo>
                  <a:close/>
                </a:path>
              </a:pathLst>
            </a:custGeom>
            <a:solidFill>
              <a:srgbClr val="EBBE43"/>
            </a:solidFill>
          </p:spPr>
          <p:txBody>
            <a:bodyPr/>
            <a:lstStyle/>
            <a:p>
              <a:endParaRPr lang="en-IE"/>
            </a:p>
          </p:txBody>
        </p:sp>
      </p:grpSp>
      <p:grpSp>
        <p:nvGrpSpPr>
          <p:cNvPr id="4" name="Group 4"/>
          <p:cNvGrpSpPr/>
          <p:nvPr/>
        </p:nvGrpSpPr>
        <p:grpSpPr>
          <a:xfrm>
            <a:off x="4592450" y="3429000"/>
            <a:ext cx="3777401" cy="3429000"/>
            <a:chOff x="0" y="0"/>
            <a:chExt cx="7554803" cy="6858000"/>
          </a:xfrm>
        </p:grpSpPr>
        <p:sp>
          <p:nvSpPr>
            <p:cNvPr id="5" name="Freeform 5"/>
            <p:cNvSpPr/>
            <p:nvPr/>
          </p:nvSpPr>
          <p:spPr>
            <a:xfrm>
              <a:off x="0" y="0"/>
              <a:ext cx="7554849" cy="6858000"/>
            </a:xfrm>
            <a:custGeom>
              <a:avLst/>
              <a:gdLst/>
              <a:ahLst/>
              <a:cxnLst/>
              <a:rect l="l" t="t" r="r" b="b"/>
              <a:pathLst>
                <a:path w="7554849" h="6858000">
                  <a:moveTo>
                    <a:pt x="0" y="0"/>
                  </a:moveTo>
                  <a:lnTo>
                    <a:pt x="7554849" y="0"/>
                  </a:lnTo>
                  <a:lnTo>
                    <a:pt x="7554849" y="6858000"/>
                  </a:lnTo>
                  <a:lnTo>
                    <a:pt x="0" y="6858000"/>
                  </a:lnTo>
                  <a:close/>
                </a:path>
              </a:pathLst>
            </a:custGeom>
            <a:solidFill>
              <a:srgbClr val="E6C056"/>
            </a:solidFill>
          </p:spPr>
          <p:txBody>
            <a:bodyPr/>
            <a:lstStyle/>
            <a:p>
              <a:endParaRPr lang="en-IE"/>
            </a:p>
          </p:txBody>
        </p:sp>
      </p:grpSp>
      <p:grpSp>
        <p:nvGrpSpPr>
          <p:cNvPr id="6" name="Group 6"/>
          <p:cNvGrpSpPr/>
          <p:nvPr/>
        </p:nvGrpSpPr>
        <p:grpSpPr>
          <a:xfrm>
            <a:off x="8369851" y="3429000"/>
            <a:ext cx="3822149" cy="3429000"/>
            <a:chOff x="0" y="0"/>
            <a:chExt cx="7644299" cy="6858000"/>
          </a:xfrm>
        </p:grpSpPr>
        <p:sp>
          <p:nvSpPr>
            <p:cNvPr id="7" name="Freeform 7"/>
            <p:cNvSpPr/>
            <p:nvPr/>
          </p:nvSpPr>
          <p:spPr>
            <a:xfrm>
              <a:off x="0" y="0"/>
              <a:ext cx="7644257" cy="6858000"/>
            </a:xfrm>
            <a:custGeom>
              <a:avLst/>
              <a:gdLst/>
              <a:ahLst/>
              <a:cxnLst/>
              <a:rect l="l" t="t" r="r" b="b"/>
              <a:pathLst>
                <a:path w="7644257" h="6858000">
                  <a:moveTo>
                    <a:pt x="0" y="0"/>
                  </a:moveTo>
                  <a:lnTo>
                    <a:pt x="7644257" y="0"/>
                  </a:lnTo>
                  <a:lnTo>
                    <a:pt x="7644257" y="6858000"/>
                  </a:lnTo>
                  <a:lnTo>
                    <a:pt x="0" y="6858000"/>
                  </a:lnTo>
                  <a:close/>
                </a:path>
              </a:pathLst>
            </a:custGeom>
            <a:solidFill>
              <a:srgbClr val="FFBA00"/>
            </a:solidFill>
          </p:spPr>
          <p:txBody>
            <a:bodyPr/>
            <a:lstStyle/>
            <a:p>
              <a:endParaRPr lang="en-IE"/>
            </a:p>
          </p:txBody>
        </p:sp>
      </p:grpSp>
      <p:grpSp>
        <p:nvGrpSpPr>
          <p:cNvPr id="8" name="Group 8"/>
          <p:cNvGrpSpPr/>
          <p:nvPr/>
        </p:nvGrpSpPr>
        <p:grpSpPr>
          <a:xfrm>
            <a:off x="4592450" y="0"/>
            <a:ext cx="3777401" cy="3429000"/>
            <a:chOff x="0" y="0"/>
            <a:chExt cx="7554803" cy="6858000"/>
          </a:xfrm>
        </p:grpSpPr>
        <p:sp>
          <p:nvSpPr>
            <p:cNvPr id="9" name="Freeform 9"/>
            <p:cNvSpPr/>
            <p:nvPr/>
          </p:nvSpPr>
          <p:spPr>
            <a:xfrm>
              <a:off x="0" y="0"/>
              <a:ext cx="7554849" cy="6858000"/>
            </a:xfrm>
            <a:custGeom>
              <a:avLst/>
              <a:gdLst/>
              <a:ahLst/>
              <a:cxnLst/>
              <a:rect l="l" t="t" r="r" b="b"/>
              <a:pathLst>
                <a:path w="7554849" h="6858000">
                  <a:moveTo>
                    <a:pt x="0" y="0"/>
                  </a:moveTo>
                  <a:lnTo>
                    <a:pt x="7554849" y="0"/>
                  </a:lnTo>
                  <a:lnTo>
                    <a:pt x="7554849" y="6858000"/>
                  </a:lnTo>
                  <a:lnTo>
                    <a:pt x="0" y="6858000"/>
                  </a:lnTo>
                  <a:close/>
                </a:path>
              </a:pathLst>
            </a:custGeom>
            <a:solidFill>
              <a:srgbClr val="FABE1B"/>
            </a:solidFill>
          </p:spPr>
          <p:txBody>
            <a:bodyPr/>
            <a:lstStyle/>
            <a:p>
              <a:endParaRPr lang="en-IE"/>
            </a:p>
          </p:txBody>
        </p:sp>
      </p:grpSp>
      <p:grpSp>
        <p:nvGrpSpPr>
          <p:cNvPr id="10" name="Group 10"/>
          <p:cNvGrpSpPr/>
          <p:nvPr/>
        </p:nvGrpSpPr>
        <p:grpSpPr>
          <a:xfrm>
            <a:off x="640388" y="1253009"/>
            <a:ext cx="2851546" cy="2851534"/>
            <a:chOff x="0" y="0"/>
            <a:chExt cx="5703092" cy="5703068"/>
          </a:xfrm>
        </p:grpSpPr>
        <p:sp>
          <p:nvSpPr>
            <p:cNvPr id="11" name="Freeform 11"/>
            <p:cNvSpPr/>
            <p:nvPr/>
          </p:nvSpPr>
          <p:spPr>
            <a:xfrm>
              <a:off x="0" y="0"/>
              <a:ext cx="5703062" cy="5703062"/>
            </a:xfrm>
            <a:custGeom>
              <a:avLst/>
              <a:gdLst/>
              <a:ahLst/>
              <a:cxnLst/>
              <a:rect l="l" t="t" r="r" b="b"/>
              <a:pathLst>
                <a:path w="5703062" h="5703062">
                  <a:moveTo>
                    <a:pt x="5703062" y="2851531"/>
                  </a:moveTo>
                  <a:cubicBezTo>
                    <a:pt x="5703062" y="4426331"/>
                    <a:pt x="4426331" y="5703062"/>
                    <a:pt x="2851531" y="5703062"/>
                  </a:cubicBezTo>
                  <a:cubicBezTo>
                    <a:pt x="1276731" y="5703062"/>
                    <a:pt x="0" y="4426331"/>
                    <a:pt x="0" y="2851531"/>
                  </a:cubicBezTo>
                  <a:cubicBezTo>
                    <a:pt x="0" y="1276731"/>
                    <a:pt x="1276731" y="0"/>
                    <a:pt x="2851531" y="0"/>
                  </a:cubicBezTo>
                  <a:cubicBezTo>
                    <a:pt x="4426331" y="0"/>
                    <a:pt x="5703062" y="1276731"/>
                    <a:pt x="5703062" y="2851531"/>
                  </a:cubicBezTo>
                  <a:close/>
                </a:path>
              </a:pathLst>
            </a:custGeom>
            <a:blipFill>
              <a:blip r:embed="rId2"/>
              <a:stretch>
                <a:fillRect l="-24906" r="-24906"/>
              </a:stretch>
            </a:blipFill>
          </p:spPr>
          <p:txBody>
            <a:bodyPr/>
            <a:lstStyle/>
            <a:p>
              <a:endParaRPr lang="en-IE"/>
            </a:p>
          </p:txBody>
        </p:sp>
      </p:grpSp>
      <p:grpSp>
        <p:nvGrpSpPr>
          <p:cNvPr id="12" name="Group 12"/>
          <p:cNvGrpSpPr/>
          <p:nvPr/>
        </p:nvGrpSpPr>
        <p:grpSpPr>
          <a:xfrm>
            <a:off x="114352" y="125393"/>
            <a:ext cx="3903616" cy="819759"/>
            <a:chOff x="0" y="0"/>
            <a:chExt cx="7807232" cy="1639519"/>
          </a:xfrm>
        </p:grpSpPr>
        <p:sp>
          <p:nvSpPr>
            <p:cNvPr id="13" name="Freeform 13"/>
            <p:cNvSpPr/>
            <p:nvPr/>
          </p:nvSpPr>
          <p:spPr>
            <a:xfrm>
              <a:off x="0" y="0"/>
              <a:ext cx="7807198" cy="1639570"/>
            </a:xfrm>
            <a:custGeom>
              <a:avLst/>
              <a:gdLst/>
              <a:ahLst/>
              <a:cxnLst/>
              <a:rect l="l" t="t" r="r" b="b"/>
              <a:pathLst>
                <a:path w="7807198" h="1639570">
                  <a:moveTo>
                    <a:pt x="0" y="0"/>
                  </a:moveTo>
                  <a:lnTo>
                    <a:pt x="7807198" y="0"/>
                  </a:lnTo>
                  <a:lnTo>
                    <a:pt x="7807198" y="1639570"/>
                  </a:lnTo>
                  <a:lnTo>
                    <a:pt x="0" y="1639570"/>
                  </a:lnTo>
                  <a:lnTo>
                    <a:pt x="0" y="0"/>
                  </a:lnTo>
                  <a:close/>
                </a:path>
              </a:pathLst>
            </a:custGeom>
            <a:blipFill>
              <a:blip r:embed="rId3"/>
              <a:stretch>
                <a:fillRect t="-46" b="-43"/>
              </a:stretch>
            </a:blipFill>
          </p:spPr>
          <p:txBody>
            <a:bodyPr/>
            <a:lstStyle/>
            <a:p>
              <a:endParaRPr lang="en-IE"/>
            </a:p>
          </p:txBody>
        </p:sp>
      </p:grpSp>
      <p:sp>
        <p:nvSpPr>
          <p:cNvPr id="14" name="TextBox 14"/>
          <p:cNvSpPr txBox="1"/>
          <p:nvPr/>
        </p:nvSpPr>
        <p:spPr>
          <a:xfrm>
            <a:off x="4780187" y="783184"/>
            <a:ext cx="3405205" cy="188384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0938" lvl="2" indent="-126979" algn="l">
              <a:lnSpc>
                <a:spcPts val="3016"/>
              </a:lnSpc>
              <a:buFont typeface="Arial"/>
              <a:buChar char="⚬"/>
            </a:pPr>
            <a:r>
              <a:rPr lang="en-US" sz="1666" b="1">
                <a:solidFill>
                  <a:srgbClr val="000000"/>
                </a:solidFill>
                <a:latin typeface="Arimo Bold"/>
                <a:ea typeface="Arimo Bold"/>
                <a:cs typeface="Arimo Bold"/>
                <a:sym typeface="Arimo Bold"/>
              </a:rPr>
              <a:t>providing information about the Programme &amp; its </a:t>
            </a:r>
            <a:r>
              <a:rPr lang="en-US" sz="1666" b="1">
                <a:solidFill>
                  <a:srgbClr val="FFFFFF"/>
                </a:solidFill>
                <a:latin typeface="Arimo Bold"/>
                <a:ea typeface="Arimo Bold"/>
                <a:cs typeface="Arimo Bold"/>
                <a:sym typeface="Arimo Bold"/>
              </a:rPr>
              <a:t>FUNDING OPPORTUNITIES </a:t>
            </a:r>
            <a:r>
              <a:rPr lang="en-US" sz="1666" b="1">
                <a:solidFill>
                  <a:srgbClr val="000000"/>
                </a:solidFill>
                <a:latin typeface="Arimo Bold"/>
                <a:ea typeface="Arimo Bold"/>
                <a:cs typeface="Arimo Bold"/>
                <a:sym typeface="Arimo Bold"/>
              </a:rPr>
              <a:t>and about the policy initiatives in the areas covered by the Programme.</a:t>
            </a:r>
          </a:p>
        </p:txBody>
      </p:sp>
      <p:sp>
        <p:nvSpPr>
          <p:cNvPr id="15" name="TextBox 15"/>
          <p:cNvSpPr txBox="1"/>
          <p:nvPr/>
        </p:nvSpPr>
        <p:spPr>
          <a:xfrm>
            <a:off x="5586125" y="3689350"/>
            <a:ext cx="2934560" cy="39010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l">
              <a:lnSpc>
                <a:spcPts val="3029"/>
              </a:lnSpc>
            </a:pPr>
            <a:r>
              <a:rPr lang="en-US" sz="2999" b="1" spc="-59">
                <a:solidFill>
                  <a:srgbClr val="000000"/>
                </a:solidFill>
                <a:latin typeface="Muli Bold"/>
                <a:ea typeface="Muli Bold"/>
                <a:cs typeface="Muli Bold"/>
                <a:sym typeface="Muli Bold"/>
              </a:rPr>
              <a:t>ADVICE</a:t>
            </a:r>
          </a:p>
        </p:txBody>
      </p:sp>
      <p:sp>
        <p:nvSpPr>
          <p:cNvPr id="16" name="TextBox 16"/>
          <p:cNvSpPr txBox="1"/>
          <p:nvPr/>
        </p:nvSpPr>
        <p:spPr>
          <a:xfrm>
            <a:off x="4780187" y="4180416"/>
            <a:ext cx="3288266" cy="226481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0938" lvl="2" indent="-126979" algn="l">
              <a:lnSpc>
                <a:spcPts val="3016"/>
              </a:lnSpc>
              <a:buFont typeface="Arial"/>
              <a:buChar char="⚬"/>
            </a:pPr>
            <a:r>
              <a:rPr lang="en-US" sz="1666" b="1">
                <a:solidFill>
                  <a:srgbClr val="000000"/>
                </a:solidFill>
                <a:latin typeface="Arimo Bold"/>
                <a:ea typeface="Arimo Bold"/>
                <a:cs typeface="Arimo Bold"/>
                <a:sym typeface="Arimo Bold"/>
              </a:rPr>
              <a:t>facilitating the participation of stakeholders and giving advice to applicants;</a:t>
            </a:r>
          </a:p>
          <a:p>
            <a:pPr marL="380938" lvl="2" indent="-126979" algn="l">
              <a:lnSpc>
                <a:spcPts val="3016"/>
              </a:lnSpc>
              <a:buFont typeface="Arial"/>
              <a:buChar char="⚬"/>
            </a:pPr>
            <a:r>
              <a:rPr lang="en-US" sz="1666" b="1">
                <a:solidFill>
                  <a:srgbClr val="000000"/>
                </a:solidFill>
                <a:latin typeface="Arimo Bold"/>
                <a:ea typeface="Arimo Bold"/>
                <a:cs typeface="Arimo Bold"/>
                <a:sym typeface="Arimo Bold"/>
              </a:rPr>
              <a:t>increasing the </a:t>
            </a:r>
            <a:r>
              <a:rPr lang="en-US" sz="1666" b="1">
                <a:solidFill>
                  <a:srgbClr val="FFFFFF"/>
                </a:solidFill>
                <a:latin typeface="Arimo Bold"/>
                <a:ea typeface="Arimo Bold"/>
                <a:cs typeface="Arimo Bold"/>
                <a:sym typeface="Arimo Bold"/>
              </a:rPr>
              <a:t>CAPACITY</a:t>
            </a:r>
            <a:r>
              <a:rPr lang="en-US" sz="1666" b="1">
                <a:solidFill>
                  <a:srgbClr val="000000"/>
                </a:solidFill>
                <a:latin typeface="Arimo Bold"/>
                <a:ea typeface="Arimo Bold"/>
                <a:cs typeface="Arimo Bold"/>
                <a:sym typeface="Arimo Bold"/>
              </a:rPr>
              <a:t> of stakeholders to take part in the Programme.</a:t>
            </a:r>
          </a:p>
        </p:txBody>
      </p:sp>
      <p:sp>
        <p:nvSpPr>
          <p:cNvPr id="17" name="TextBox 17"/>
          <p:cNvSpPr txBox="1"/>
          <p:nvPr/>
        </p:nvSpPr>
        <p:spPr>
          <a:xfrm>
            <a:off x="8871501" y="3689350"/>
            <a:ext cx="3086361" cy="39010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l">
              <a:lnSpc>
                <a:spcPts val="3029"/>
              </a:lnSpc>
            </a:pPr>
            <a:r>
              <a:rPr lang="en-US" sz="2999" b="1" spc="-59">
                <a:solidFill>
                  <a:srgbClr val="000000"/>
                </a:solidFill>
                <a:latin typeface="Muli Bold"/>
                <a:ea typeface="Muli Bold"/>
                <a:cs typeface="Muli Bold"/>
                <a:sym typeface="Muli Bold"/>
              </a:rPr>
              <a:t>DISSEMINATION</a:t>
            </a:r>
          </a:p>
        </p:txBody>
      </p:sp>
      <p:sp>
        <p:nvSpPr>
          <p:cNvPr id="18" name="TextBox 18"/>
          <p:cNvSpPr txBox="1"/>
          <p:nvPr/>
        </p:nvSpPr>
        <p:spPr>
          <a:xfrm>
            <a:off x="8520685" y="4288384"/>
            <a:ext cx="3505035" cy="149912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0937" lvl="2" indent="-126979" algn="l">
              <a:lnSpc>
                <a:spcPts val="3016"/>
              </a:lnSpc>
              <a:buFont typeface="Arial"/>
              <a:buChar char="⚬"/>
            </a:pPr>
            <a:r>
              <a:rPr lang="en-US" sz="1666" b="1">
                <a:solidFill>
                  <a:srgbClr val="000000"/>
                </a:solidFill>
                <a:latin typeface="Arimo Bold"/>
                <a:ea typeface="Arimo Bold"/>
                <a:cs typeface="Arimo Bold"/>
                <a:sym typeface="Arimo Bold"/>
              </a:rPr>
              <a:t>dissemination of </a:t>
            </a:r>
            <a:r>
              <a:rPr lang="en-US" sz="1666" b="1">
                <a:solidFill>
                  <a:srgbClr val="FFFFFF"/>
                </a:solidFill>
                <a:latin typeface="Arimo Bold"/>
                <a:ea typeface="Arimo Bold"/>
                <a:cs typeface="Arimo Bold"/>
                <a:sym typeface="Arimo Bold"/>
              </a:rPr>
              <a:t>BEST PRACTICE </a:t>
            </a:r>
            <a:r>
              <a:rPr lang="en-US" sz="1666" b="1">
                <a:solidFill>
                  <a:srgbClr val="000000"/>
                </a:solidFill>
                <a:latin typeface="Arimo Bold"/>
                <a:ea typeface="Arimo Bold"/>
                <a:cs typeface="Arimo Bold"/>
                <a:sym typeface="Arimo Bold"/>
              </a:rPr>
              <a:t>projects; </a:t>
            </a:r>
          </a:p>
          <a:p>
            <a:pPr marL="380937" lvl="2" indent="-126979" algn="l">
              <a:lnSpc>
                <a:spcPts val="3016"/>
              </a:lnSpc>
              <a:buFont typeface="Arial"/>
              <a:buChar char="⚬"/>
            </a:pPr>
            <a:r>
              <a:rPr lang="en-US" sz="1666" b="1">
                <a:solidFill>
                  <a:srgbClr val="000000"/>
                </a:solidFill>
                <a:latin typeface="Arimo Bold"/>
                <a:ea typeface="Arimo Bold"/>
                <a:cs typeface="Arimo Bold"/>
                <a:sym typeface="Arimo Bold"/>
              </a:rPr>
              <a:t>increasing knowledge and awareness of Programme results.</a:t>
            </a:r>
          </a:p>
        </p:txBody>
      </p:sp>
      <p:sp>
        <p:nvSpPr>
          <p:cNvPr id="19" name="TextBox 19"/>
          <p:cNvSpPr txBox="1"/>
          <p:nvPr/>
        </p:nvSpPr>
        <p:spPr>
          <a:xfrm>
            <a:off x="9432800" y="304908"/>
            <a:ext cx="3086361" cy="39010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l">
              <a:lnSpc>
                <a:spcPts val="3029"/>
              </a:lnSpc>
            </a:pPr>
            <a:r>
              <a:rPr lang="en-US" sz="2999" b="1" spc="-59">
                <a:solidFill>
                  <a:srgbClr val="000000"/>
                </a:solidFill>
                <a:latin typeface="Muli Bold"/>
                <a:ea typeface="Muli Bold"/>
                <a:cs typeface="Muli Bold"/>
                <a:sym typeface="Muli Bold"/>
              </a:rPr>
              <a:t>SUPPORT</a:t>
            </a:r>
          </a:p>
        </p:txBody>
      </p:sp>
      <p:sp>
        <p:nvSpPr>
          <p:cNvPr id="20" name="TextBox 20"/>
          <p:cNvSpPr txBox="1"/>
          <p:nvPr/>
        </p:nvSpPr>
        <p:spPr>
          <a:xfrm>
            <a:off x="8520686" y="837202"/>
            <a:ext cx="3437177" cy="188384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0938" lvl="2" indent="-126979" algn="l">
              <a:lnSpc>
                <a:spcPts val="3016"/>
              </a:lnSpc>
              <a:buFont typeface="Arial"/>
              <a:buChar char="⚬"/>
            </a:pPr>
            <a:r>
              <a:rPr lang="en-US" sz="1666" b="1">
                <a:solidFill>
                  <a:srgbClr val="000000"/>
                </a:solidFill>
                <a:latin typeface="Arimo Bold"/>
                <a:ea typeface="Arimo Bold"/>
                <a:cs typeface="Arimo Bold"/>
                <a:sym typeface="Arimo Bold"/>
              </a:rPr>
              <a:t>facilitating the </a:t>
            </a:r>
            <a:r>
              <a:rPr lang="en-US" sz="1666" b="1">
                <a:solidFill>
                  <a:srgbClr val="FFFFFF"/>
                </a:solidFill>
                <a:latin typeface="Arimo Bold"/>
                <a:ea typeface="Arimo Bold"/>
                <a:cs typeface="Arimo Bold"/>
                <a:sym typeface="Arimo Bold"/>
              </a:rPr>
              <a:t>MATCH-MAKING</a:t>
            </a:r>
            <a:r>
              <a:rPr lang="en-US" sz="1666" b="1">
                <a:solidFill>
                  <a:srgbClr val="000000"/>
                </a:solidFill>
                <a:latin typeface="Arimo Bold"/>
                <a:ea typeface="Arimo Bold"/>
                <a:cs typeface="Arimo Bold"/>
                <a:sym typeface="Arimo Bold"/>
              </a:rPr>
              <a:t> between potential partner entities on a transnational level;</a:t>
            </a:r>
          </a:p>
          <a:p>
            <a:pPr marL="380938" lvl="2" indent="-126979" algn="l">
              <a:lnSpc>
                <a:spcPts val="3016"/>
              </a:lnSpc>
              <a:buFont typeface="Arial"/>
              <a:buChar char="⚬"/>
            </a:pPr>
            <a:r>
              <a:rPr lang="en-US" sz="1666" b="1">
                <a:solidFill>
                  <a:srgbClr val="000000"/>
                </a:solidFill>
                <a:latin typeface="Arimo Bold"/>
                <a:ea typeface="Arimo Bold"/>
                <a:cs typeface="Arimo Bold"/>
                <a:sym typeface="Arimo Bold"/>
              </a:rPr>
              <a:t>supporting applicants during the </a:t>
            </a:r>
            <a:r>
              <a:rPr lang="en-US" sz="1666" b="1">
                <a:solidFill>
                  <a:srgbClr val="FFFFFF"/>
                </a:solidFill>
                <a:latin typeface="Arimo Bold"/>
                <a:ea typeface="Arimo Bold"/>
                <a:cs typeface="Arimo Bold"/>
                <a:sym typeface="Arimo Bold"/>
              </a:rPr>
              <a:t>APPLICATION PROCESS.</a:t>
            </a:r>
          </a:p>
        </p:txBody>
      </p:sp>
      <p:sp>
        <p:nvSpPr>
          <p:cNvPr id="21" name="TextBox 21"/>
          <p:cNvSpPr txBox="1"/>
          <p:nvPr/>
        </p:nvSpPr>
        <p:spPr>
          <a:xfrm>
            <a:off x="542925" y="4549043"/>
            <a:ext cx="3341839" cy="153321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5890"/>
              </a:lnSpc>
            </a:pPr>
            <a:r>
              <a:rPr lang="en-US" sz="6136" b="1">
                <a:solidFill>
                  <a:srgbClr val="402E0F"/>
                </a:solidFill>
                <a:latin typeface="Amatic SC Bold"/>
                <a:ea typeface="Amatic SC Bold"/>
                <a:cs typeface="Amatic SC Bold"/>
                <a:sym typeface="Amatic SC Bold"/>
              </a:rPr>
              <a:t>OUR </a:t>
            </a:r>
          </a:p>
          <a:p>
            <a:pPr algn="ctr">
              <a:lnSpc>
                <a:spcPts val="5890"/>
              </a:lnSpc>
            </a:pPr>
            <a:r>
              <a:rPr lang="en-US" sz="6136" b="1">
                <a:solidFill>
                  <a:srgbClr val="402E0F"/>
                </a:solidFill>
                <a:latin typeface="Amatic SC Bold"/>
                <a:ea typeface="Amatic SC Bold"/>
                <a:cs typeface="Amatic SC Bold"/>
                <a:sym typeface="Amatic SC Bold"/>
              </a:rPr>
              <a:t>MISSIONS</a:t>
            </a:r>
          </a:p>
        </p:txBody>
      </p:sp>
      <p:sp>
        <p:nvSpPr>
          <p:cNvPr id="22" name="TextBox 22"/>
          <p:cNvSpPr txBox="1"/>
          <p:nvPr/>
        </p:nvSpPr>
        <p:spPr>
          <a:xfrm>
            <a:off x="5231829" y="304908"/>
            <a:ext cx="2925879" cy="39010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l">
              <a:lnSpc>
                <a:spcPts val="3030"/>
              </a:lnSpc>
            </a:pPr>
            <a:r>
              <a:rPr lang="en-US" sz="3000" b="1" spc="-59">
                <a:solidFill>
                  <a:srgbClr val="000000"/>
                </a:solidFill>
                <a:latin typeface="Muli Bold"/>
                <a:ea typeface="Muli Bold"/>
                <a:cs typeface="Muli Bold"/>
                <a:sym typeface="Muli Bold"/>
              </a:rPr>
              <a:t>INFORMATION</a:t>
            </a:r>
          </a:p>
        </p:txBody>
      </p:sp>
    </p:spTree>
    <p:extLst>
      <p:ext uri="{BB962C8B-B14F-4D97-AF65-F5344CB8AC3E}">
        <p14:creationId xmlns:p14="http://schemas.microsoft.com/office/powerpoint/2010/main" val="274003963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bg>
      <p:bgPr>
        <a:solidFill>
          <a:srgbClr val="114FE5"/>
        </a:solidFill>
        <a:effectLst/>
      </p:bgPr>
    </p:bg>
    <p:spTree>
      <p:nvGrpSpPr>
        <p:cNvPr id="1" name=""/>
        <p:cNvGrpSpPr/>
        <p:nvPr/>
      </p:nvGrpSpPr>
      <p:grpSpPr>
        <a:xfrm>
          <a:off x="0" y="0"/>
          <a:ext cx="0" cy="0"/>
          <a:chOff x="0" y="0"/>
          <a:chExt cx="0" cy="0"/>
        </a:xfrm>
      </p:grpSpPr>
      <p:grpSp>
        <p:nvGrpSpPr>
          <p:cNvPr id="2" name="Group 2"/>
          <p:cNvGrpSpPr/>
          <p:nvPr/>
        </p:nvGrpSpPr>
        <p:grpSpPr>
          <a:xfrm>
            <a:off x="0" y="166378"/>
            <a:ext cx="6487664" cy="6858000"/>
            <a:chOff x="0" y="0"/>
            <a:chExt cx="12975328" cy="13716000"/>
          </a:xfrm>
        </p:grpSpPr>
        <p:sp>
          <p:nvSpPr>
            <p:cNvPr id="3" name="Freeform 3"/>
            <p:cNvSpPr/>
            <p:nvPr/>
          </p:nvSpPr>
          <p:spPr>
            <a:xfrm>
              <a:off x="0" y="0"/>
              <a:ext cx="12975324" cy="13716000"/>
            </a:xfrm>
            <a:custGeom>
              <a:avLst/>
              <a:gdLst/>
              <a:ahLst/>
              <a:cxnLst/>
              <a:rect l="l" t="t" r="r" b="b"/>
              <a:pathLst>
                <a:path w="12975324" h="13716000">
                  <a:moveTo>
                    <a:pt x="0" y="0"/>
                  </a:moveTo>
                  <a:lnTo>
                    <a:pt x="12975324" y="0"/>
                  </a:lnTo>
                  <a:lnTo>
                    <a:pt x="12975324" y="13716000"/>
                  </a:lnTo>
                  <a:lnTo>
                    <a:pt x="0" y="13716000"/>
                  </a:lnTo>
                  <a:lnTo>
                    <a:pt x="0" y="0"/>
                  </a:lnTo>
                  <a:close/>
                </a:path>
              </a:pathLst>
            </a:custGeom>
            <a:blipFill>
              <a:blip r:embed="rId2"/>
              <a:stretch>
                <a:fillRect l="-3141" r="-3141"/>
              </a:stretch>
            </a:blipFill>
          </p:spPr>
          <p:txBody>
            <a:bodyPr/>
            <a:lstStyle/>
            <a:p>
              <a:endParaRPr lang="en-IE"/>
            </a:p>
          </p:txBody>
        </p:sp>
      </p:grpSp>
      <p:grpSp>
        <p:nvGrpSpPr>
          <p:cNvPr id="4" name="Group 4"/>
          <p:cNvGrpSpPr/>
          <p:nvPr/>
        </p:nvGrpSpPr>
        <p:grpSpPr>
          <a:xfrm>
            <a:off x="7591062" y="2796674"/>
            <a:ext cx="1597409" cy="1597409"/>
            <a:chOff x="0" y="0"/>
            <a:chExt cx="3194817" cy="3194817"/>
          </a:xfrm>
        </p:grpSpPr>
        <p:sp>
          <p:nvSpPr>
            <p:cNvPr id="5" name="Freeform 5"/>
            <p:cNvSpPr/>
            <p:nvPr/>
          </p:nvSpPr>
          <p:spPr>
            <a:xfrm>
              <a:off x="0" y="0"/>
              <a:ext cx="3194812" cy="3194812"/>
            </a:xfrm>
            <a:custGeom>
              <a:avLst/>
              <a:gdLst/>
              <a:ahLst/>
              <a:cxnLst/>
              <a:rect l="l" t="t" r="r" b="b"/>
              <a:pathLst>
                <a:path w="3194812" h="3194812">
                  <a:moveTo>
                    <a:pt x="0" y="0"/>
                  </a:moveTo>
                  <a:lnTo>
                    <a:pt x="3194812" y="0"/>
                  </a:lnTo>
                  <a:lnTo>
                    <a:pt x="3194812" y="3194812"/>
                  </a:lnTo>
                  <a:lnTo>
                    <a:pt x="0" y="3194812"/>
                  </a:lnTo>
                  <a:lnTo>
                    <a:pt x="0" y="0"/>
                  </a:lnTo>
                  <a:close/>
                </a:path>
              </a:pathLst>
            </a:custGeom>
            <a:blipFill>
              <a:blip r:embed="rId3"/>
              <a:stretch>
                <a:fillRect/>
              </a:stretch>
            </a:blipFill>
          </p:spPr>
          <p:txBody>
            <a:bodyPr/>
            <a:lstStyle/>
            <a:p>
              <a:endParaRPr lang="en-IE"/>
            </a:p>
          </p:txBody>
        </p:sp>
      </p:grpSp>
      <p:grpSp>
        <p:nvGrpSpPr>
          <p:cNvPr id="6" name="Group 6"/>
          <p:cNvGrpSpPr/>
          <p:nvPr/>
        </p:nvGrpSpPr>
        <p:grpSpPr>
          <a:xfrm>
            <a:off x="0" y="0"/>
            <a:ext cx="6487664" cy="3053671"/>
            <a:chOff x="0" y="0"/>
            <a:chExt cx="1507663" cy="709640"/>
          </a:xfrm>
        </p:grpSpPr>
        <p:sp>
          <p:nvSpPr>
            <p:cNvPr id="7" name="Freeform 7"/>
            <p:cNvSpPr/>
            <p:nvPr/>
          </p:nvSpPr>
          <p:spPr>
            <a:xfrm>
              <a:off x="0" y="0"/>
              <a:ext cx="1507663" cy="709640"/>
            </a:xfrm>
            <a:custGeom>
              <a:avLst/>
              <a:gdLst/>
              <a:ahLst/>
              <a:cxnLst/>
              <a:rect l="l" t="t" r="r" b="b"/>
              <a:pathLst>
                <a:path w="1507663" h="709640">
                  <a:moveTo>
                    <a:pt x="0" y="0"/>
                  </a:moveTo>
                  <a:lnTo>
                    <a:pt x="1507663" y="0"/>
                  </a:lnTo>
                  <a:lnTo>
                    <a:pt x="1507663" y="709640"/>
                  </a:lnTo>
                  <a:lnTo>
                    <a:pt x="0" y="709640"/>
                  </a:lnTo>
                  <a:close/>
                </a:path>
              </a:pathLst>
            </a:custGeom>
            <a:blipFill>
              <a:blip r:embed="rId4"/>
              <a:stretch>
                <a:fillRect l="-104201" t="-18837" b="-16736"/>
              </a:stretch>
            </a:blipFill>
          </p:spPr>
          <p:txBody>
            <a:bodyPr/>
            <a:lstStyle/>
            <a:p>
              <a:endParaRPr lang="en-IE"/>
            </a:p>
          </p:txBody>
        </p:sp>
      </p:grpSp>
      <p:sp>
        <p:nvSpPr>
          <p:cNvPr id="8" name="TextBox 8"/>
          <p:cNvSpPr txBox="1"/>
          <p:nvPr/>
        </p:nvSpPr>
        <p:spPr>
          <a:xfrm>
            <a:off x="7726541" y="2375018"/>
            <a:ext cx="4008259" cy="40825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l">
              <a:lnSpc>
                <a:spcPts val="3359"/>
              </a:lnSpc>
            </a:pPr>
            <a:r>
              <a:rPr lang="en-US" sz="2399" b="1">
                <a:solidFill>
                  <a:srgbClr val="FFFFFF"/>
                </a:solidFill>
                <a:latin typeface="Canva Sans Bold"/>
                <a:ea typeface="Canva Sans Bold"/>
                <a:cs typeface="Canva Sans Bold"/>
                <a:sym typeface="Canva Sans Bold"/>
              </a:rPr>
              <a:t>NCP CERV Partner Search</a:t>
            </a:r>
          </a:p>
        </p:txBody>
      </p:sp>
      <p:sp>
        <p:nvSpPr>
          <p:cNvPr id="9" name="TextBox 9"/>
          <p:cNvSpPr txBox="1"/>
          <p:nvPr/>
        </p:nvSpPr>
        <p:spPr>
          <a:xfrm>
            <a:off x="9188470" y="2876550"/>
            <a:ext cx="2346573" cy="126773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3275"/>
              </a:lnSpc>
            </a:pPr>
            <a:r>
              <a:rPr lang="en-US" sz="2339" b="1">
                <a:solidFill>
                  <a:srgbClr val="FFFFFF"/>
                </a:solidFill>
                <a:latin typeface="Canva Sans Bold"/>
                <a:ea typeface="Canva Sans Bold"/>
                <a:cs typeface="Canva Sans Bold"/>
                <a:sym typeface="Canva Sans Bold"/>
              </a:rPr>
              <a:t>https://qrco.de/</a:t>
            </a:r>
          </a:p>
          <a:p>
            <a:pPr algn="just">
              <a:lnSpc>
                <a:spcPts val="3275"/>
              </a:lnSpc>
            </a:pPr>
            <a:r>
              <a:rPr lang="en-US" sz="2339" b="1">
                <a:solidFill>
                  <a:srgbClr val="FFFFFF"/>
                </a:solidFill>
                <a:latin typeface="Canva Sans Bold"/>
                <a:ea typeface="Canva Sans Bold"/>
                <a:cs typeface="Canva Sans Bold"/>
                <a:sym typeface="Canva Sans Bold"/>
              </a:rPr>
              <a:t>CERVps</a:t>
            </a:r>
          </a:p>
          <a:p>
            <a:pPr algn="just">
              <a:lnSpc>
                <a:spcPts val="3275"/>
              </a:lnSpc>
            </a:pPr>
            <a:endParaRPr lang="en-US" sz="2339" b="1">
              <a:solidFill>
                <a:srgbClr val="FFFFFF"/>
              </a:solidFill>
              <a:latin typeface="Canva Sans Bold"/>
              <a:ea typeface="Canva Sans Bold"/>
              <a:cs typeface="Canva Sans Bold"/>
              <a:sym typeface="Canva Sans Bold"/>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bg>
      <p:bgPr>
        <a:solidFill>
          <a:srgbClr val="F8F4E7"/>
        </a:solidFill>
        <a:effectLst/>
      </p:bgPr>
    </p:bg>
    <p:spTree>
      <p:nvGrpSpPr>
        <p:cNvPr id="1" name=""/>
        <p:cNvGrpSpPr/>
        <p:nvPr/>
      </p:nvGrpSpPr>
      <p:grpSpPr>
        <a:xfrm>
          <a:off x="0" y="0"/>
          <a:ext cx="0" cy="0"/>
          <a:chOff x="0" y="0"/>
          <a:chExt cx="0" cy="0"/>
        </a:xfrm>
      </p:grpSpPr>
      <p:grpSp>
        <p:nvGrpSpPr>
          <p:cNvPr id="2" name="Group 2"/>
          <p:cNvGrpSpPr/>
          <p:nvPr/>
        </p:nvGrpSpPr>
        <p:grpSpPr>
          <a:xfrm>
            <a:off x="0" y="78740"/>
            <a:ext cx="12192000" cy="6700520"/>
            <a:chOff x="0" y="0"/>
            <a:chExt cx="24384000" cy="13401040"/>
          </a:xfrm>
        </p:grpSpPr>
        <p:sp>
          <p:nvSpPr>
            <p:cNvPr id="3" name="Freeform 3"/>
            <p:cNvSpPr/>
            <p:nvPr/>
          </p:nvSpPr>
          <p:spPr>
            <a:xfrm>
              <a:off x="0" y="0"/>
              <a:ext cx="24384000" cy="13401039"/>
            </a:xfrm>
            <a:custGeom>
              <a:avLst/>
              <a:gdLst/>
              <a:ahLst/>
              <a:cxnLst/>
              <a:rect l="l" t="t" r="r" b="b"/>
              <a:pathLst>
                <a:path w="24384000" h="13401039">
                  <a:moveTo>
                    <a:pt x="0" y="0"/>
                  </a:moveTo>
                  <a:lnTo>
                    <a:pt x="24384000" y="0"/>
                  </a:lnTo>
                  <a:lnTo>
                    <a:pt x="24384000" y="13401039"/>
                  </a:lnTo>
                  <a:lnTo>
                    <a:pt x="0" y="13401039"/>
                  </a:lnTo>
                  <a:lnTo>
                    <a:pt x="0" y="0"/>
                  </a:lnTo>
                  <a:close/>
                </a:path>
              </a:pathLst>
            </a:custGeom>
            <a:blipFill>
              <a:blip r:embed="rId2"/>
              <a:stretch>
                <a:fillRect l="-13" r="-13"/>
              </a:stretch>
            </a:blipFill>
          </p:spPr>
          <p:txBody>
            <a:bodyPr/>
            <a:lstStyle/>
            <a:p>
              <a:endParaRPr lang="en-IE"/>
            </a:p>
          </p:txBody>
        </p:sp>
      </p:grpSp>
      <p:sp>
        <p:nvSpPr>
          <p:cNvPr id="4" name="Freeform 4"/>
          <p:cNvSpPr/>
          <p:nvPr/>
        </p:nvSpPr>
        <p:spPr>
          <a:xfrm>
            <a:off x="7863932" y="4246067"/>
            <a:ext cx="4403165" cy="2611933"/>
          </a:xfrm>
          <a:custGeom>
            <a:avLst/>
            <a:gdLst/>
            <a:ahLst/>
            <a:cxnLst/>
            <a:rect l="l" t="t" r="r" b="b"/>
            <a:pathLst>
              <a:path w="6604747" h="3917900">
                <a:moveTo>
                  <a:pt x="0" y="0"/>
                </a:moveTo>
                <a:lnTo>
                  <a:pt x="6604747" y="0"/>
                </a:lnTo>
                <a:lnTo>
                  <a:pt x="6604747" y="3917900"/>
                </a:lnTo>
                <a:lnTo>
                  <a:pt x="0" y="3917900"/>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txBody>
          <a:bodyPr/>
          <a:lstStyle/>
          <a:p>
            <a:endParaRPr lang="en-IE"/>
          </a:p>
        </p:txBody>
      </p:sp>
      <p:grpSp>
        <p:nvGrpSpPr>
          <p:cNvPr id="5" name="Group 5"/>
          <p:cNvGrpSpPr/>
          <p:nvPr/>
        </p:nvGrpSpPr>
        <p:grpSpPr>
          <a:xfrm>
            <a:off x="7919767" y="5226574"/>
            <a:ext cx="1597409" cy="1597409"/>
            <a:chOff x="0" y="0"/>
            <a:chExt cx="3194817" cy="3194817"/>
          </a:xfrm>
        </p:grpSpPr>
        <p:sp>
          <p:nvSpPr>
            <p:cNvPr id="6" name="Freeform 6"/>
            <p:cNvSpPr/>
            <p:nvPr/>
          </p:nvSpPr>
          <p:spPr>
            <a:xfrm>
              <a:off x="0" y="0"/>
              <a:ext cx="3194812" cy="3194812"/>
            </a:xfrm>
            <a:custGeom>
              <a:avLst/>
              <a:gdLst/>
              <a:ahLst/>
              <a:cxnLst/>
              <a:rect l="l" t="t" r="r" b="b"/>
              <a:pathLst>
                <a:path w="3194812" h="3194812">
                  <a:moveTo>
                    <a:pt x="0" y="0"/>
                  </a:moveTo>
                  <a:lnTo>
                    <a:pt x="3194812" y="0"/>
                  </a:lnTo>
                  <a:lnTo>
                    <a:pt x="3194812" y="3194812"/>
                  </a:lnTo>
                  <a:lnTo>
                    <a:pt x="0" y="3194812"/>
                  </a:lnTo>
                  <a:lnTo>
                    <a:pt x="0" y="0"/>
                  </a:lnTo>
                  <a:close/>
                </a:path>
              </a:pathLst>
            </a:custGeom>
            <a:blipFill>
              <a:blip r:embed="rId5"/>
              <a:stretch>
                <a:fillRect/>
              </a:stretch>
            </a:blipFill>
          </p:spPr>
          <p:txBody>
            <a:bodyPr/>
            <a:lstStyle/>
            <a:p>
              <a:endParaRPr lang="en-IE"/>
            </a:p>
          </p:txBody>
        </p:sp>
      </p:grpSp>
      <p:sp>
        <p:nvSpPr>
          <p:cNvPr id="7" name="TextBox 7"/>
          <p:cNvSpPr txBox="1"/>
          <p:nvPr/>
        </p:nvSpPr>
        <p:spPr>
          <a:xfrm>
            <a:off x="8055247" y="4804918"/>
            <a:ext cx="4192588" cy="40825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l">
              <a:lnSpc>
                <a:spcPts val="3359"/>
              </a:lnSpc>
            </a:pPr>
            <a:r>
              <a:rPr lang="en-US" sz="2399" b="1">
                <a:solidFill>
                  <a:srgbClr val="FFFFFF"/>
                </a:solidFill>
                <a:latin typeface="Canva Sans Bold"/>
                <a:ea typeface="Canva Sans Bold"/>
                <a:cs typeface="Canva Sans Bold"/>
                <a:sym typeface="Canva Sans Bold"/>
              </a:rPr>
              <a:t>NCP CERV Partner Search</a:t>
            </a:r>
          </a:p>
        </p:txBody>
      </p:sp>
      <p:sp>
        <p:nvSpPr>
          <p:cNvPr id="8" name="TextBox 8"/>
          <p:cNvSpPr txBox="1"/>
          <p:nvPr/>
        </p:nvSpPr>
        <p:spPr>
          <a:xfrm>
            <a:off x="9585299" y="5310329"/>
            <a:ext cx="2346573" cy="126773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3275"/>
              </a:lnSpc>
            </a:pPr>
            <a:r>
              <a:rPr lang="en-US" sz="2339" b="1">
                <a:solidFill>
                  <a:srgbClr val="FFFFFF"/>
                </a:solidFill>
                <a:latin typeface="Canva Sans Bold"/>
                <a:ea typeface="Canva Sans Bold"/>
                <a:cs typeface="Canva Sans Bold"/>
                <a:sym typeface="Canva Sans Bold"/>
              </a:rPr>
              <a:t>https://qrco.de/</a:t>
            </a:r>
          </a:p>
          <a:p>
            <a:pPr algn="just">
              <a:lnSpc>
                <a:spcPts val="3275"/>
              </a:lnSpc>
            </a:pPr>
            <a:r>
              <a:rPr lang="en-US" sz="2339" b="1">
                <a:solidFill>
                  <a:srgbClr val="FFFFFF"/>
                </a:solidFill>
                <a:latin typeface="Canva Sans Bold"/>
                <a:ea typeface="Canva Sans Bold"/>
                <a:cs typeface="Canva Sans Bold"/>
                <a:sym typeface="Canva Sans Bold"/>
              </a:rPr>
              <a:t>CERVps</a:t>
            </a:r>
          </a:p>
          <a:p>
            <a:pPr algn="just">
              <a:lnSpc>
                <a:spcPts val="3275"/>
              </a:lnSpc>
            </a:pPr>
            <a:endParaRPr lang="en-US" sz="2339" b="1">
              <a:solidFill>
                <a:srgbClr val="FFFFFF"/>
              </a:solidFill>
              <a:latin typeface="Canva Sans Bold"/>
              <a:ea typeface="Canva Sans Bold"/>
              <a:cs typeface="Canva Sans Bold"/>
              <a:sym typeface="Canva Sans Bold"/>
            </a:endParaRPr>
          </a:p>
        </p:txBody>
      </p:sp>
      <p:grpSp>
        <p:nvGrpSpPr>
          <p:cNvPr id="9" name="Group 9"/>
          <p:cNvGrpSpPr/>
          <p:nvPr/>
        </p:nvGrpSpPr>
        <p:grpSpPr>
          <a:xfrm>
            <a:off x="0" y="-17388"/>
            <a:ext cx="7863932" cy="4263455"/>
            <a:chOff x="0" y="0"/>
            <a:chExt cx="15727864" cy="8526909"/>
          </a:xfrm>
        </p:grpSpPr>
        <p:sp>
          <p:nvSpPr>
            <p:cNvPr id="10" name="Freeform 10"/>
            <p:cNvSpPr/>
            <p:nvPr/>
          </p:nvSpPr>
          <p:spPr>
            <a:xfrm>
              <a:off x="0" y="0"/>
              <a:ext cx="15727807" cy="8526907"/>
            </a:xfrm>
            <a:custGeom>
              <a:avLst/>
              <a:gdLst/>
              <a:ahLst/>
              <a:cxnLst/>
              <a:rect l="l" t="t" r="r" b="b"/>
              <a:pathLst>
                <a:path w="15727807" h="8526907">
                  <a:moveTo>
                    <a:pt x="0" y="0"/>
                  </a:moveTo>
                  <a:lnTo>
                    <a:pt x="15727807" y="0"/>
                  </a:lnTo>
                  <a:lnTo>
                    <a:pt x="15727807" y="8526907"/>
                  </a:lnTo>
                  <a:lnTo>
                    <a:pt x="0" y="8526907"/>
                  </a:lnTo>
                  <a:lnTo>
                    <a:pt x="0" y="0"/>
                  </a:lnTo>
                  <a:close/>
                </a:path>
              </a:pathLst>
            </a:custGeom>
            <a:blipFill>
              <a:blip r:embed="rId6"/>
              <a:stretch>
                <a:fillRect/>
              </a:stretch>
            </a:blipFill>
          </p:spPr>
          <p:txBody>
            <a:bodyPr/>
            <a:lstStyle/>
            <a:p>
              <a:endParaRPr lang="en-IE"/>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F1851C8A-F646-9E89-C4B0-4DE30BC8DCAA}"/>
              </a:ext>
            </a:extLst>
          </p:cNvPr>
          <p:cNvSpPr/>
          <p:nvPr/>
        </p:nvSpPr>
        <p:spPr>
          <a:xfrm>
            <a:off x="315399" y="3281911"/>
            <a:ext cx="7562381" cy="2109454"/>
          </a:xfrm>
          <a:prstGeom prst="roundRect">
            <a:avLst/>
          </a:prstGeom>
          <a:solidFill>
            <a:srgbClr val="FFC5B9"/>
          </a:solidFill>
        </p:spPr>
        <p:style>
          <a:lnRef idx="3">
            <a:schemeClr val="lt1"/>
          </a:lnRef>
          <a:fillRef idx="1">
            <a:schemeClr val="accent4"/>
          </a:fillRef>
          <a:effectRef idx="1">
            <a:schemeClr val="accent4"/>
          </a:effectRef>
          <a:fontRef idx="minor">
            <a:schemeClr val="lt1"/>
          </a:fontRef>
        </p:style>
        <p:txBody>
          <a:bodyPr rtlCol="0" anchor="ctr"/>
          <a:lstStyle/>
          <a:p>
            <a:pPr algn="ctr"/>
            <a:endParaRPr lang="en-IE"/>
          </a:p>
        </p:txBody>
      </p:sp>
      <p:pic>
        <p:nvPicPr>
          <p:cNvPr id="15" name="Picture 14" descr="A black and orange background&#10;&#10;Description automatically generated">
            <a:extLst>
              <a:ext uri="{FF2B5EF4-FFF2-40B4-BE49-F238E27FC236}">
                <a16:creationId xmlns:a16="http://schemas.microsoft.com/office/drawing/2014/main" id="{F7BC3F50-9468-E9B3-2F30-6E2A3DFFA124}"/>
              </a:ext>
            </a:extLst>
          </p:cNvPr>
          <p:cNvPicPr>
            <a:picLocks noChangeAspect="1"/>
          </p:cNvPicPr>
          <p:nvPr/>
        </p:nvPicPr>
        <p:blipFill rotWithShape="1">
          <a:blip r:embed="rId2"/>
          <a:srcRect t="36209" r="16196" b="18885"/>
          <a:stretch/>
        </p:blipFill>
        <p:spPr>
          <a:xfrm>
            <a:off x="-1" y="0"/>
            <a:ext cx="7598535" cy="2290313"/>
          </a:xfrm>
          <a:prstGeom prst="rect">
            <a:avLst/>
          </a:prstGeom>
        </p:spPr>
      </p:pic>
      <p:pic>
        <p:nvPicPr>
          <p:cNvPr id="18" name="Picture 17">
            <a:extLst>
              <a:ext uri="{FF2B5EF4-FFF2-40B4-BE49-F238E27FC236}">
                <a16:creationId xmlns:a16="http://schemas.microsoft.com/office/drawing/2014/main" id="{99D4141E-31A6-EC75-F0CA-C9B827965726}"/>
              </a:ext>
            </a:extLst>
          </p:cNvPr>
          <p:cNvPicPr>
            <a:picLocks noChangeAspect="1"/>
          </p:cNvPicPr>
          <p:nvPr/>
        </p:nvPicPr>
        <p:blipFill>
          <a:blip r:embed="rId3"/>
          <a:srcRect l="18216" r="18216"/>
          <a:stretch/>
        </p:blipFill>
        <p:spPr>
          <a:xfrm>
            <a:off x="8189474" y="-299171"/>
            <a:ext cx="4973942" cy="517896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Text Placeholder 3">
            <a:extLst>
              <a:ext uri="{FF2B5EF4-FFF2-40B4-BE49-F238E27FC236}">
                <a16:creationId xmlns:a16="http://schemas.microsoft.com/office/drawing/2014/main" id="{34EA202E-6C5A-C910-3E53-BAC44CED4804}"/>
              </a:ext>
            </a:extLst>
          </p:cNvPr>
          <p:cNvSpPr>
            <a:spLocks noGrp="1"/>
          </p:cNvSpPr>
          <p:nvPr>
            <p:ph type="body" idx="4294967295"/>
          </p:nvPr>
        </p:nvSpPr>
        <p:spPr>
          <a:xfrm>
            <a:off x="315399" y="2290312"/>
            <a:ext cx="8493425" cy="894849"/>
          </a:xfrm>
        </p:spPr>
        <p:txBody>
          <a:bodyPr>
            <a:normAutofit fontScale="92500" lnSpcReduction="10000"/>
          </a:bodyPr>
          <a:lstStyle/>
          <a:p>
            <a:pPr>
              <a:buClr>
                <a:schemeClr val="tx1">
                  <a:lumMod val="75000"/>
                </a:schemeClr>
              </a:buClr>
              <a:buFont typeface="Wingdings" panose="05000000000000000000" pitchFamily="2" charset="2"/>
              <a:buChar char="§"/>
            </a:pPr>
            <a:r>
              <a:rPr lang="en-US" sz="1600">
                <a:solidFill>
                  <a:schemeClr val="tx1">
                    <a:lumMod val="75000"/>
                  </a:schemeClr>
                </a:solidFill>
                <a:hlinkClick r:id="rId4">
                  <a:extLst>
                    <a:ext uri="{A12FA001-AC4F-418D-AE19-62706E023703}">
                      <ahyp:hlinkClr xmlns:ahyp="http://schemas.microsoft.com/office/drawing/2018/hyperlinkcolor" xmlns="" val="tx"/>
                    </a:ext>
                  </a:extLst>
                </a:hlinkClick>
              </a:rPr>
              <a:t>EU Strategy on the rights of the child</a:t>
            </a:r>
            <a:endParaRPr lang="en-US" sz="1600">
              <a:solidFill>
                <a:schemeClr val="tx1">
                  <a:lumMod val="75000"/>
                </a:schemeClr>
              </a:solidFill>
            </a:endParaRPr>
          </a:p>
          <a:p>
            <a:pPr>
              <a:buClr>
                <a:schemeClr val="tx1">
                  <a:lumMod val="75000"/>
                </a:schemeClr>
              </a:buClr>
              <a:buFont typeface="Wingdings" panose="05000000000000000000" pitchFamily="2" charset="2"/>
              <a:buChar char="§"/>
            </a:pPr>
            <a:endParaRPr lang="en-US" sz="1600">
              <a:solidFill>
                <a:schemeClr val="tx1">
                  <a:lumMod val="75000"/>
                </a:schemeClr>
              </a:solidFill>
            </a:endParaRPr>
          </a:p>
          <a:p>
            <a:pPr>
              <a:buClr>
                <a:schemeClr val="tx1">
                  <a:lumMod val="75000"/>
                </a:schemeClr>
              </a:buClr>
              <a:buFont typeface="Wingdings" panose="05000000000000000000" pitchFamily="2" charset="2"/>
              <a:buChar char="§"/>
            </a:pPr>
            <a:r>
              <a:rPr lang="en-US" sz="1600">
                <a:solidFill>
                  <a:schemeClr val="tx1">
                    <a:lumMod val="75000"/>
                  </a:schemeClr>
                </a:solidFill>
              </a:rPr>
              <a:t>Alignment with EU institutions calls: </a:t>
            </a:r>
            <a:r>
              <a:rPr lang="en-US" sz="1600">
                <a:hlinkClick r:id="rId5"/>
              </a:rPr>
              <a:t>EP</a:t>
            </a:r>
            <a:r>
              <a:rPr lang="en-US" sz="1600"/>
              <a:t>, </a:t>
            </a:r>
            <a:r>
              <a:rPr lang="en-US" sz="1600">
                <a:hlinkClick r:id="rId6"/>
              </a:rPr>
              <a:t>Council</a:t>
            </a:r>
            <a:r>
              <a:rPr lang="en-US" sz="1600"/>
              <a:t>, </a:t>
            </a:r>
            <a:r>
              <a:rPr lang="en-US" sz="1600">
                <a:hlinkClick r:id="rId7"/>
              </a:rPr>
              <a:t>Committee of Regions</a:t>
            </a:r>
            <a:endParaRPr lang="en-US" sz="1600">
              <a:solidFill>
                <a:schemeClr val="tx1">
                  <a:lumMod val="75000"/>
                </a:schemeClr>
              </a:solidFill>
            </a:endParaRPr>
          </a:p>
          <a:p>
            <a:pPr marL="76200" indent="0">
              <a:buClr>
                <a:schemeClr val="tx1">
                  <a:lumMod val="75000"/>
                </a:schemeClr>
              </a:buClr>
              <a:buNone/>
            </a:pPr>
            <a:endParaRPr lang="en-US" sz="1600" b="1">
              <a:solidFill>
                <a:schemeClr val="tx1">
                  <a:lumMod val="75000"/>
                </a:schemeClr>
              </a:solidFill>
            </a:endParaRPr>
          </a:p>
        </p:txBody>
      </p:sp>
      <p:sp>
        <p:nvSpPr>
          <p:cNvPr id="13" name="Text Placeholder 3">
            <a:extLst>
              <a:ext uri="{FF2B5EF4-FFF2-40B4-BE49-F238E27FC236}">
                <a16:creationId xmlns:a16="http://schemas.microsoft.com/office/drawing/2014/main" id="{60681637-C81C-97B6-746A-0BE99C7A44D0}"/>
              </a:ext>
            </a:extLst>
          </p:cNvPr>
          <p:cNvSpPr txBox="1">
            <a:spLocks/>
          </p:cNvSpPr>
          <p:nvPr/>
        </p:nvSpPr>
        <p:spPr>
          <a:xfrm>
            <a:off x="143083" y="3369241"/>
            <a:ext cx="8200220" cy="197589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590400" lvl="1" indent="0">
              <a:spcBef>
                <a:spcPts val="300"/>
              </a:spcBef>
              <a:buClr>
                <a:schemeClr val="tx1">
                  <a:lumMod val="75000"/>
                </a:schemeClr>
              </a:buClr>
              <a:buNone/>
            </a:pPr>
            <a:r>
              <a:rPr lang="en-US" sz="1800" b="1">
                <a:solidFill>
                  <a:schemeClr val="tx1">
                    <a:lumMod val="75000"/>
                  </a:schemeClr>
                </a:solidFill>
                <a:latin typeface="+mj-lt"/>
              </a:rPr>
              <a:t>Objective: Fight violence against children</a:t>
            </a:r>
            <a:r>
              <a:rPr lang="en-GB" sz="1400">
                <a:solidFill>
                  <a:schemeClr val="tx1">
                    <a:lumMod val="75000"/>
                  </a:schemeClr>
                </a:solidFill>
                <a:latin typeface="Segoe UI" panose="020B0502040204020203" pitchFamily="34" charset="0"/>
              </a:rPr>
              <a:t/>
            </a:r>
            <a:br>
              <a:rPr lang="en-GB" sz="1400">
                <a:solidFill>
                  <a:schemeClr val="tx1">
                    <a:lumMod val="75000"/>
                  </a:schemeClr>
                </a:solidFill>
                <a:latin typeface="Segoe UI" panose="020B0502040204020203" pitchFamily="34" charset="0"/>
              </a:rPr>
            </a:br>
            <a:r>
              <a:rPr lang="en-GB" sz="1400">
                <a:solidFill>
                  <a:schemeClr val="tx1">
                    <a:lumMod val="75000"/>
                  </a:schemeClr>
                </a:solidFill>
                <a:latin typeface="Segoe UI" panose="020B0502040204020203" pitchFamily="34" charset="0"/>
              </a:rPr>
              <a:t/>
            </a:r>
            <a:br>
              <a:rPr lang="en-GB" sz="1400">
                <a:solidFill>
                  <a:schemeClr val="tx1">
                    <a:lumMod val="75000"/>
                  </a:schemeClr>
                </a:solidFill>
                <a:latin typeface="Segoe UI" panose="020B0502040204020203" pitchFamily="34" charset="0"/>
              </a:rPr>
            </a:br>
            <a:r>
              <a:rPr lang="en-GB" sz="1400">
                <a:solidFill>
                  <a:schemeClr val="tx1">
                    <a:lumMod val="75000"/>
                  </a:schemeClr>
                </a:solidFill>
              </a:rPr>
              <a:t>Encourage </a:t>
            </a:r>
            <a:r>
              <a:rPr lang="en-GB" sz="1400" b="1">
                <a:solidFill>
                  <a:schemeClr val="tx1">
                    <a:lumMod val="75000"/>
                  </a:schemeClr>
                </a:solidFill>
              </a:rPr>
              <a:t>Member States </a:t>
            </a:r>
            <a:r>
              <a:rPr lang="en-GB" sz="1400">
                <a:solidFill>
                  <a:schemeClr val="tx1">
                    <a:lumMod val="75000"/>
                  </a:schemeClr>
                </a:solidFill>
              </a:rPr>
              <a:t>to make sure their </a:t>
            </a:r>
            <a:r>
              <a:rPr lang="en-GB" sz="1400" b="1">
                <a:solidFill>
                  <a:schemeClr val="tx1">
                    <a:lumMod val="75000"/>
                  </a:schemeClr>
                </a:solidFill>
              </a:rPr>
              <a:t>child protection systems </a:t>
            </a:r>
            <a:r>
              <a:rPr lang="en-GB" sz="1400">
                <a:solidFill>
                  <a:schemeClr val="tx1">
                    <a:lumMod val="75000"/>
                  </a:schemeClr>
                </a:solidFill>
              </a:rPr>
              <a:t>are:</a:t>
            </a:r>
          </a:p>
          <a:p>
            <a:pPr marL="876150" lvl="1" indent="-285750">
              <a:spcBef>
                <a:spcPts val="600"/>
              </a:spcBef>
              <a:buClr>
                <a:schemeClr val="tx1">
                  <a:lumMod val="75000"/>
                </a:schemeClr>
              </a:buClr>
              <a:buFont typeface="Wingdings" panose="05000000000000000000" pitchFamily="2" charset="2"/>
              <a:buChar char="§"/>
            </a:pPr>
            <a:r>
              <a:rPr lang="en-US" sz="1400">
                <a:solidFill>
                  <a:schemeClr val="tx1">
                    <a:lumMod val="75000"/>
                  </a:schemeClr>
                </a:solidFill>
              </a:rPr>
              <a:t>Strong and further developed </a:t>
            </a:r>
          </a:p>
          <a:p>
            <a:pPr lvl="1" indent="-324000">
              <a:spcBef>
                <a:spcPts val="600"/>
              </a:spcBef>
              <a:buClr>
                <a:schemeClr val="tx1">
                  <a:lumMod val="75000"/>
                </a:schemeClr>
              </a:buClr>
              <a:buFont typeface="Wingdings" panose="05000000000000000000" pitchFamily="2" charset="2"/>
              <a:buChar char="§"/>
            </a:pPr>
            <a:r>
              <a:rPr lang="en-US" sz="1400">
                <a:solidFill>
                  <a:schemeClr val="tx1">
                    <a:lumMod val="75000"/>
                  </a:schemeClr>
                </a:solidFill>
              </a:rPr>
              <a:t>Working in an integrated way</a:t>
            </a:r>
          </a:p>
          <a:p>
            <a:pPr lvl="1" indent="-324000">
              <a:spcBef>
                <a:spcPts val="600"/>
              </a:spcBef>
              <a:buClr>
                <a:schemeClr val="tx1">
                  <a:lumMod val="75000"/>
                </a:schemeClr>
              </a:buClr>
              <a:buFont typeface="Wingdings" panose="05000000000000000000" pitchFamily="2" charset="2"/>
              <a:buChar char="§"/>
            </a:pPr>
            <a:r>
              <a:rPr lang="en-US" sz="1400">
                <a:solidFill>
                  <a:schemeClr val="tx1">
                    <a:lumMod val="75000"/>
                  </a:schemeClr>
                </a:solidFill>
              </a:rPr>
              <a:t>Promoting child protection as a global priority </a:t>
            </a:r>
          </a:p>
          <a:p>
            <a:pPr lvl="1" indent="-324000">
              <a:spcBef>
                <a:spcPts val="600"/>
              </a:spcBef>
              <a:buClr>
                <a:schemeClr val="tx1">
                  <a:lumMod val="75000"/>
                </a:schemeClr>
              </a:buClr>
              <a:buFont typeface="Wingdings" panose="05000000000000000000" pitchFamily="2" charset="2"/>
              <a:buChar char="§"/>
            </a:pPr>
            <a:r>
              <a:rPr lang="en-US" sz="1400">
                <a:solidFill>
                  <a:schemeClr val="tx1">
                    <a:lumMod val="75000"/>
                  </a:schemeClr>
                </a:solidFill>
              </a:rPr>
              <a:t>Making use of EU tools (legislation, policies, funding)</a:t>
            </a:r>
          </a:p>
        </p:txBody>
      </p:sp>
      <p:sp>
        <p:nvSpPr>
          <p:cNvPr id="16" name="TextBox 15">
            <a:extLst>
              <a:ext uri="{FF2B5EF4-FFF2-40B4-BE49-F238E27FC236}">
                <a16:creationId xmlns:a16="http://schemas.microsoft.com/office/drawing/2014/main" id="{1054CBB5-0BE5-0BD3-E140-6A4C7E7819CE}"/>
              </a:ext>
            </a:extLst>
          </p:cNvPr>
          <p:cNvSpPr txBox="1"/>
          <p:nvPr/>
        </p:nvSpPr>
        <p:spPr>
          <a:xfrm>
            <a:off x="425986" y="398155"/>
            <a:ext cx="6424382" cy="954107"/>
          </a:xfrm>
          <a:prstGeom prst="rect">
            <a:avLst/>
          </a:prstGeom>
          <a:noFill/>
        </p:spPr>
        <p:txBody>
          <a:bodyPr wrap="square" rtlCol="0">
            <a:spAutoFit/>
          </a:bodyPr>
          <a:lstStyle/>
          <a:p>
            <a:pPr>
              <a:spcAft>
                <a:spcPts val="600"/>
              </a:spcAft>
            </a:pPr>
            <a:r>
              <a:rPr lang="fr-BE" sz="2800" b="1">
                <a:solidFill>
                  <a:schemeClr val="bg1"/>
                </a:solidFill>
              </a:rPr>
              <a:t>Commission </a:t>
            </a:r>
            <a:r>
              <a:rPr lang="en-US" sz="2800" b="1">
                <a:solidFill>
                  <a:schemeClr val="bg1"/>
                </a:solidFill>
              </a:rPr>
              <a:t>Recommendation</a:t>
            </a:r>
            <a:r>
              <a:rPr lang="fr-BE" sz="2800" b="1">
                <a:solidFill>
                  <a:schemeClr val="bg1"/>
                </a:solidFill>
              </a:rPr>
              <a:t> on Integrated Child </a:t>
            </a:r>
            <a:r>
              <a:rPr lang="en-US" sz="2800" b="1">
                <a:solidFill>
                  <a:schemeClr val="bg1"/>
                </a:solidFill>
              </a:rPr>
              <a:t>Protection</a:t>
            </a:r>
            <a:r>
              <a:rPr lang="fr-BE" sz="2800" b="1">
                <a:solidFill>
                  <a:schemeClr val="bg1"/>
                </a:solidFill>
              </a:rPr>
              <a:t> </a:t>
            </a:r>
            <a:r>
              <a:rPr lang="en-US" sz="2800" b="1">
                <a:solidFill>
                  <a:schemeClr val="bg1"/>
                </a:solidFill>
              </a:rPr>
              <a:t>systems</a:t>
            </a:r>
            <a:endParaRPr lang="en-US" sz="2400">
              <a:solidFill>
                <a:schemeClr val="bg1"/>
              </a:solidFill>
            </a:endParaRPr>
          </a:p>
        </p:txBody>
      </p:sp>
      <p:sp>
        <p:nvSpPr>
          <p:cNvPr id="2" name="TextBox 1">
            <a:extLst>
              <a:ext uri="{FF2B5EF4-FFF2-40B4-BE49-F238E27FC236}">
                <a16:creationId xmlns:a16="http://schemas.microsoft.com/office/drawing/2014/main" id="{A402F6F1-BD49-B250-C11E-F7CBBFA90BC6}"/>
              </a:ext>
            </a:extLst>
          </p:cNvPr>
          <p:cNvSpPr txBox="1"/>
          <p:nvPr/>
        </p:nvSpPr>
        <p:spPr>
          <a:xfrm>
            <a:off x="425986" y="5609690"/>
            <a:ext cx="7503235" cy="1149033"/>
          </a:xfrm>
          <a:prstGeom prst="rect">
            <a:avLst/>
          </a:prstGeom>
          <a:noFill/>
        </p:spPr>
        <p:txBody>
          <a:bodyPr wrap="square" rtlCol="0">
            <a:spAutoFit/>
          </a:bodyPr>
          <a:lstStyle/>
          <a:p>
            <a:pPr marL="285750" lvl="2" indent="-285750">
              <a:spcBef>
                <a:spcPts val="800"/>
              </a:spcBef>
              <a:buClr>
                <a:schemeClr val="tx1">
                  <a:lumMod val="75000"/>
                </a:schemeClr>
              </a:buClr>
              <a:buSzPct val="150000"/>
              <a:buFont typeface="Wingdings" panose="05000000000000000000" pitchFamily="2" charset="2"/>
              <a:buChar char="§"/>
            </a:pPr>
            <a:r>
              <a:rPr lang="en-US" sz="1600">
                <a:solidFill>
                  <a:schemeClr val="tx1">
                    <a:lumMod val="75000"/>
                  </a:schemeClr>
                </a:solidFill>
              </a:rPr>
              <a:t>Cross-policy initiative on child protection </a:t>
            </a:r>
          </a:p>
          <a:p>
            <a:pPr marL="285750" lvl="2" indent="-285750">
              <a:spcBef>
                <a:spcPts val="800"/>
              </a:spcBef>
              <a:buClr>
                <a:schemeClr val="tx1">
                  <a:lumMod val="75000"/>
                </a:schemeClr>
              </a:buClr>
              <a:buSzPct val="150000"/>
              <a:buFont typeface="Wingdings" panose="05000000000000000000" pitchFamily="2" charset="2"/>
              <a:buChar char="§"/>
            </a:pPr>
            <a:r>
              <a:rPr lang="en-GB" sz="1600">
                <a:solidFill>
                  <a:schemeClr val="tx1">
                    <a:lumMod val="75000"/>
                  </a:schemeClr>
                </a:solidFill>
              </a:rPr>
              <a:t>Comprehensive package (Recommendation, Communication with Annex &amp; </a:t>
            </a:r>
            <a:br>
              <a:rPr lang="en-GB" sz="1600">
                <a:solidFill>
                  <a:schemeClr val="tx1">
                    <a:lumMod val="75000"/>
                  </a:schemeClr>
                </a:solidFill>
              </a:rPr>
            </a:br>
            <a:r>
              <a:rPr lang="en-GB" sz="1600">
                <a:solidFill>
                  <a:schemeClr val="tx1">
                    <a:lumMod val="75000"/>
                  </a:schemeClr>
                </a:solidFill>
              </a:rPr>
              <a:t>Staff Working Document)</a:t>
            </a:r>
            <a:endParaRPr lang="en-US" sz="1600">
              <a:solidFill>
                <a:schemeClr val="tx1">
                  <a:lumMod val="75000"/>
                </a:schemeClr>
              </a:solidFill>
            </a:endParaRPr>
          </a:p>
          <a:p>
            <a:endParaRPr lang="en-IE"/>
          </a:p>
        </p:txBody>
      </p:sp>
    </p:spTree>
    <p:extLst>
      <p:ext uri="{BB962C8B-B14F-4D97-AF65-F5344CB8AC3E}">
        <p14:creationId xmlns:p14="http://schemas.microsoft.com/office/powerpoint/2010/main" val="330858397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bg>
      <p:bgPr>
        <a:solidFill>
          <a:srgbClr val="F8F4E7"/>
        </a:solidFill>
        <a:effectLst/>
      </p:bgPr>
    </p:bg>
    <p:spTree>
      <p:nvGrpSpPr>
        <p:cNvPr id="1" name=""/>
        <p:cNvGrpSpPr/>
        <p:nvPr/>
      </p:nvGrpSpPr>
      <p:grpSpPr>
        <a:xfrm>
          <a:off x="0" y="0"/>
          <a:ext cx="0" cy="0"/>
          <a:chOff x="0" y="0"/>
          <a:chExt cx="0" cy="0"/>
        </a:xfrm>
      </p:grpSpPr>
      <p:grpSp>
        <p:nvGrpSpPr>
          <p:cNvPr id="2" name="Group 2"/>
          <p:cNvGrpSpPr/>
          <p:nvPr/>
        </p:nvGrpSpPr>
        <p:grpSpPr>
          <a:xfrm>
            <a:off x="178673" y="1294448"/>
            <a:ext cx="4399323" cy="2150169"/>
            <a:chOff x="0" y="0"/>
            <a:chExt cx="8798646" cy="4300338"/>
          </a:xfrm>
        </p:grpSpPr>
        <p:sp>
          <p:nvSpPr>
            <p:cNvPr id="3" name="Freeform 3"/>
            <p:cNvSpPr/>
            <p:nvPr/>
          </p:nvSpPr>
          <p:spPr>
            <a:xfrm>
              <a:off x="0" y="0"/>
              <a:ext cx="8798646" cy="4300338"/>
            </a:xfrm>
            <a:custGeom>
              <a:avLst/>
              <a:gdLst/>
              <a:ahLst/>
              <a:cxnLst/>
              <a:rect l="l" t="t" r="r" b="b"/>
              <a:pathLst>
                <a:path w="8798646" h="4300338">
                  <a:moveTo>
                    <a:pt x="0" y="0"/>
                  </a:moveTo>
                  <a:lnTo>
                    <a:pt x="8798646" y="0"/>
                  </a:lnTo>
                  <a:lnTo>
                    <a:pt x="8798646" y="4300338"/>
                  </a:lnTo>
                  <a:lnTo>
                    <a:pt x="0" y="430033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txBody>
            <a:bodyPr/>
            <a:lstStyle/>
            <a:p>
              <a:endParaRPr lang="en-IE"/>
            </a:p>
          </p:txBody>
        </p:sp>
        <p:grpSp>
          <p:nvGrpSpPr>
            <p:cNvPr id="4" name="Group 4"/>
            <p:cNvGrpSpPr/>
            <p:nvPr/>
          </p:nvGrpSpPr>
          <p:grpSpPr>
            <a:xfrm>
              <a:off x="513871" y="162931"/>
              <a:ext cx="7766676" cy="3996789"/>
              <a:chOff x="0" y="0"/>
              <a:chExt cx="1000392" cy="514809"/>
            </a:xfrm>
          </p:grpSpPr>
          <p:sp>
            <p:nvSpPr>
              <p:cNvPr id="5" name="Freeform 5"/>
              <p:cNvSpPr/>
              <p:nvPr/>
            </p:nvSpPr>
            <p:spPr>
              <a:xfrm>
                <a:off x="0" y="0"/>
                <a:ext cx="1000392" cy="514809"/>
              </a:xfrm>
              <a:custGeom>
                <a:avLst/>
                <a:gdLst/>
                <a:ahLst/>
                <a:cxnLst/>
                <a:rect l="l" t="t" r="r" b="b"/>
                <a:pathLst>
                  <a:path w="1000392" h="514809">
                    <a:moveTo>
                      <a:pt x="0" y="0"/>
                    </a:moveTo>
                    <a:lnTo>
                      <a:pt x="1000392" y="0"/>
                    </a:lnTo>
                    <a:lnTo>
                      <a:pt x="1000392" y="514809"/>
                    </a:lnTo>
                    <a:lnTo>
                      <a:pt x="0" y="514809"/>
                    </a:lnTo>
                    <a:close/>
                  </a:path>
                </a:pathLst>
              </a:custGeom>
              <a:blipFill>
                <a:blip r:embed="rId4"/>
                <a:stretch>
                  <a:fillRect l="-123008" t="-22597" r="-8429" b="-17945"/>
                </a:stretch>
              </a:blipFill>
            </p:spPr>
            <p:txBody>
              <a:bodyPr/>
              <a:lstStyle/>
              <a:p>
                <a:endParaRPr lang="en-IE"/>
              </a:p>
            </p:txBody>
          </p:sp>
        </p:grpSp>
      </p:grpSp>
      <p:sp>
        <p:nvSpPr>
          <p:cNvPr id="6" name="TextBox 6"/>
          <p:cNvSpPr txBox="1"/>
          <p:nvPr/>
        </p:nvSpPr>
        <p:spPr>
          <a:xfrm>
            <a:off x="4700431" y="314959"/>
            <a:ext cx="4484463" cy="85921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l">
              <a:lnSpc>
                <a:spcPts val="6660"/>
              </a:lnSpc>
            </a:pPr>
            <a:r>
              <a:rPr lang="en-US" sz="6000" b="1">
                <a:solidFill>
                  <a:srgbClr val="000000"/>
                </a:solidFill>
                <a:latin typeface="Amatic SC Bold"/>
                <a:ea typeface="Amatic SC Bold"/>
                <a:cs typeface="Amatic SC Bold"/>
                <a:sym typeface="Amatic SC Bold"/>
              </a:rPr>
              <a:t>JOINT EVENTS</a:t>
            </a:r>
          </a:p>
        </p:txBody>
      </p:sp>
      <p:sp>
        <p:nvSpPr>
          <p:cNvPr id="7" name="TextBox 7"/>
          <p:cNvSpPr txBox="1"/>
          <p:nvPr/>
        </p:nvSpPr>
        <p:spPr>
          <a:xfrm>
            <a:off x="288829" y="3684864"/>
            <a:ext cx="7480366" cy="300627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426660" lvl="2" indent="-142220" algn="just">
              <a:lnSpc>
                <a:spcPts val="3378"/>
              </a:lnSpc>
              <a:buFont typeface="Arial"/>
              <a:buChar char="⚬"/>
            </a:pPr>
            <a:r>
              <a:rPr lang="en-US" sz="1866" b="1">
                <a:solidFill>
                  <a:srgbClr val="000000"/>
                </a:solidFill>
                <a:latin typeface="Arimo Bold"/>
                <a:ea typeface="Arimo Bold"/>
                <a:cs typeface="Arimo Bold"/>
                <a:sym typeface="Arimo Bold"/>
              </a:rPr>
              <a:t>Learn more about </a:t>
            </a:r>
            <a:r>
              <a:rPr lang="en-US" sz="1866" b="1">
                <a:solidFill>
                  <a:srgbClr val="0097B2"/>
                </a:solidFill>
                <a:latin typeface="Arimo Bold"/>
                <a:ea typeface="Arimo Bold"/>
                <a:cs typeface="Arimo Bold"/>
                <a:sym typeface="Arimo Bold"/>
              </a:rPr>
              <a:t>current CERV calls</a:t>
            </a:r>
          </a:p>
          <a:p>
            <a:pPr marL="426660" lvl="2" indent="-142220" algn="just">
              <a:lnSpc>
                <a:spcPts val="3378"/>
              </a:lnSpc>
              <a:buFont typeface="Arial"/>
              <a:buChar char="⚬"/>
            </a:pPr>
            <a:r>
              <a:rPr lang="en-US" sz="1866" b="1">
                <a:solidFill>
                  <a:srgbClr val="000000"/>
                </a:solidFill>
                <a:latin typeface="Arimo Bold"/>
                <a:ea typeface="Arimo Bold"/>
                <a:cs typeface="Arimo Bold"/>
                <a:sym typeface="Arimo Bold"/>
              </a:rPr>
              <a:t>Receive </a:t>
            </a:r>
            <a:r>
              <a:rPr lang="en-US" sz="1866" b="1">
                <a:solidFill>
                  <a:srgbClr val="0097B2"/>
                </a:solidFill>
                <a:latin typeface="Arimo Bold"/>
                <a:ea typeface="Arimo Bold"/>
                <a:cs typeface="Arimo Bold"/>
                <a:sym typeface="Arimo Bold"/>
              </a:rPr>
              <a:t>direct support</a:t>
            </a:r>
            <a:r>
              <a:rPr lang="en-US" sz="1866" b="1">
                <a:solidFill>
                  <a:srgbClr val="000000"/>
                </a:solidFill>
                <a:latin typeface="Arimo Bold"/>
                <a:ea typeface="Arimo Bold"/>
                <a:cs typeface="Arimo Bold"/>
                <a:sym typeface="Arimo Bold"/>
              </a:rPr>
              <a:t> from the CERV national contact points</a:t>
            </a:r>
          </a:p>
          <a:p>
            <a:pPr marL="426660" lvl="2" indent="-142220" algn="just">
              <a:lnSpc>
                <a:spcPts val="3378"/>
              </a:lnSpc>
              <a:buFont typeface="Arial"/>
              <a:buChar char="⚬"/>
            </a:pPr>
            <a:r>
              <a:rPr lang="en-US" sz="1866" b="1">
                <a:solidFill>
                  <a:srgbClr val="0097B2"/>
                </a:solidFill>
                <a:latin typeface="Arimo Bold"/>
                <a:ea typeface="Arimo Bold"/>
                <a:cs typeface="Arimo Bold"/>
                <a:sym typeface="Arimo Bold"/>
              </a:rPr>
              <a:t>Present your project idea or topic</a:t>
            </a:r>
            <a:r>
              <a:rPr lang="en-US" sz="1866" b="1">
                <a:solidFill>
                  <a:srgbClr val="000000"/>
                </a:solidFill>
                <a:latin typeface="Arimo Bold"/>
                <a:ea typeface="Arimo Bold"/>
                <a:cs typeface="Arimo Bold"/>
                <a:sym typeface="Arimo Bold"/>
              </a:rPr>
              <a:t> and moderate a break-out room (or </a:t>
            </a:r>
            <a:r>
              <a:rPr lang="en-US" sz="1866" b="1">
                <a:solidFill>
                  <a:srgbClr val="0097B2"/>
                </a:solidFill>
                <a:latin typeface="Arimo Bold"/>
                <a:ea typeface="Arimo Bold"/>
                <a:cs typeface="Arimo Bold"/>
                <a:sym typeface="Arimo Bold"/>
              </a:rPr>
              <a:t>participate</a:t>
            </a:r>
            <a:r>
              <a:rPr lang="en-US" sz="1866" b="1">
                <a:solidFill>
                  <a:srgbClr val="000000"/>
                </a:solidFill>
                <a:latin typeface="Arimo Bold"/>
                <a:ea typeface="Arimo Bold"/>
                <a:cs typeface="Arimo Bold"/>
                <a:sym typeface="Arimo Bold"/>
              </a:rPr>
              <a:t> in break-out rooms initiated by other participants)</a:t>
            </a:r>
          </a:p>
          <a:p>
            <a:pPr marL="426660" lvl="2" indent="-142220" algn="just">
              <a:lnSpc>
                <a:spcPts val="3378"/>
              </a:lnSpc>
              <a:buFont typeface="Arial"/>
              <a:buChar char="⚬"/>
            </a:pPr>
            <a:r>
              <a:rPr lang="en-US" sz="1866" b="1">
                <a:solidFill>
                  <a:srgbClr val="000000"/>
                </a:solidFill>
                <a:latin typeface="Arimo Bold"/>
                <a:ea typeface="Arimo Bold"/>
                <a:cs typeface="Arimo Bold"/>
                <a:sym typeface="Arimo Bold"/>
              </a:rPr>
              <a:t>Create </a:t>
            </a:r>
            <a:r>
              <a:rPr lang="en-US" sz="1866" b="1">
                <a:solidFill>
                  <a:srgbClr val="0097B2"/>
                </a:solidFill>
                <a:latin typeface="Arimo Bold"/>
                <a:ea typeface="Arimo Bold"/>
                <a:cs typeface="Arimo Bold"/>
                <a:sym typeface="Arimo Bold"/>
              </a:rPr>
              <a:t>new p﻿rojects or join projects</a:t>
            </a:r>
            <a:r>
              <a:rPr lang="en-US" sz="1866" b="1">
                <a:solidFill>
                  <a:srgbClr val="000000"/>
                </a:solidFill>
                <a:latin typeface="Arimo Bold"/>
                <a:ea typeface="Arimo Bold"/>
                <a:cs typeface="Arimo Bold"/>
                <a:sym typeface="Arimo Bold"/>
              </a:rPr>
              <a:t> in the making</a:t>
            </a:r>
          </a:p>
          <a:p>
            <a:pPr marL="426660" lvl="2" indent="-142220" algn="just">
              <a:lnSpc>
                <a:spcPts val="3378"/>
              </a:lnSpc>
              <a:buFont typeface="Arial"/>
              <a:buChar char="⚬"/>
            </a:pPr>
            <a:r>
              <a:rPr lang="en-US" sz="1866" b="1">
                <a:solidFill>
                  <a:srgbClr val="000000"/>
                </a:solidFill>
                <a:latin typeface="Arimo Bold"/>
                <a:ea typeface="Arimo Bold"/>
                <a:cs typeface="Arimo Bold"/>
                <a:sym typeface="Arimo Bold"/>
              </a:rPr>
              <a:t>Expand your project team and create</a:t>
            </a:r>
            <a:r>
              <a:rPr lang="en-US" sz="1866" b="1">
                <a:solidFill>
                  <a:srgbClr val="0097B2"/>
                </a:solidFill>
                <a:latin typeface="Arimo Bold"/>
                <a:ea typeface="Arimo Bold"/>
                <a:cs typeface="Arimo Bold"/>
                <a:sym typeface="Arimo Bold"/>
              </a:rPr>
              <a:t> synergies</a:t>
            </a:r>
          </a:p>
          <a:p>
            <a:pPr marL="426660" lvl="2" indent="-142220" algn="just">
              <a:lnSpc>
                <a:spcPts val="3378"/>
              </a:lnSpc>
            </a:pPr>
            <a:endParaRPr lang="en-US" sz="1866" b="1">
              <a:solidFill>
                <a:srgbClr val="0097B2"/>
              </a:solidFill>
              <a:latin typeface="Arimo Bold"/>
              <a:ea typeface="Arimo Bold"/>
              <a:cs typeface="Arimo Bold"/>
              <a:sym typeface="Arimo Bold"/>
            </a:endParaRPr>
          </a:p>
        </p:txBody>
      </p:sp>
      <p:sp>
        <p:nvSpPr>
          <p:cNvPr id="8" name="Freeform 8"/>
          <p:cNvSpPr/>
          <p:nvPr/>
        </p:nvSpPr>
        <p:spPr>
          <a:xfrm>
            <a:off x="8083932" y="1113792"/>
            <a:ext cx="4149188" cy="5744209"/>
          </a:xfrm>
          <a:custGeom>
            <a:avLst/>
            <a:gdLst/>
            <a:ahLst/>
            <a:cxnLst/>
            <a:rect l="l" t="t" r="r" b="b"/>
            <a:pathLst>
              <a:path w="6223782" h="8616313">
                <a:moveTo>
                  <a:pt x="0" y="0"/>
                </a:moveTo>
                <a:lnTo>
                  <a:pt x="6223782" y="0"/>
                </a:lnTo>
                <a:lnTo>
                  <a:pt x="6223782" y="8616313"/>
                </a:lnTo>
                <a:lnTo>
                  <a:pt x="0" y="8616313"/>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txBody>
          <a:bodyPr/>
          <a:lstStyle/>
          <a:p>
            <a:endParaRPr lang="en-IE"/>
          </a:p>
        </p:txBody>
      </p:sp>
      <p:sp>
        <p:nvSpPr>
          <p:cNvPr id="9" name="TextBox 9"/>
          <p:cNvSpPr txBox="1"/>
          <p:nvPr/>
        </p:nvSpPr>
        <p:spPr>
          <a:xfrm>
            <a:off x="7224378" y="1712081"/>
            <a:ext cx="3921033" cy="43422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3638"/>
              </a:lnSpc>
            </a:pPr>
            <a:r>
              <a:rPr lang="en-US" sz="2599" b="1">
                <a:solidFill>
                  <a:srgbClr val="FFFFFF"/>
                </a:solidFill>
                <a:latin typeface="Canva Sans Bold"/>
                <a:ea typeface="Canva Sans Bold"/>
                <a:cs typeface="Canva Sans Bold"/>
                <a:sym typeface="Canva Sans Bold"/>
              </a:rPr>
              <a:t>NCP Events Registration</a:t>
            </a:r>
          </a:p>
        </p:txBody>
      </p:sp>
      <p:grpSp>
        <p:nvGrpSpPr>
          <p:cNvPr id="10" name="Group 10"/>
          <p:cNvGrpSpPr/>
          <p:nvPr/>
        </p:nvGrpSpPr>
        <p:grpSpPr>
          <a:xfrm>
            <a:off x="8843057" y="2950669"/>
            <a:ext cx="2484332" cy="2484332"/>
            <a:chOff x="0" y="0"/>
            <a:chExt cx="3243892" cy="3243892"/>
          </a:xfrm>
        </p:grpSpPr>
        <p:sp>
          <p:nvSpPr>
            <p:cNvPr id="11" name="Freeform 11"/>
            <p:cNvSpPr/>
            <p:nvPr/>
          </p:nvSpPr>
          <p:spPr>
            <a:xfrm>
              <a:off x="0" y="0"/>
              <a:ext cx="3243834" cy="3243834"/>
            </a:xfrm>
            <a:custGeom>
              <a:avLst/>
              <a:gdLst/>
              <a:ahLst/>
              <a:cxnLst/>
              <a:rect l="l" t="t" r="r" b="b"/>
              <a:pathLst>
                <a:path w="3243834" h="3243834">
                  <a:moveTo>
                    <a:pt x="0" y="0"/>
                  </a:moveTo>
                  <a:lnTo>
                    <a:pt x="3243834" y="0"/>
                  </a:lnTo>
                  <a:lnTo>
                    <a:pt x="3243834" y="3243834"/>
                  </a:lnTo>
                  <a:lnTo>
                    <a:pt x="0" y="3243834"/>
                  </a:lnTo>
                  <a:lnTo>
                    <a:pt x="0" y="0"/>
                  </a:lnTo>
                  <a:close/>
                </a:path>
              </a:pathLst>
            </a:custGeom>
            <a:blipFill>
              <a:blip r:embed="rId7"/>
              <a:stretch>
                <a:fillRect r="-1" b="-1"/>
              </a:stretch>
            </a:blipFill>
          </p:spPr>
          <p:txBody>
            <a:bodyPr/>
            <a:lstStyle/>
            <a:p>
              <a:endParaRPr lang="en-IE"/>
            </a:p>
          </p:txBody>
        </p:sp>
      </p:grpSp>
      <p:sp>
        <p:nvSpPr>
          <p:cNvPr id="12" name="TextBox 12"/>
          <p:cNvSpPr txBox="1"/>
          <p:nvPr/>
        </p:nvSpPr>
        <p:spPr>
          <a:xfrm>
            <a:off x="8979824" y="5560217"/>
            <a:ext cx="2347565" cy="81977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3275"/>
              </a:lnSpc>
            </a:pPr>
            <a:r>
              <a:rPr lang="en-US" sz="2339" b="1">
                <a:solidFill>
                  <a:srgbClr val="FFFFFF"/>
                </a:solidFill>
                <a:latin typeface="Canva Sans Bold"/>
                <a:ea typeface="Canva Sans Bold"/>
                <a:cs typeface="Canva Sans Bold"/>
                <a:sym typeface="Canva Sans Bold"/>
              </a:rPr>
              <a:t>https://qrco.de/</a:t>
            </a:r>
          </a:p>
          <a:p>
            <a:pPr algn="l">
              <a:lnSpc>
                <a:spcPts val="3275"/>
              </a:lnSpc>
            </a:pPr>
            <a:r>
              <a:rPr lang="en-US" sz="2339" b="1">
                <a:solidFill>
                  <a:srgbClr val="FFFFFF"/>
                </a:solidFill>
                <a:latin typeface="Canva Sans Bold"/>
                <a:ea typeface="Canva Sans Bold"/>
                <a:cs typeface="Canva Sans Bold"/>
                <a:sym typeface="Canva Sans Bold"/>
              </a:rPr>
              <a:t>CERV-forum</a:t>
            </a:r>
          </a:p>
        </p:txBody>
      </p:sp>
      <p:grpSp>
        <p:nvGrpSpPr>
          <p:cNvPr id="13" name="Group 13"/>
          <p:cNvGrpSpPr/>
          <p:nvPr/>
        </p:nvGrpSpPr>
        <p:grpSpPr>
          <a:xfrm>
            <a:off x="8133415" y="131903"/>
            <a:ext cx="3903616" cy="819759"/>
            <a:chOff x="0" y="0"/>
            <a:chExt cx="7807232" cy="1639519"/>
          </a:xfrm>
        </p:grpSpPr>
        <p:sp>
          <p:nvSpPr>
            <p:cNvPr id="14" name="Freeform 14"/>
            <p:cNvSpPr/>
            <p:nvPr/>
          </p:nvSpPr>
          <p:spPr>
            <a:xfrm>
              <a:off x="0" y="0"/>
              <a:ext cx="7807198" cy="1639570"/>
            </a:xfrm>
            <a:custGeom>
              <a:avLst/>
              <a:gdLst/>
              <a:ahLst/>
              <a:cxnLst/>
              <a:rect l="l" t="t" r="r" b="b"/>
              <a:pathLst>
                <a:path w="7807198" h="1639570">
                  <a:moveTo>
                    <a:pt x="0" y="0"/>
                  </a:moveTo>
                  <a:lnTo>
                    <a:pt x="7807198" y="0"/>
                  </a:lnTo>
                  <a:lnTo>
                    <a:pt x="7807198" y="1639570"/>
                  </a:lnTo>
                  <a:lnTo>
                    <a:pt x="0" y="1639570"/>
                  </a:lnTo>
                  <a:lnTo>
                    <a:pt x="0" y="0"/>
                  </a:lnTo>
                  <a:close/>
                </a:path>
              </a:pathLst>
            </a:custGeom>
            <a:blipFill>
              <a:blip r:embed="rId8"/>
              <a:stretch>
                <a:fillRect t="-46" b="-43"/>
              </a:stretch>
            </a:blipFill>
          </p:spPr>
          <p:txBody>
            <a:bodyPr/>
            <a:lstStyle/>
            <a:p>
              <a:endParaRPr lang="en-IE"/>
            </a:p>
          </p:txBody>
        </p:sp>
      </p:grpSp>
      <p:grpSp>
        <p:nvGrpSpPr>
          <p:cNvPr id="15" name="Group 15"/>
          <p:cNvGrpSpPr/>
          <p:nvPr/>
        </p:nvGrpSpPr>
        <p:grpSpPr>
          <a:xfrm>
            <a:off x="6665698" y="1608149"/>
            <a:ext cx="1288041" cy="1288041"/>
            <a:chOff x="0" y="0"/>
            <a:chExt cx="2576083" cy="2576083"/>
          </a:xfrm>
        </p:grpSpPr>
        <p:sp>
          <p:nvSpPr>
            <p:cNvPr id="16" name="Freeform 16"/>
            <p:cNvSpPr/>
            <p:nvPr/>
          </p:nvSpPr>
          <p:spPr>
            <a:xfrm>
              <a:off x="0" y="0"/>
              <a:ext cx="2576068" cy="2576068"/>
            </a:xfrm>
            <a:custGeom>
              <a:avLst/>
              <a:gdLst/>
              <a:ahLst/>
              <a:cxnLst/>
              <a:rect l="l" t="t" r="r" b="b"/>
              <a:pathLst>
                <a:path w="2576068" h="2576068">
                  <a:moveTo>
                    <a:pt x="1288034" y="0"/>
                  </a:moveTo>
                  <a:cubicBezTo>
                    <a:pt x="576707" y="0"/>
                    <a:pt x="0" y="576707"/>
                    <a:pt x="0" y="1288034"/>
                  </a:cubicBezTo>
                  <a:cubicBezTo>
                    <a:pt x="0" y="1999361"/>
                    <a:pt x="576707" y="2576068"/>
                    <a:pt x="1288034" y="2576068"/>
                  </a:cubicBezTo>
                  <a:cubicBezTo>
                    <a:pt x="1999361" y="2576068"/>
                    <a:pt x="2576068" y="1999361"/>
                    <a:pt x="2576068" y="1288034"/>
                  </a:cubicBezTo>
                  <a:cubicBezTo>
                    <a:pt x="2576068" y="576707"/>
                    <a:pt x="1999361" y="0"/>
                    <a:pt x="1288034" y="0"/>
                  </a:cubicBezTo>
                  <a:close/>
                </a:path>
              </a:pathLst>
            </a:custGeom>
            <a:solidFill>
              <a:srgbClr val="FABE1B"/>
            </a:solidFill>
          </p:spPr>
          <p:txBody>
            <a:bodyPr/>
            <a:lstStyle/>
            <a:p>
              <a:endParaRPr lang="en-IE"/>
            </a:p>
          </p:txBody>
        </p:sp>
      </p:grpSp>
      <p:sp>
        <p:nvSpPr>
          <p:cNvPr id="17" name="Freeform 17"/>
          <p:cNvSpPr/>
          <p:nvPr/>
        </p:nvSpPr>
        <p:spPr>
          <a:xfrm flipH="1">
            <a:off x="7371765" y="1922352"/>
            <a:ext cx="397431" cy="659637"/>
          </a:xfrm>
          <a:custGeom>
            <a:avLst/>
            <a:gdLst/>
            <a:ahLst/>
            <a:cxnLst/>
            <a:rect l="l" t="t" r="r" b="b"/>
            <a:pathLst>
              <a:path w="596147" h="989455">
                <a:moveTo>
                  <a:pt x="596147" y="0"/>
                </a:moveTo>
                <a:lnTo>
                  <a:pt x="0" y="0"/>
                </a:lnTo>
                <a:lnTo>
                  <a:pt x="0" y="989455"/>
                </a:lnTo>
                <a:lnTo>
                  <a:pt x="596147" y="989455"/>
                </a:lnTo>
                <a:lnTo>
                  <a:pt x="596147" y="0"/>
                </a:lnTo>
                <a:close/>
              </a:path>
            </a:pathLst>
          </a:custGeom>
          <a:blipFill>
            <a:blip r:embed="rId9">
              <a:extLst>
                <a:ext uri="{96DAC541-7B7A-43D3-8B79-37D633B846F1}">
                  <asvg:svgBlip xmlns:asvg="http://schemas.microsoft.com/office/drawing/2016/SVG/main" xmlns="" r:embed="rId10"/>
                </a:ext>
              </a:extLst>
            </a:blip>
            <a:stretch>
              <a:fillRect l="-271" r="-271"/>
            </a:stretch>
          </a:blipFill>
        </p:spPr>
        <p:txBody>
          <a:bodyPr/>
          <a:lstStyle/>
          <a:p>
            <a:endParaRPr lang="en-IE"/>
          </a:p>
        </p:txBody>
      </p:sp>
      <p:grpSp>
        <p:nvGrpSpPr>
          <p:cNvPr id="18" name="Group 18"/>
          <p:cNvGrpSpPr/>
          <p:nvPr/>
        </p:nvGrpSpPr>
        <p:grpSpPr>
          <a:xfrm>
            <a:off x="6942663" y="2187096"/>
            <a:ext cx="539756" cy="130149"/>
            <a:chOff x="0" y="0"/>
            <a:chExt cx="1079512" cy="260298"/>
          </a:xfrm>
        </p:grpSpPr>
        <p:sp>
          <p:nvSpPr>
            <p:cNvPr id="19" name="Freeform 19"/>
            <p:cNvSpPr/>
            <p:nvPr/>
          </p:nvSpPr>
          <p:spPr>
            <a:xfrm>
              <a:off x="0" y="0"/>
              <a:ext cx="1079500" cy="260350"/>
            </a:xfrm>
            <a:custGeom>
              <a:avLst/>
              <a:gdLst/>
              <a:ahLst/>
              <a:cxnLst/>
              <a:rect l="l" t="t" r="r" b="b"/>
              <a:pathLst>
                <a:path w="1079500" h="260350">
                  <a:moveTo>
                    <a:pt x="0" y="0"/>
                  </a:moveTo>
                  <a:lnTo>
                    <a:pt x="1079500" y="0"/>
                  </a:lnTo>
                  <a:lnTo>
                    <a:pt x="1079500" y="260350"/>
                  </a:lnTo>
                  <a:lnTo>
                    <a:pt x="0" y="260350"/>
                  </a:lnTo>
                  <a:close/>
                </a:path>
              </a:pathLst>
            </a:custGeom>
            <a:solidFill>
              <a:srgbClr val="F8F4E7"/>
            </a:solidFill>
          </p:spPr>
          <p:txBody>
            <a:bodyPr/>
            <a:lstStyle/>
            <a:p>
              <a:endParaRPr lang="en-IE"/>
            </a:p>
          </p:txBody>
        </p:sp>
      </p:gr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bg>
      <p:bgPr>
        <a:solidFill>
          <a:srgbClr val="F8F4E7"/>
        </a:solidFill>
        <a:effectLst/>
      </p:bgPr>
    </p:bg>
    <p:spTree>
      <p:nvGrpSpPr>
        <p:cNvPr id="1" name=""/>
        <p:cNvGrpSpPr/>
        <p:nvPr/>
      </p:nvGrpSpPr>
      <p:grpSpPr>
        <a:xfrm>
          <a:off x="0" y="0"/>
          <a:ext cx="0" cy="0"/>
          <a:chOff x="0" y="0"/>
          <a:chExt cx="0" cy="0"/>
        </a:xfrm>
      </p:grpSpPr>
      <p:sp>
        <p:nvSpPr>
          <p:cNvPr id="2" name="Freeform 2"/>
          <p:cNvSpPr/>
          <p:nvPr/>
        </p:nvSpPr>
        <p:spPr>
          <a:xfrm>
            <a:off x="-569753" y="-376259"/>
            <a:ext cx="12860905" cy="7234259"/>
          </a:xfrm>
          <a:custGeom>
            <a:avLst/>
            <a:gdLst/>
            <a:ahLst/>
            <a:cxnLst/>
            <a:rect l="l" t="t" r="r" b="b"/>
            <a:pathLst>
              <a:path w="19291358" h="10851389">
                <a:moveTo>
                  <a:pt x="0" y="0"/>
                </a:moveTo>
                <a:lnTo>
                  <a:pt x="19291359" y="0"/>
                </a:lnTo>
                <a:lnTo>
                  <a:pt x="19291359" y="10851389"/>
                </a:lnTo>
                <a:lnTo>
                  <a:pt x="0" y="10851389"/>
                </a:lnTo>
                <a:lnTo>
                  <a:pt x="0" y="0"/>
                </a:lnTo>
                <a:close/>
              </a:path>
            </a:pathLst>
          </a:custGeom>
          <a:blipFill>
            <a:blip r:embed="rId2"/>
            <a:stretch>
              <a:fillRect/>
            </a:stretch>
          </a:blipFill>
        </p:spPr>
        <p:txBody>
          <a:bodyPr/>
          <a:lstStyle/>
          <a:p>
            <a:endParaRPr lang="en-IE"/>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271725-1A86-BBD1-F594-106E7B80C3D0}"/>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GB" smtClean="0"/>
              <a:t>122</a:t>
            </a:fld>
            <a:endParaRPr lang="en-GB"/>
          </a:p>
        </p:txBody>
      </p:sp>
      <p:sp>
        <p:nvSpPr>
          <p:cNvPr id="3" name="Title 2">
            <a:extLst>
              <a:ext uri="{FF2B5EF4-FFF2-40B4-BE49-F238E27FC236}">
                <a16:creationId xmlns:a16="http://schemas.microsoft.com/office/drawing/2014/main" id="{C424A554-C1A1-AB2D-03D0-272D64C20A81}"/>
              </a:ext>
            </a:extLst>
          </p:cNvPr>
          <p:cNvSpPr>
            <a:spLocks noGrp="1"/>
          </p:cNvSpPr>
          <p:nvPr>
            <p:ph type="title"/>
          </p:nvPr>
        </p:nvSpPr>
        <p:spPr/>
        <p:txBody>
          <a:bodyPr/>
          <a:lstStyle/>
          <a:p>
            <a:r>
              <a:rPr lang="en-IE" b="1" i="1" dirty="0">
                <a:latin typeface="Calibri" panose="020F0502020204030204" pitchFamily="34" charset="0"/>
                <a:cs typeface="Calibri" panose="020F0502020204030204" pitchFamily="34" charset="0"/>
              </a:rPr>
              <a:t>Assistance</a:t>
            </a:r>
          </a:p>
        </p:txBody>
      </p:sp>
      <p:pic>
        <p:nvPicPr>
          <p:cNvPr id="6" name="Picture 5">
            <a:extLst>
              <a:ext uri="{FF2B5EF4-FFF2-40B4-BE49-F238E27FC236}">
                <a16:creationId xmlns:a16="http://schemas.microsoft.com/office/drawing/2014/main" id="{E9EC1FA1-7C20-1A91-7B28-83CF637D9DD6}"/>
              </a:ext>
            </a:extLst>
          </p:cNvPr>
          <p:cNvPicPr>
            <a:picLocks noChangeAspect="1"/>
          </p:cNvPicPr>
          <p:nvPr/>
        </p:nvPicPr>
        <p:blipFill>
          <a:blip r:embed="rId2"/>
          <a:stretch>
            <a:fillRect/>
          </a:stretch>
        </p:blipFill>
        <p:spPr>
          <a:xfrm>
            <a:off x="2037593" y="1466749"/>
            <a:ext cx="7299047" cy="4908391"/>
          </a:xfrm>
          <a:prstGeom prst="rect">
            <a:avLst/>
          </a:prstGeom>
        </p:spPr>
      </p:pic>
    </p:spTree>
    <p:extLst>
      <p:ext uri="{BB962C8B-B14F-4D97-AF65-F5344CB8AC3E}">
        <p14:creationId xmlns:p14="http://schemas.microsoft.com/office/powerpoint/2010/main" val="1333433348"/>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5"/>
          <p:cNvSpPr txBox="1">
            <a:spLocks/>
          </p:cNvSpPr>
          <p:nvPr/>
        </p:nvSpPr>
        <p:spPr>
          <a:xfrm>
            <a:off x="1330317" y="316742"/>
            <a:ext cx="10515600" cy="782357"/>
          </a:xfrm>
          <a:prstGeom prst="rect">
            <a:avLst/>
          </a:prstGeom>
          <a:noFill/>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IE" sz="4000" b="0" i="0" u="none" strike="noStrike" kern="1200" cap="none" spc="0" normalizeH="0" baseline="0" noProof="0" dirty="0">
                <a:ln>
                  <a:noFill/>
                </a:ln>
                <a:solidFill>
                  <a:srgbClr val="0070C0"/>
                </a:solidFill>
                <a:effectLst/>
                <a:uLnTx/>
                <a:uFillTx/>
                <a:latin typeface="Calibri Light" panose="020F0302020204030204"/>
                <a:ea typeface="+mj-ea"/>
                <a:cs typeface="+mj-cs"/>
              </a:rPr>
              <a:t>Have your say!</a:t>
            </a:r>
          </a:p>
        </p:txBody>
      </p:sp>
      <p:sp>
        <p:nvSpPr>
          <p:cNvPr id="6" name="Slide Number Placeholder 5">
            <a:extLst>
              <a:ext uri="{FF2B5EF4-FFF2-40B4-BE49-F238E27FC236}">
                <a16:creationId xmlns:a16="http://schemas.microsoft.com/office/drawing/2014/main" id="{7F156872-BC9F-62DA-6433-CEC5BA0C8FF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123</a:t>
            </a:fld>
            <a:endParaRPr kumimoji="0" lang="en-GB"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5C80426D-9626-C65F-FADF-173C392D3DA1}"/>
              </a:ext>
            </a:extLst>
          </p:cNvPr>
          <p:cNvSpPr txBox="1"/>
          <p:nvPr/>
        </p:nvSpPr>
        <p:spPr>
          <a:xfrm>
            <a:off x="892626" y="1530850"/>
            <a:ext cx="8180364" cy="3503487"/>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84DED"/>
                </a:solidFill>
                <a:effectLst/>
                <a:uLnTx/>
                <a:uFillTx/>
                <a:latin typeface="Calibri" panose="020F0502020204030204" pitchFamily="34" charset="0"/>
                <a:ea typeface="+mn-ea"/>
                <a:cs typeface="+mn-cs"/>
              </a:rPr>
              <a:t>EU public consultation and feedback on EU’s next long-term budget </a:t>
            </a:r>
            <a:endParaRPr kumimoji="0" lang="en-US" sz="1800" b="0" i="0" u="none" strike="noStrike" kern="1200" cap="none" spc="0" normalizeH="0" baseline="0" noProof="0" dirty="0">
              <a:ln>
                <a:noFill/>
              </a:ln>
              <a:solidFill>
                <a:srgbClr val="084DED"/>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F2F2F"/>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F2F2F"/>
                </a:solidFill>
                <a:effectLst/>
                <a:uLnTx/>
                <a:uFillTx/>
                <a:latin typeface="Calibri" panose="020F0502020204030204" pitchFamily="34" charset="0"/>
                <a:ea typeface="+mn-ea"/>
                <a:cs typeface="+mn-cs"/>
              </a:rPr>
              <a:t>Consultation period: 12 February 2025 -07 May 2025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BE" sz="1800" b="0" i="0" u="none" strike="noStrike" kern="1200" cap="none" spc="0" normalizeH="0" baseline="0" noProof="0" dirty="0">
              <a:ln>
                <a:noFill/>
              </a:ln>
              <a:solidFill>
                <a:srgbClr val="404040"/>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BE" sz="1800" b="0" i="0" u="none" strike="noStrike" kern="1200" cap="none" spc="0" normalizeH="0" baseline="0" noProof="0" dirty="0">
              <a:ln>
                <a:noFill/>
              </a:ln>
              <a:solidFill>
                <a:srgbClr val="404040"/>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462C1"/>
                </a:solidFill>
                <a:effectLst/>
                <a:uLnTx/>
                <a:uFillTx/>
                <a:latin typeface="Calibri" panose="020F0502020204030204" pitchFamily="34" charset="0"/>
                <a:ea typeface="+mn-ea"/>
                <a:cs typeface="+mn-cs"/>
                <a:hlinkClick r:id="rId3"/>
              </a:rPr>
              <a:t>EU’s next long-term budget (MFF) –EU funding for cross-border education, training and solidarity, young people, media, culture, and creative sectors, values, and civil society</a:t>
            </a:r>
            <a:endParaRPr kumimoji="0" lang="en-US" sz="1800" b="0" i="0" u="none" strike="noStrike" kern="1200" cap="none" spc="0" normalizeH="0" baseline="0" noProof="0" dirty="0">
              <a:ln>
                <a:noFill/>
              </a:ln>
              <a:solidFill>
                <a:srgbClr val="0462C1"/>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libri" panose="020F0502020204030204"/>
                <a:ea typeface="+mn-ea"/>
                <a:cs typeface="+mn-cs"/>
              </a:rPr>
              <a:t/>
            </a:r>
            <a:br>
              <a:rPr kumimoji="0" lang="en-US" sz="7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en-US" sz="700" b="0" i="0" u="none" strike="noStrike" kern="1200" cap="none" spc="0" normalizeH="0" baseline="0" noProof="0" dirty="0">
              <a:ln>
                <a:noFill/>
              </a:ln>
              <a:solidFill>
                <a:prstClr val="black"/>
              </a:solidFill>
              <a:effectLst/>
              <a:uLnTx/>
              <a:uFillTx/>
              <a:latin typeface="Calibri" panose="020F0502020204030204"/>
              <a:ea typeface="Calibri"/>
              <a:cs typeface="Calibri"/>
            </a:endParaRPr>
          </a:p>
        </p:txBody>
      </p:sp>
      <p:sp>
        <p:nvSpPr>
          <p:cNvPr id="5" name="Oval 4">
            <a:extLst>
              <a:ext uri="{FF2B5EF4-FFF2-40B4-BE49-F238E27FC236}">
                <a16:creationId xmlns:a16="http://schemas.microsoft.com/office/drawing/2014/main" id="{CBF32176-6E86-7030-3E9F-A95A4C7B9C1E}"/>
              </a:ext>
            </a:extLst>
          </p:cNvPr>
          <p:cNvSpPr/>
          <p:nvPr/>
        </p:nvSpPr>
        <p:spPr>
          <a:xfrm>
            <a:off x="3133616" y="4001785"/>
            <a:ext cx="4376791" cy="131509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1" i="0" u="none" strike="noStrike" kern="1200" cap="none" spc="0" normalizeH="0" baseline="0" noProof="0" dirty="0">
                <a:ln>
                  <a:noFill/>
                </a:ln>
                <a:solidFill>
                  <a:prstClr val="white"/>
                </a:solidFill>
                <a:effectLst/>
                <a:uLnTx/>
                <a:uFillTx/>
                <a:latin typeface="Calibri" panose="020F0502020204030204"/>
                <a:ea typeface="+mn-ea"/>
                <a:cs typeface="+mn-cs"/>
              </a:rPr>
              <a:t>The Commission would like to hear your views!!</a:t>
            </a:r>
            <a:endParaRPr kumimoji="0" lang="fr-BE"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664033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2DFBCE85-08E2-D44B-95F5-4FAC9101810B}"/>
              </a:ext>
            </a:extLst>
          </p:cNvPr>
          <p:cNvPicPr>
            <a:picLocks noChangeAspect="1"/>
          </p:cNvPicPr>
          <p:nvPr/>
        </p:nvPicPr>
        <p:blipFill>
          <a:blip r:embed="rId2"/>
          <a:stretch>
            <a:fillRect/>
          </a:stretch>
        </p:blipFill>
        <p:spPr>
          <a:xfrm>
            <a:off x="0" y="0"/>
            <a:ext cx="12192000" cy="6858000"/>
          </a:xfrm>
          <a:prstGeom prst="rect">
            <a:avLst/>
          </a:prstGeom>
        </p:spPr>
      </p:pic>
      <p:sp>
        <p:nvSpPr>
          <p:cNvPr id="3" name="CasellaDiTesto 2">
            <a:extLst>
              <a:ext uri="{FF2B5EF4-FFF2-40B4-BE49-F238E27FC236}">
                <a16:creationId xmlns:a16="http://schemas.microsoft.com/office/drawing/2014/main" id="{D2B6975A-A2D2-F640-9D09-D768B6999E5C}"/>
              </a:ext>
            </a:extLst>
          </p:cNvPr>
          <p:cNvSpPr txBox="1"/>
          <p:nvPr/>
        </p:nvSpPr>
        <p:spPr>
          <a:xfrm>
            <a:off x="2751137" y="992441"/>
            <a:ext cx="6689725" cy="2400657"/>
          </a:xfrm>
          <a:prstGeom prst="rect">
            <a:avLst/>
          </a:prstGeom>
          <a:noFill/>
        </p:spPr>
        <p:txBody>
          <a:bodyPr wrap="square" rtlCol="0">
            <a:spAutoFit/>
          </a:bodyPr>
          <a:lstStyle/>
          <a:p>
            <a:pPr lvl="0" algn="ctr"/>
            <a:r>
              <a:rPr lang="it-IT" sz="5000" b="0" i="0" dirty="0" err="1">
                <a:solidFill>
                  <a:schemeClr val="bg2">
                    <a:lumMod val="10000"/>
                  </a:schemeClr>
                </a:solidFill>
                <a:latin typeface="Gotham HTF Medium" pitchFamily="2" charset="77"/>
              </a:rPr>
              <a:t>Thank</a:t>
            </a:r>
            <a:r>
              <a:rPr lang="it-IT" sz="5000" b="0" i="0" dirty="0">
                <a:solidFill>
                  <a:schemeClr val="bg2">
                    <a:lumMod val="10000"/>
                  </a:schemeClr>
                </a:solidFill>
                <a:latin typeface="Gotham HTF Medium" pitchFamily="2" charset="77"/>
              </a:rPr>
              <a:t> </a:t>
            </a:r>
            <a:r>
              <a:rPr lang="it-IT" sz="5000" b="0" i="0" dirty="0" err="1">
                <a:solidFill>
                  <a:schemeClr val="bg2">
                    <a:lumMod val="10000"/>
                  </a:schemeClr>
                </a:solidFill>
                <a:latin typeface="Gotham HTF Medium" pitchFamily="2" charset="77"/>
              </a:rPr>
              <a:t>you</a:t>
            </a:r>
            <a:endParaRPr lang="it-IT" sz="5000" b="0" i="0" dirty="0">
              <a:solidFill>
                <a:schemeClr val="bg2">
                  <a:lumMod val="10000"/>
                </a:schemeClr>
              </a:solidFill>
              <a:latin typeface="Gotham HTF Medium" pitchFamily="2" charset="77"/>
            </a:endParaRPr>
          </a:p>
          <a:p>
            <a:pPr lvl="0" algn="ctr"/>
            <a:r>
              <a:rPr lang="it-IT" sz="5000" dirty="0">
                <a:solidFill>
                  <a:schemeClr val="bg2">
                    <a:lumMod val="10000"/>
                  </a:schemeClr>
                </a:solidFill>
                <a:latin typeface="Gotham HTF Medium" pitchFamily="2" charset="77"/>
              </a:rPr>
              <a:t>f</a:t>
            </a:r>
            <a:r>
              <a:rPr lang="it-IT" sz="5000" b="0" i="0" dirty="0">
                <a:solidFill>
                  <a:schemeClr val="bg2">
                    <a:lumMod val="10000"/>
                  </a:schemeClr>
                </a:solidFill>
                <a:latin typeface="Gotham HTF Medium" pitchFamily="2" charset="77"/>
              </a:rPr>
              <a:t>or </a:t>
            </a:r>
            <a:r>
              <a:rPr lang="it-IT" sz="5000" b="0" i="0" dirty="0" err="1">
                <a:solidFill>
                  <a:schemeClr val="bg2">
                    <a:lumMod val="10000"/>
                  </a:schemeClr>
                </a:solidFill>
                <a:latin typeface="Gotham HTF Medium" pitchFamily="2" charset="77"/>
              </a:rPr>
              <a:t>your</a:t>
            </a:r>
            <a:r>
              <a:rPr lang="it-IT" sz="5000" b="0" i="0" dirty="0">
                <a:solidFill>
                  <a:schemeClr val="bg2">
                    <a:lumMod val="10000"/>
                  </a:schemeClr>
                </a:solidFill>
                <a:latin typeface="Gotham HTF Medium" pitchFamily="2" charset="77"/>
              </a:rPr>
              <a:t> </a:t>
            </a:r>
            <a:r>
              <a:rPr lang="it-IT" sz="5000" b="0" i="0" dirty="0" err="1">
                <a:solidFill>
                  <a:schemeClr val="bg2">
                    <a:lumMod val="10000"/>
                  </a:schemeClr>
                </a:solidFill>
                <a:latin typeface="Gotham HTF Medium" pitchFamily="2" charset="77"/>
              </a:rPr>
              <a:t>attention</a:t>
            </a:r>
            <a:r>
              <a:rPr lang="it-IT" sz="5000" b="0" i="0" dirty="0">
                <a:solidFill>
                  <a:schemeClr val="bg2">
                    <a:lumMod val="10000"/>
                  </a:schemeClr>
                </a:solidFill>
                <a:latin typeface="Gotham HTF Medium" pitchFamily="2" charset="77"/>
              </a:rPr>
              <a:t> &amp; </a:t>
            </a:r>
            <a:r>
              <a:rPr lang="it-IT" sz="5000" b="0" i="0" dirty="0" err="1">
                <a:solidFill>
                  <a:schemeClr val="bg2">
                    <a:lumMod val="10000"/>
                  </a:schemeClr>
                </a:solidFill>
                <a:latin typeface="Gotham HTF Medium" pitchFamily="2" charset="77"/>
              </a:rPr>
              <a:t>have</a:t>
            </a:r>
            <a:r>
              <a:rPr lang="it-IT" sz="5000" b="0" i="0" dirty="0">
                <a:solidFill>
                  <a:schemeClr val="bg2">
                    <a:lumMod val="10000"/>
                  </a:schemeClr>
                </a:solidFill>
                <a:latin typeface="Gotham HTF Medium" pitchFamily="2" charset="77"/>
              </a:rPr>
              <a:t> a </a:t>
            </a:r>
            <a:r>
              <a:rPr lang="it-IT" sz="5000" dirty="0" err="1">
                <a:solidFill>
                  <a:schemeClr val="bg2">
                    <a:lumMod val="10000"/>
                  </a:schemeClr>
                </a:solidFill>
                <a:latin typeface="Gotham HTF Medium" pitchFamily="2" charset="77"/>
              </a:rPr>
              <a:t>great</a:t>
            </a:r>
            <a:r>
              <a:rPr lang="it-IT" sz="5000" dirty="0">
                <a:solidFill>
                  <a:schemeClr val="bg2">
                    <a:lumMod val="10000"/>
                  </a:schemeClr>
                </a:solidFill>
                <a:latin typeface="Gotham HTF Medium" pitchFamily="2" charset="77"/>
              </a:rPr>
              <a:t> day</a:t>
            </a:r>
            <a:r>
              <a:rPr lang="it-IT" sz="5000" b="0" i="0" dirty="0">
                <a:solidFill>
                  <a:schemeClr val="bg2">
                    <a:lumMod val="10000"/>
                  </a:schemeClr>
                </a:solidFill>
                <a:latin typeface="Gotham HTF Medium" pitchFamily="2" charset="77"/>
              </a:rPr>
              <a:t>!</a:t>
            </a:r>
          </a:p>
        </p:txBody>
      </p:sp>
    </p:spTree>
    <p:extLst>
      <p:ext uri="{BB962C8B-B14F-4D97-AF65-F5344CB8AC3E}">
        <p14:creationId xmlns:p14="http://schemas.microsoft.com/office/powerpoint/2010/main" val="1262135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3">
            <a:extLst>
              <a:ext uri="{FF2B5EF4-FFF2-40B4-BE49-F238E27FC236}">
                <a16:creationId xmlns:a16="http://schemas.microsoft.com/office/drawing/2014/main" id="{C0BF2B14-2C9A-1FE2-5079-66B96B8FCC20}"/>
              </a:ext>
            </a:extLst>
          </p:cNvPr>
          <p:cNvSpPr>
            <a:spLocks noGrp="1"/>
          </p:cNvSpPr>
          <p:nvPr>
            <p:ph type="body" idx="1"/>
          </p:nvPr>
        </p:nvSpPr>
        <p:spPr>
          <a:xfrm>
            <a:off x="508179" y="1723557"/>
            <a:ext cx="7444781" cy="5165497"/>
          </a:xfrm>
        </p:spPr>
        <p:txBody>
          <a:bodyPr/>
          <a:lstStyle/>
          <a:p>
            <a:pPr marL="0" indent="0" fontAlgn="base">
              <a:buClr>
                <a:schemeClr val="tx1">
                  <a:lumMod val="75000"/>
                </a:schemeClr>
              </a:buClr>
              <a:buSzPct val="100000"/>
              <a:buNone/>
            </a:pPr>
            <a:r>
              <a:rPr lang="en-US" sz="1800" b="1">
                <a:solidFill>
                  <a:schemeClr val="tx1">
                    <a:lumMod val="75000"/>
                  </a:schemeClr>
                </a:solidFill>
                <a:latin typeface="+mj-lt"/>
              </a:rPr>
              <a:t>1.   Putting children at the </a:t>
            </a:r>
            <a:r>
              <a:rPr lang="en-US" sz="1800" b="1" err="1">
                <a:solidFill>
                  <a:schemeClr val="tx1">
                    <a:lumMod val="75000"/>
                  </a:schemeClr>
                </a:solidFill>
                <a:latin typeface="+mj-lt"/>
              </a:rPr>
              <a:t>centre</a:t>
            </a:r>
            <a:endParaRPr lang="en-US" sz="1800" b="1">
              <a:solidFill>
                <a:schemeClr val="tx1">
                  <a:lumMod val="75000"/>
                </a:schemeClr>
              </a:solidFill>
              <a:latin typeface="+mj-lt"/>
            </a:endParaRPr>
          </a:p>
          <a:p>
            <a:pPr marL="742950" lvl="1" indent="-285750" algn="just"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1,000 children consulted under the </a:t>
            </a:r>
            <a:r>
              <a:rPr lang="en-US" sz="1400">
                <a:solidFill>
                  <a:schemeClr val="tx2">
                    <a:lumMod val="50000"/>
                  </a:schemeClr>
                </a:solidFill>
                <a:latin typeface="+mj-lt"/>
                <a:hlinkClick r:id="rId2">
                  <a:extLst>
                    <a:ext uri="{A12FA001-AC4F-418D-AE19-62706E023703}">
                      <ahyp:hlinkClr xmlns:ahyp="http://schemas.microsoft.com/office/drawing/2018/hyperlinkcolor" xmlns="" val="tx"/>
                    </a:ext>
                  </a:extLst>
                </a:hlinkClick>
              </a:rPr>
              <a:t>EU Children’s Participation Platform</a:t>
            </a:r>
            <a:endParaRPr lang="en-US" sz="1400">
              <a:solidFill>
                <a:schemeClr val="tx1">
                  <a:lumMod val="75000"/>
                </a:schemeClr>
              </a:solidFill>
              <a:latin typeface="+mj-lt"/>
            </a:endParaRPr>
          </a:p>
          <a:p>
            <a:pPr marL="742950" lvl="1" indent="-285750" algn="just"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Adapting to children’s needs </a:t>
            </a:r>
          </a:p>
          <a:p>
            <a:pPr marL="742950" lvl="1" indent="-285750" algn="just"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Listening to children </a:t>
            </a:r>
          </a:p>
          <a:p>
            <a:pPr marL="457200" lvl="1" indent="0" algn="just" fontAlgn="base">
              <a:spcBef>
                <a:spcPts val="0"/>
              </a:spcBef>
              <a:buClr>
                <a:schemeClr val="tx1">
                  <a:lumMod val="75000"/>
                </a:schemeClr>
              </a:buClr>
              <a:buNone/>
            </a:pPr>
            <a:endParaRPr lang="en-US" sz="1400">
              <a:solidFill>
                <a:schemeClr val="tx1">
                  <a:lumMod val="75000"/>
                </a:schemeClr>
              </a:solidFill>
              <a:latin typeface="+mj-lt"/>
            </a:endParaRPr>
          </a:p>
          <a:p>
            <a:pPr marL="0" indent="0" fontAlgn="base">
              <a:buClr>
                <a:schemeClr val="tx1">
                  <a:lumMod val="75000"/>
                </a:schemeClr>
              </a:buClr>
              <a:buSzPct val="100000"/>
              <a:buNone/>
            </a:pPr>
            <a:r>
              <a:rPr lang="en-US" sz="1800" b="1">
                <a:solidFill>
                  <a:schemeClr val="tx1">
                    <a:lumMod val="75000"/>
                  </a:schemeClr>
                </a:solidFill>
                <a:latin typeface="+mj-lt"/>
              </a:rPr>
              <a:t>2.   Supporting Member </a:t>
            </a:r>
            <a:r>
              <a:rPr lang="en-US" sz="1800" b="1" i="0">
                <a:solidFill>
                  <a:schemeClr val="tx1">
                    <a:lumMod val="75000"/>
                  </a:schemeClr>
                </a:solidFill>
                <a:effectLst/>
                <a:latin typeface="+mj-lt"/>
              </a:rPr>
              <a:t>States to protect</a:t>
            </a:r>
            <a:r>
              <a:rPr lang="en-US" sz="1800" b="1">
                <a:solidFill>
                  <a:schemeClr val="tx1">
                    <a:lumMod val="75000"/>
                  </a:schemeClr>
                </a:solidFill>
                <a:latin typeface="+mj-lt"/>
              </a:rPr>
              <a:t> </a:t>
            </a:r>
            <a:r>
              <a:rPr lang="en-US" sz="1800" b="1" i="0">
                <a:solidFill>
                  <a:schemeClr val="tx1">
                    <a:lumMod val="75000"/>
                  </a:schemeClr>
                </a:solidFill>
                <a:effectLst/>
                <a:latin typeface="+mj-lt"/>
              </a:rPr>
              <a:t>any child from </a:t>
            </a:r>
            <a:r>
              <a:rPr lang="en-US" sz="1800" b="1">
                <a:solidFill>
                  <a:schemeClr val="tx1">
                    <a:lumMod val="75000"/>
                  </a:schemeClr>
                </a:solidFill>
                <a:latin typeface="+mj-lt"/>
              </a:rPr>
              <a:t>any </a:t>
            </a:r>
          </a:p>
          <a:p>
            <a:pPr marL="0" indent="0" fontAlgn="base">
              <a:buClr>
                <a:schemeClr val="tx1">
                  <a:lumMod val="75000"/>
                </a:schemeClr>
              </a:buClr>
              <a:buSzPct val="100000"/>
              <a:buNone/>
            </a:pPr>
            <a:r>
              <a:rPr lang="en-US" sz="1800" b="1">
                <a:solidFill>
                  <a:schemeClr val="tx1">
                    <a:lumMod val="75000"/>
                  </a:schemeClr>
                </a:solidFill>
                <a:latin typeface="+mj-lt"/>
              </a:rPr>
              <a:t>      form of violence</a:t>
            </a:r>
          </a:p>
          <a:p>
            <a:pPr marL="742950" lvl="1" indent="-285750" fontAlgn="base">
              <a:spcBef>
                <a:spcPts val="0"/>
              </a:spcBef>
              <a:buClr>
                <a:schemeClr val="tx1">
                  <a:lumMod val="75000"/>
                </a:schemeClr>
              </a:buClr>
              <a:buFont typeface="Arial" panose="020B0604020202020204" pitchFamily="34" charset="0"/>
              <a:buChar char="•"/>
            </a:pPr>
            <a:r>
              <a:rPr lang="en-GB" sz="1400">
                <a:solidFill>
                  <a:schemeClr val="tx1">
                    <a:lumMod val="75000"/>
                  </a:schemeClr>
                </a:solidFill>
                <a:effectLst/>
                <a:latin typeface="+mn-lt"/>
                <a:ea typeface="Calibri" panose="020F0502020204030204" pitchFamily="34" charset="0"/>
              </a:rPr>
              <a:t>Prevent</a:t>
            </a:r>
            <a:r>
              <a:rPr lang="en-GB" sz="1400">
                <a:solidFill>
                  <a:srgbClr val="000000"/>
                </a:solidFill>
                <a:effectLst/>
                <a:latin typeface="+mn-lt"/>
                <a:ea typeface="Calibri" panose="020F0502020204030204" pitchFamily="34" charset="0"/>
              </a:rPr>
              <a:t>ing</a:t>
            </a:r>
            <a:r>
              <a:rPr lang="en-GB" sz="1400">
                <a:solidFill>
                  <a:schemeClr val="tx1">
                    <a:lumMod val="75000"/>
                  </a:schemeClr>
                </a:solidFill>
                <a:effectLst/>
                <a:latin typeface="+mn-lt"/>
                <a:ea typeface="Calibri" panose="020F0502020204030204" pitchFamily="34" charset="0"/>
              </a:rPr>
              <a:t> violence and fighting discrimination </a:t>
            </a:r>
            <a:endParaRPr lang="en-GB" sz="1400">
              <a:solidFill>
                <a:schemeClr val="tx1">
                  <a:lumMod val="75000"/>
                </a:schemeClr>
              </a:solidFill>
              <a:latin typeface="+mn-lt"/>
              <a:ea typeface="Calibri" panose="020F0502020204030204" pitchFamily="34" charset="0"/>
            </a:endParaRPr>
          </a:p>
          <a:p>
            <a:pPr marL="742950" lvl="1" indent="-285750" fontAlgn="base">
              <a:spcBef>
                <a:spcPts val="0"/>
              </a:spcBef>
              <a:buClr>
                <a:schemeClr val="tx1">
                  <a:lumMod val="75000"/>
                </a:schemeClr>
              </a:buClr>
              <a:buFont typeface="Arial" panose="020B0604020202020204" pitchFamily="34" charset="0"/>
              <a:buChar char="•"/>
            </a:pPr>
            <a:r>
              <a:rPr lang="en-GB" sz="1400">
                <a:solidFill>
                  <a:schemeClr val="tx1">
                    <a:lumMod val="75000"/>
                  </a:schemeClr>
                </a:solidFill>
                <a:effectLst/>
                <a:latin typeface="+mn-lt"/>
                <a:ea typeface="Calibri" panose="020F0502020204030204" pitchFamily="34" charset="0"/>
              </a:rPr>
              <a:t>Provid</a:t>
            </a:r>
            <a:r>
              <a:rPr lang="en-GB" sz="1400">
                <a:solidFill>
                  <a:srgbClr val="000000"/>
                </a:solidFill>
                <a:effectLst/>
                <a:latin typeface="+mn-lt"/>
                <a:ea typeface="Calibri" panose="020F0502020204030204" pitchFamily="34" charset="0"/>
              </a:rPr>
              <a:t>ing</a:t>
            </a:r>
            <a:r>
              <a:rPr lang="en-GB" sz="1400">
                <a:solidFill>
                  <a:schemeClr val="tx1">
                    <a:lumMod val="75000"/>
                  </a:schemeClr>
                </a:solidFill>
                <a:effectLst/>
                <a:latin typeface="+mn-lt"/>
                <a:ea typeface="Calibri" panose="020F0502020204030204" pitchFamily="34" charset="0"/>
              </a:rPr>
              <a:t> targeted multistakeholder support</a:t>
            </a:r>
            <a:endParaRPr lang="en-US" sz="1000" b="1">
              <a:solidFill>
                <a:schemeClr val="tx1">
                  <a:lumMod val="75000"/>
                </a:schemeClr>
              </a:solidFill>
              <a:latin typeface="+mj-lt"/>
              <a:ea typeface="Calibri" panose="020F0502020204030204" pitchFamily="34" charset="0"/>
            </a:endParaRPr>
          </a:p>
          <a:p>
            <a:pPr marL="0" indent="0" fontAlgn="base">
              <a:buClr>
                <a:schemeClr val="tx1">
                  <a:lumMod val="75000"/>
                </a:schemeClr>
              </a:buClr>
              <a:buSzPct val="100000"/>
              <a:buNone/>
            </a:pPr>
            <a:endParaRPr lang="en-US" sz="1800" b="1">
              <a:solidFill>
                <a:schemeClr val="tx1">
                  <a:lumMod val="75000"/>
                </a:schemeClr>
              </a:solidFill>
              <a:latin typeface="+mj-lt"/>
              <a:ea typeface="Verdana"/>
            </a:endParaRPr>
          </a:p>
          <a:p>
            <a:pPr marL="0" indent="0" fontAlgn="base">
              <a:buClr>
                <a:schemeClr val="tx1">
                  <a:lumMod val="75000"/>
                </a:schemeClr>
              </a:buClr>
              <a:buSzPct val="100000"/>
              <a:buNone/>
            </a:pPr>
            <a:r>
              <a:rPr lang="en-US" sz="1800" b="1">
                <a:solidFill>
                  <a:schemeClr val="tx1">
                    <a:lumMod val="75000"/>
                  </a:schemeClr>
                </a:solidFill>
                <a:latin typeface="+mj-lt"/>
              </a:rPr>
              <a:t>3.    Fostering a ‘society-wide </a:t>
            </a:r>
            <a:r>
              <a:rPr lang="en-US" sz="1800" b="1">
                <a:solidFill>
                  <a:schemeClr val="tx1">
                    <a:lumMod val="75000"/>
                  </a:schemeClr>
                </a:solidFill>
                <a:latin typeface="+mj-lt"/>
                <a:ea typeface="Verdana"/>
              </a:rPr>
              <a:t>responsibility’ to protect children</a:t>
            </a:r>
          </a:p>
          <a:p>
            <a:pPr marL="0" indent="0" fontAlgn="base">
              <a:buClr>
                <a:schemeClr val="tx1">
                  <a:lumMod val="75000"/>
                </a:schemeClr>
              </a:buClr>
              <a:buSzPct val="100000"/>
              <a:buNone/>
            </a:pPr>
            <a:r>
              <a:rPr lang="en-US" sz="1800" b="1">
                <a:solidFill>
                  <a:schemeClr val="tx1">
                    <a:lumMod val="75000"/>
                  </a:schemeClr>
                </a:solidFill>
                <a:latin typeface="+mj-lt"/>
                <a:ea typeface="Verdana"/>
              </a:rPr>
              <a:t> </a:t>
            </a:r>
          </a:p>
          <a:p>
            <a:pPr marL="342900" indent="-342900" fontAlgn="base">
              <a:buClr>
                <a:schemeClr val="tx1">
                  <a:lumMod val="75000"/>
                </a:schemeClr>
              </a:buClr>
              <a:buSzPct val="100000"/>
              <a:buAutoNum type="arabicPeriod" startAt="4"/>
            </a:pPr>
            <a:r>
              <a:rPr lang="en-US" sz="1800" b="1" i="0">
                <a:solidFill>
                  <a:schemeClr val="tx1">
                    <a:lumMod val="75000"/>
                  </a:schemeClr>
                </a:solidFill>
                <a:effectLst/>
                <a:latin typeface="+mj-lt"/>
              </a:rPr>
              <a:t> Responding to children needs online and offline</a:t>
            </a:r>
          </a:p>
          <a:p>
            <a:pPr marL="342900" indent="-342900" fontAlgn="base">
              <a:buClr>
                <a:schemeClr val="tx1">
                  <a:lumMod val="75000"/>
                </a:schemeClr>
              </a:buClr>
              <a:buSzPct val="100000"/>
              <a:buAutoNum type="arabicPeriod" startAt="4"/>
            </a:pPr>
            <a:endParaRPr lang="en-US" sz="1800" b="1" i="0">
              <a:solidFill>
                <a:schemeClr val="tx1">
                  <a:lumMod val="75000"/>
                </a:schemeClr>
              </a:solidFill>
              <a:effectLst/>
              <a:latin typeface="+mj-lt"/>
            </a:endParaRPr>
          </a:p>
          <a:p>
            <a:pPr marL="447675" indent="-447675" fontAlgn="base">
              <a:buClr>
                <a:schemeClr val="tx1">
                  <a:lumMod val="75000"/>
                </a:schemeClr>
              </a:buClr>
              <a:buSzPct val="100000"/>
              <a:buAutoNum type="arabicPeriod" startAt="4"/>
            </a:pPr>
            <a:r>
              <a:rPr lang="en-US" sz="1800" b="1">
                <a:solidFill>
                  <a:schemeClr val="tx1">
                    <a:lumMod val="75000"/>
                  </a:schemeClr>
                </a:solidFill>
                <a:latin typeface="+mj-lt"/>
              </a:rPr>
              <a:t>Protecting children’s integrity and mental health, including preventing and fighting (cyber)bullying </a:t>
            </a:r>
          </a:p>
          <a:p>
            <a:pPr indent="-457200" fontAlgn="base">
              <a:buClr>
                <a:schemeClr val="tx1">
                  <a:lumMod val="75000"/>
                </a:schemeClr>
              </a:buClr>
              <a:buSzPct val="100000"/>
              <a:buFont typeface="+mj-lt"/>
              <a:buAutoNum type="arabicPeriod" startAt="6"/>
            </a:pPr>
            <a:endParaRPr lang="en-US" sz="1800" b="1">
              <a:solidFill>
                <a:schemeClr val="tx1">
                  <a:lumMod val="75000"/>
                </a:schemeClr>
              </a:solidFill>
              <a:latin typeface="+mj-lt"/>
            </a:endParaRPr>
          </a:p>
          <a:p>
            <a:pPr marL="76200" indent="0" algn="just" rtl="0" fontAlgn="base">
              <a:buNone/>
            </a:pPr>
            <a:endParaRPr lang="en-US" sz="1400">
              <a:solidFill>
                <a:schemeClr val="tx1">
                  <a:lumMod val="75000"/>
                </a:schemeClr>
              </a:solidFill>
              <a:latin typeface="+mj-lt"/>
            </a:endParaRPr>
          </a:p>
        </p:txBody>
      </p:sp>
      <p:pic>
        <p:nvPicPr>
          <p:cNvPr id="2" name="Picture 1" descr="A black and orange background&#10;&#10;Description automatically generated">
            <a:extLst>
              <a:ext uri="{FF2B5EF4-FFF2-40B4-BE49-F238E27FC236}">
                <a16:creationId xmlns:a16="http://schemas.microsoft.com/office/drawing/2014/main" id="{9CAFE38E-0EDF-0383-61E0-A5A0D9113B3C}"/>
              </a:ext>
            </a:extLst>
          </p:cNvPr>
          <p:cNvPicPr>
            <a:picLocks noChangeAspect="1"/>
          </p:cNvPicPr>
          <p:nvPr/>
        </p:nvPicPr>
        <p:blipFill rotWithShape="1">
          <a:blip r:embed="rId3"/>
          <a:srcRect l="18452" t="39436" r="-2256" b="15658"/>
          <a:stretch/>
        </p:blipFill>
        <p:spPr>
          <a:xfrm>
            <a:off x="0" y="0"/>
            <a:ext cx="5718219" cy="1723557"/>
          </a:xfrm>
          <a:prstGeom prst="rect">
            <a:avLst/>
          </a:prstGeom>
        </p:spPr>
      </p:pic>
      <p:sp>
        <p:nvSpPr>
          <p:cNvPr id="5" name="TextBox 4">
            <a:extLst>
              <a:ext uri="{FF2B5EF4-FFF2-40B4-BE49-F238E27FC236}">
                <a16:creationId xmlns:a16="http://schemas.microsoft.com/office/drawing/2014/main" id="{1014415D-02A9-AFB8-E248-7E3123C34C21}"/>
              </a:ext>
            </a:extLst>
          </p:cNvPr>
          <p:cNvSpPr txBox="1"/>
          <p:nvPr/>
        </p:nvSpPr>
        <p:spPr>
          <a:xfrm>
            <a:off x="508179" y="398155"/>
            <a:ext cx="3293800" cy="584775"/>
          </a:xfrm>
          <a:prstGeom prst="rect">
            <a:avLst/>
          </a:prstGeom>
          <a:noFill/>
        </p:spPr>
        <p:txBody>
          <a:bodyPr wrap="square" rtlCol="0">
            <a:spAutoFit/>
          </a:bodyPr>
          <a:lstStyle/>
          <a:p>
            <a:pPr>
              <a:spcAft>
                <a:spcPts val="600"/>
              </a:spcAft>
            </a:pPr>
            <a:r>
              <a:rPr lang="pt-BR" sz="3200" b="1">
                <a:solidFill>
                  <a:schemeClr val="bg1"/>
                </a:solidFill>
              </a:rPr>
              <a:t>In a nutshell</a:t>
            </a:r>
            <a:r>
              <a:rPr lang="pt-BR" sz="3200">
                <a:solidFill>
                  <a:schemeClr val="bg1"/>
                </a:solidFill>
              </a:rPr>
              <a:t> (1)</a:t>
            </a:r>
            <a:endParaRPr lang="en-US" sz="3200">
              <a:solidFill>
                <a:schemeClr val="bg1"/>
              </a:solidFill>
            </a:endParaRPr>
          </a:p>
        </p:txBody>
      </p:sp>
      <p:pic>
        <p:nvPicPr>
          <p:cNvPr id="8" name="Picture 7">
            <a:extLst>
              <a:ext uri="{FF2B5EF4-FFF2-40B4-BE49-F238E27FC236}">
                <a16:creationId xmlns:a16="http://schemas.microsoft.com/office/drawing/2014/main" id="{9D1ADFD9-7E8A-A8DD-8F9A-CF2334AB5B8C}"/>
              </a:ext>
            </a:extLst>
          </p:cNvPr>
          <p:cNvPicPr>
            <a:picLocks noChangeAspect="1"/>
          </p:cNvPicPr>
          <p:nvPr/>
        </p:nvPicPr>
        <p:blipFill>
          <a:blip r:embed="rId4"/>
          <a:srcRect l="17986" r="17986"/>
          <a:stretch/>
        </p:blipFill>
        <p:spPr>
          <a:xfrm>
            <a:off x="7512371" y="-388026"/>
            <a:ext cx="5134740" cy="534639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071275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ack and orange background&#10;&#10;Description automatically generated">
            <a:extLst>
              <a:ext uri="{FF2B5EF4-FFF2-40B4-BE49-F238E27FC236}">
                <a16:creationId xmlns:a16="http://schemas.microsoft.com/office/drawing/2014/main" id="{DE224B01-9905-331A-51D9-F1172A9D949C}"/>
              </a:ext>
            </a:extLst>
          </p:cNvPr>
          <p:cNvPicPr>
            <a:picLocks noChangeAspect="1"/>
          </p:cNvPicPr>
          <p:nvPr/>
        </p:nvPicPr>
        <p:blipFill rotWithShape="1">
          <a:blip r:embed="rId2"/>
          <a:srcRect l="18452" t="39436" r="-2256" b="15658"/>
          <a:stretch/>
        </p:blipFill>
        <p:spPr>
          <a:xfrm>
            <a:off x="0" y="0"/>
            <a:ext cx="6381750" cy="1343025"/>
          </a:xfrm>
          <a:prstGeom prst="rect">
            <a:avLst/>
          </a:prstGeom>
        </p:spPr>
      </p:pic>
      <p:sp>
        <p:nvSpPr>
          <p:cNvPr id="16" name="Text Placeholder 3">
            <a:extLst>
              <a:ext uri="{FF2B5EF4-FFF2-40B4-BE49-F238E27FC236}">
                <a16:creationId xmlns:a16="http://schemas.microsoft.com/office/drawing/2014/main" id="{C0BF2B14-2C9A-1FE2-5079-66B96B8FCC20}"/>
              </a:ext>
            </a:extLst>
          </p:cNvPr>
          <p:cNvSpPr>
            <a:spLocks noGrp="1"/>
          </p:cNvSpPr>
          <p:nvPr>
            <p:ph type="body" idx="1"/>
          </p:nvPr>
        </p:nvSpPr>
        <p:spPr>
          <a:xfrm>
            <a:off x="323047" y="1145674"/>
            <a:ext cx="7712645" cy="4566651"/>
          </a:xfrm>
        </p:spPr>
        <p:txBody>
          <a:bodyPr/>
          <a:lstStyle/>
          <a:p>
            <a:pPr indent="-457200" fontAlgn="base">
              <a:buClr>
                <a:schemeClr val="tx1">
                  <a:lumMod val="75000"/>
                </a:schemeClr>
              </a:buClr>
              <a:buSzPct val="100000"/>
              <a:buFont typeface="+mj-lt"/>
              <a:buAutoNum type="arabicPeriod" startAt="6"/>
            </a:pPr>
            <a:r>
              <a:rPr lang="en-US" sz="1800" b="1">
                <a:solidFill>
                  <a:schemeClr val="tx1">
                    <a:lumMod val="75000"/>
                  </a:schemeClr>
                </a:solidFill>
                <a:latin typeface="+mj-lt"/>
              </a:rPr>
              <a:t>Improving coordination and cooperation</a:t>
            </a:r>
          </a:p>
          <a:p>
            <a:pPr marL="742950" lvl="1" indent="-285750"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Sectors and competent authorities, starting at local level</a:t>
            </a:r>
          </a:p>
          <a:p>
            <a:pPr marL="742950" lvl="1" indent="-285750"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Across all actors, public and private entities</a:t>
            </a:r>
          </a:p>
          <a:p>
            <a:pPr marL="742950" lvl="1" indent="-285750"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Child-friendly justice</a:t>
            </a:r>
          </a:p>
          <a:p>
            <a:pPr marL="742950" lvl="1" indent="-285750" fontAlgn="base">
              <a:spcBef>
                <a:spcPts val="0"/>
              </a:spcBef>
              <a:buClr>
                <a:schemeClr val="tx1">
                  <a:lumMod val="75000"/>
                </a:schemeClr>
              </a:buClr>
              <a:buFont typeface="Arial" panose="020B0604020202020204" pitchFamily="34" charset="0"/>
              <a:buChar char="•"/>
            </a:pPr>
            <a:endParaRPr lang="en-US" sz="800">
              <a:solidFill>
                <a:schemeClr val="tx1">
                  <a:lumMod val="75000"/>
                </a:schemeClr>
              </a:solidFill>
              <a:latin typeface="+mj-lt"/>
            </a:endParaRPr>
          </a:p>
          <a:p>
            <a:pPr marL="447675" indent="-447675" fontAlgn="base">
              <a:buClr>
                <a:schemeClr val="tx1">
                  <a:lumMod val="75000"/>
                </a:schemeClr>
              </a:buClr>
              <a:buSzPct val="100000"/>
              <a:buNone/>
            </a:pPr>
            <a:r>
              <a:rPr lang="en-US" sz="1800" b="1">
                <a:solidFill>
                  <a:schemeClr val="tx1">
                    <a:lumMod val="75000"/>
                  </a:schemeClr>
                </a:solidFill>
                <a:latin typeface="+mj-lt"/>
              </a:rPr>
              <a:t>7.   Continuum of comprehensive and coordinated multi-disciplinary</a:t>
            </a:r>
            <a:br>
              <a:rPr lang="en-US" sz="1800" b="1">
                <a:solidFill>
                  <a:schemeClr val="tx1">
                    <a:lumMod val="75000"/>
                  </a:schemeClr>
                </a:solidFill>
                <a:latin typeface="+mj-lt"/>
              </a:rPr>
            </a:br>
            <a:r>
              <a:rPr lang="en-US" sz="1800" b="1">
                <a:solidFill>
                  <a:schemeClr val="tx1">
                    <a:lumMod val="75000"/>
                  </a:schemeClr>
                </a:solidFill>
                <a:latin typeface="+mj-lt"/>
              </a:rPr>
              <a:t>support </a:t>
            </a:r>
            <a:r>
              <a:rPr lang="en-US" sz="1400">
                <a:solidFill>
                  <a:schemeClr val="tx1">
                    <a:lumMod val="75000"/>
                  </a:schemeClr>
                </a:solidFill>
                <a:latin typeface="+mj-lt"/>
              </a:rPr>
              <a:t>(prevention, safe and inclusive education, support services to families, recommend banning corporal punishment, reporting mechanisms, multi-sectorial support services)</a:t>
            </a:r>
          </a:p>
          <a:p>
            <a:pPr marL="0" indent="0" algn="just" fontAlgn="base">
              <a:buClr>
                <a:schemeClr val="tx1">
                  <a:lumMod val="75000"/>
                </a:schemeClr>
              </a:buClr>
              <a:buSzPct val="100000"/>
              <a:buNone/>
            </a:pPr>
            <a:endParaRPr lang="en-US" sz="800" b="1" strike="sngStrike">
              <a:solidFill>
                <a:schemeClr val="tx1">
                  <a:lumMod val="75000"/>
                </a:schemeClr>
              </a:solidFill>
              <a:latin typeface="+mj-lt"/>
            </a:endParaRPr>
          </a:p>
          <a:p>
            <a:pPr marL="0" indent="0" fontAlgn="base">
              <a:buClr>
                <a:schemeClr val="tx1">
                  <a:lumMod val="75000"/>
                </a:schemeClr>
              </a:buClr>
              <a:buSzPct val="100000"/>
              <a:buNone/>
            </a:pPr>
            <a:r>
              <a:rPr lang="en-US" sz="1800" b="1">
                <a:solidFill>
                  <a:schemeClr val="tx1">
                    <a:lumMod val="75000"/>
                  </a:schemeClr>
                </a:solidFill>
                <a:latin typeface="+mj-lt"/>
              </a:rPr>
              <a:t>8.  General framework of integrated child protection systems</a:t>
            </a:r>
          </a:p>
          <a:p>
            <a:pPr marL="742950" lvl="1" indent="-285750" algn="just"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National action plans to fight violence against children</a:t>
            </a:r>
          </a:p>
          <a:p>
            <a:pPr marL="742950" lvl="1" indent="-285750" algn="just" fontAlgn="base">
              <a:spcBef>
                <a:spcPts val="0"/>
              </a:spcBef>
              <a:buClr>
                <a:schemeClr val="tx1">
                  <a:lumMod val="75000"/>
                </a:schemeClr>
              </a:buClr>
              <a:buFont typeface="Arial" panose="020B0604020202020204" pitchFamily="34" charset="0"/>
              <a:buChar char="•"/>
            </a:pPr>
            <a:r>
              <a:rPr lang="en-GB" sz="1400">
                <a:solidFill>
                  <a:schemeClr val="tx1">
                    <a:lumMod val="75000"/>
                  </a:schemeClr>
                </a:solidFill>
                <a:latin typeface="+mj-lt"/>
              </a:rPr>
              <a:t>Coordination structures and mechanisms</a:t>
            </a:r>
            <a:endParaRPr lang="en-US" sz="1400">
              <a:solidFill>
                <a:schemeClr val="tx1">
                  <a:lumMod val="75000"/>
                </a:schemeClr>
              </a:solidFill>
              <a:latin typeface="+mj-lt"/>
            </a:endParaRPr>
          </a:p>
          <a:p>
            <a:pPr marL="742950" lvl="1" indent="-285750" algn="just"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Strengthening human and financial resource</a:t>
            </a:r>
          </a:p>
          <a:p>
            <a:pPr marL="742950" lvl="1" indent="-285750" algn="just"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Quality frameworks, trainings and guidance for professionals, attractivity and resources, safeguards</a:t>
            </a:r>
          </a:p>
          <a:p>
            <a:pPr marL="742950" lvl="1" indent="-285750"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Improving data collection</a:t>
            </a:r>
            <a:br>
              <a:rPr lang="en-US" sz="1400">
                <a:solidFill>
                  <a:schemeClr val="tx1">
                    <a:lumMod val="75000"/>
                  </a:schemeClr>
                </a:solidFill>
                <a:latin typeface="+mj-lt"/>
              </a:rPr>
            </a:br>
            <a:endParaRPr lang="en-US" sz="800">
              <a:solidFill>
                <a:schemeClr val="tx1">
                  <a:lumMod val="75000"/>
                </a:schemeClr>
              </a:solidFill>
              <a:latin typeface="+mj-lt"/>
            </a:endParaRPr>
          </a:p>
          <a:p>
            <a:pPr marL="0" indent="0" fontAlgn="base">
              <a:buClr>
                <a:schemeClr val="tx1">
                  <a:lumMod val="75000"/>
                </a:schemeClr>
              </a:buClr>
              <a:buSzPct val="100000"/>
              <a:buNone/>
            </a:pPr>
            <a:r>
              <a:rPr lang="en-US" sz="1800" b="1">
                <a:solidFill>
                  <a:schemeClr val="tx1">
                    <a:lumMod val="75000"/>
                  </a:schemeClr>
                </a:solidFill>
                <a:latin typeface="+mj-lt"/>
              </a:rPr>
              <a:t>9.  Better use of existing EU tools </a:t>
            </a:r>
            <a:r>
              <a:rPr lang="en-US" sz="1400">
                <a:solidFill>
                  <a:schemeClr val="tx1">
                    <a:lumMod val="75000"/>
                  </a:schemeClr>
                </a:solidFill>
                <a:latin typeface="+mj-lt"/>
              </a:rPr>
              <a:t>(legislation, policies, fundings, exchange of good practices: EU Network on children’s rights)</a:t>
            </a:r>
          </a:p>
          <a:p>
            <a:pPr indent="-457200" algn="just" fontAlgn="base">
              <a:buClr>
                <a:schemeClr val="tx1">
                  <a:lumMod val="75000"/>
                </a:schemeClr>
              </a:buClr>
              <a:buFont typeface="+mj-lt"/>
              <a:buAutoNum type="arabicPeriod" startAt="6"/>
            </a:pPr>
            <a:endParaRPr lang="en-US" sz="800" b="1">
              <a:solidFill>
                <a:schemeClr val="tx1">
                  <a:lumMod val="75000"/>
                </a:schemeClr>
              </a:solidFill>
              <a:latin typeface="+mj-lt"/>
              <a:ea typeface="Verdana"/>
            </a:endParaRPr>
          </a:p>
          <a:p>
            <a:pPr marL="0" indent="0" fontAlgn="base">
              <a:buClr>
                <a:schemeClr val="tx1">
                  <a:lumMod val="75000"/>
                </a:schemeClr>
              </a:buClr>
              <a:buSzPct val="100000"/>
              <a:buNone/>
            </a:pPr>
            <a:r>
              <a:rPr lang="en-US" sz="1800" b="1">
                <a:solidFill>
                  <a:schemeClr val="tx1">
                    <a:lumMod val="75000"/>
                  </a:schemeClr>
                </a:solidFill>
                <a:latin typeface="+mj-lt"/>
                <a:ea typeface="Verdana"/>
              </a:rPr>
              <a:t>10. EU external action on child protection</a:t>
            </a:r>
          </a:p>
          <a:p>
            <a:pPr marL="742950" lvl="1" indent="-285750" algn="just"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Child protection support</a:t>
            </a:r>
          </a:p>
          <a:p>
            <a:pPr marL="742950" lvl="1" indent="-285750" algn="just"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Child </a:t>
            </a:r>
            <a:r>
              <a:rPr lang="en-US" sz="1400" err="1">
                <a:solidFill>
                  <a:schemeClr val="tx1">
                    <a:lumMod val="75000"/>
                  </a:schemeClr>
                </a:solidFill>
                <a:latin typeface="+mj-lt"/>
              </a:rPr>
              <a:t>labour</a:t>
            </a:r>
            <a:endParaRPr lang="en-US" sz="1400">
              <a:solidFill>
                <a:schemeClr val="tx1">
                  <a:lumMod val="75000"/>
                </a:schemeClr>
              </a:solidFill>
              <a:latin typeface="+mj-lt"/>
            </a:endParaRPr>
          </a:p>
          <a:p>
            <a:pPr marL="742950" lvl="1" indent="-285750" algn="just"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Armed conflicts </a:t>
            </a:r>
          </a:p>
          <a:p>
            <a:pPr marL="742950" lvl="1" indent="-285750" fontAlgn="base">
              <a:spcBef>
                <a:spcPts val="0"/>
              </a:spcBef>
              <a:buClr>
                <a:schemeClr val="tx1">
                  <a:lumMod val="75000"/>
                </a:schemeClr>
              </a:buClr>
              <a:buFont typeface="Arial" panose="020B0604020202020204" pitchFamily="34" charset="0"/>
              <a:buChar char="•"/>
            </a:pPr>
            <a:r>
              <a:rPr lang="en-US" sz="1400">
                <a:solidFill>
                  <a:schemeClr val="tx1">
                    <a:lumMod val="75000"/>
                  </a:schemeClr>
                </a:solidFill>
                <a:latin typeface="+mj-lt"/>
              </a:rPr>
              <a:t>Protection from climate change and environmental hazards</a:t>
            </a:r>
            <a:r>
              <a:rPr lang="en-US" sz="1200" b="0" i="0">
                <a:solidFill>
                  <a:schemeClr val="tx1">
                    <a:lumMod val="75000"/>
                  </a:schemeClr>
                </a:solidFill>
                <a:effectLst/>
                <a:latin typeface="+mj-lt"/>
              </a:rPr>
              <a:t/>
            </a:r>
            <a:br>
              <a:rPr lang="en-US" sz="1200" b="0" i="0">
                <a:solidFill>
                  <a:schemeClr val="tx1">
                    <a:lumMod val="75000"/>
                  </a:schemeClr>
                </a:solidFill>
                <a:effectLst/>
                <a:latin typeface="+mj-lt"/>
              </a:rPr>
            </a:br>
            <a:endParaRPr lang="en-US" sz="1000">
              <a:solidFill>
                <a:schemeClr val="tx1">
                  <a:lumMod val="75000"/>
                </a:schemeClr>
              </a:solidFill>
              <a:latin typeface="+mj-lt"/>
              <a:ea typeface="Verdana"/>
            </a:endParaRPr>
          </a:p>
        </p:txBody>
      </p:sp>
      <p:sp>
        <p:nvSpPr>
          <p:cNvPr id="5" name="TextBox 4">
            <a:extLst>
              <a:ext uri="{FF2B5EF4-FFF2-40B4-BE49-F238E27FC236}">
                <a16:creationId xmlns:a16="http://schemas.microsoft.com/office/drawing/2014/main" id="{1014415D-02A9-AFB8-E248-7E3123C34C21}"/>
              </a:ext>
            </a:extLst>
          </p:cNvPr>
          <p:cNvSpPr txBox="1"/>
          <p:nvPr/>
        </p:nvSpPr>
        <p:spPr>
          <a:xfrm>
            <a:off x="497905" y="398155"/>
            <a:ext cx="3255948" cy="584775"/>
          </a:xfrm>
          <a:prstGeom prst="rect">
            <a:avLst/>
          </a:prstGeom>
          <a:noFill/>
        </p:spPr>
        <p:txBody>
          <a:bodyPr wrap="square" rtlCol="0">
            <a:spAutoFit/>
          </a:bodyPr>
          <a:lstStyle/>
          <a:p>
            <a:pPr>
              <a:spcAft>
                <a:spcPts val="600"/>
              </a:spcAft>
            </a:pPr>
            <a:r>
              <a:rPr lang="pt-BR" sz="3200" b="1">
                <a:solidFill>
                  <a:schemeClr val="bg1"/>
                </a:solidFill>
              </a:rPr>
              <a:t>In a nutshell</a:t>
            </a:r>
            <a:r>
              <a:rPr lang="pt-BR" sz="3200">
                <a:solidFill>
                  <a:schemeClr val="bg1"/>
                </a:solidFill>
              </a:rPr>
              <a:t> (2)</a:t>
            </a:r>
            <a:endParaRPr lang="en-US" sz="3200">
              <a:solidFill>
                <a:schemeClr val="bg1"/>
              </a:solidFill>
            </a:endParaRPr>
          </a:p>
        </p:txBody>
      </p:sp>
      <p:pic>
        <p:nvPicPr>
          <p:cNvPr id="8" name="Picture 7">
            <a:extLst>
              <a:ext uri="{FF2B5EF4-FFF2-40B4-BE49-F238E27FC236}">
                <a16:creationId xmlns:a16="http://schemas.microsoft.com/office/drawing/2014/main" id="{9D1ADFD9-7E8A-A8DD-8F9A-CF2334AB5B8C}"/>
              </a:ext>
            </a:extLst>
          </p:cNvPr>
          <p:cNvPicPr>
            <a:picLocks noChangeAspect="1"/>
          </p:cNvPicPr>
          <p:nvPr/>
        </p:nvPicPr>
        <p:blipFill>
          <a:blip r:embed="rId3"/>
          <a:srcRect l="17779" r="17779"/>
          <a:stretch/>
        </p:blipFill>
        <p:spPr>
          <a:xfrm>
            <a:off x="8012631" y="-396823"/>
            <a:ext cx="4722294" cy="491694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575134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ack and orange background&#10;&#10;Description automatically generated">
            <a:extLst>
              <a:ext uri="{FF2B5EF4-FFF2-40B4-BE49-F238E27FC236}">
                <a16:creationId xmlns:a16="http://schemas.microsoft.com/office/drawing/2014/main" id="{DE224B01-9905-331A-51D9-F1172A9D949C}"/>
              </a:ext>
            </a:extLst>
          </p:cNvPr>
          <p:cNvPicPr>
            <a:picLocks noChangeAspect="1"/>
          </p:cNvPicPr>
          <p:nvPr/>
        </p:nvPicPr>
        <p:blipFill rotWithShape="1">
          <a:blip r:embed="rId2"/>
          <a:srcRect l="18452" t="39436" r="-2256" b="15658"/>
          <a:stretch/>
        </p:blipFill>
        <p:spPr>
          <a:xfrm>
            <a:off x="0" y="0"/>
            <a:ext cx="5718219" cy="1723557"/>
          </a:xfrm>
          <a:prstGeom prst="rect">
            <a:avLst/>
          </a:prstGeom>
        </p:spPr>
      </p:pic>
      <p:sp>
        <p:nvSpPr>
          <p:cNvPr id="16" name="Text Placeholder 3">
            <a:extLst>
              <a:ext uri="{FF2B5EF4-FFF2-40B4-BE49-F238E27FC236}">
                <a16:creationId xmlns:a16="http://schemas.microsoft.com/office/drawing/2014/main" id="{C0BF2B14-2C9A-1FE2-5079-66B96B8FCC20}"/>
              </a:ext>
            </a:extLst>
          </p:cNvPr>
          <p:cNvSpPr>
            <a:spLocks noGrp="1"/>
          </p:cNvSpPr>
          <p:nvPr>
            <p:ph type="body" idx="1"/>
          </p:nvPr>
        </p:nvSpPr>
        <p:spPr>
          <a:xfrm>
            <a:off x="506388" y="1744879"/>
            <a:ext cx="8007691" cy="4502505"/>
          </a:xfrm>
        </p:spPr>
        <p:txBody>
          <a:bodyPr/>
          <a:lstStyle/>
          <a:p>
            <a:pPr marL="91440" indent="0" fontAlgn="base">
              <a:spcAft>
                <a:spcPts val="600"/>
              </a:spcAft>
              <a:buNone/>
            </a:pPr>
            <a:r>
              <a:rPr lang="en-US" sz="2000" b="1">
                <a:solidFill>
                  <a:schemeClr val="tx1">
                    <a:lumMod val="75000"/>
                  </a:schemeClr>
                </a:solidFill>
                <a:latin typeface="+mj-lt"/>
              </a:rPr>
              <a:t>Delivering on the </a:t>
            </a:r>
            <a:r>
              <a:rPr lang="en-US" sz="2000" b="1">
                <a:solidFill>
                  <a:schemeClr val="tx1">
                    <a:lumMod val="75000"/>
                  </a:schemeClr>
                </a:solidFill>
                <a:latin typeface="+mj-lt"/>
                <a:hlinkClick r:id="rId3"/>
              </a:rPr>
              <a:t>EU strategy on the rights of the child </a:t>
            </a:r>
            <a:endParaRPr lang="en-US" sz="1600">
              <a:solidFill>
                <a:srgbClr val="000000"/>
              </a:solidFill>
              <a:latin typeface="Arial" panose="020B0604020202020204" pitchFamily="34" charset="0"/>
            </a:endParaRPr>
          </a:p>
          <a:p>
            <a:pPr marL="90488" indent="176213" fontAlgn="base">
              <a:spcAft>
                <a:spcPts val="600"/>
              </a:spcAft>
              <a:buNone/>
            </a:pPr>
            <a:r>
              <a:rPr lang="en-US" sz="1800" b="0" i="0">
                <a:solidFill>
                  <a:srgbClr val="004494"/>
                </a:solidFill>
                <a:effectLst/>
                <a:latin typeface="+mn-lt"/>
                <a:hlinkClick r:id="rId4"/>
              </a:rPr>
              <a:t>Factsheet</a:t>
            </a:r>
            <a:endParaRPr lang="en-US" sz="1800" b="0" i="0">
              <a:solidFill>
                <a:srgbClr val="004494"/>
              </a:solidFill>
              <a:effectLst/>
              <a:latin typeface="+mn-lt"/>
            </a:endParaRPr>
          </a:p>
          <a:p>
            <a:pPr marL="90488" indent="176213" fontAlgn="base">
              <a:spcAft>
                <a:spcPts val="600"/>
              </a:spcAft>
              <a:buNone/>
            </a:pPr>
            <a:endParaRPr lang="en-US" sz="1800" b="1">
              <a:solidFill>
                <a:schemeClr val="tx1">
                  <a:lumMod val="75000"/>
                </a:schemeClr>
              </a:solidFill>
              <a:latin typeface="+mn-lt"/>
            </a:endParaRPr>
          </a:p>
          <a:p>
            <a:pPr marL="91440" indent="0" fontAlgn="base">
              <a:spcAft>
                <a:spcPts val="600"/>
              </a:spcAft>
              <a:buNone/>
            </a:pPr>
            <a:r>
              <a:rPr lang="en-US" sz="2000" b="1">
                <a:solidFill>
                  <a:schemeClr val="tx1">
                    <a:lumMod val="75000"/>
                  </a:schemeClr>
                </a:solidFill>
                <a:latin typeface="+mj-lt"/>
              </a:rPr>
              <a:t>Comprehensive package on integrated child protection</a:t>
            </a:r>
            <a:endParaRPr lang="en-IE" sz="2000" b="1">
              <a:solidFill>
                <a:schemeClr val="tx1">
                  <a:lumMod val="75000"/>
                </a:schemeClr>
              </a:solidFill>
              <a:latin typeface="+mj-lt"/>
            </a:endParaRPr>
          </a:p>
          <a:p>
            <a:pPr marL="342900" lvl="0" indent="-342900" algn="just" fontAlgn="base">
              <a:buClr>
                <a:schemeClr val="tx1">
                  <a:lumMod val="75000"/>
                </a:schemeClr>
              </a:buClr>
              <a:buFont typeface="Arial" panose="020B0604020202020204" pitchFamily="34" charset="0"/>
              <a:buChar char="•"/>
              <a:tabLst>
                <a:tab pos="457200" algn="l"/>
              </a:tabLst>
            </a:pPr>
            <a:r>
              <a:rPr lang="en-US" sz="1800">
                <a:solidFill>
                  <a:schemeClr val="tx2">
                    <a:lumMod val="50000"/>
                  </a:schemeClr>
                </a:solidFill>
                <a:latin typeface="+mj-lt"/>
                <a:hlinkClick r:id="rId5">
                  <a:extLst>
                    <a:ext uri="{A12FA001-AC4F-418D-AE19-62706E023703}">
                      <ahyp:hlinkClr xmlns:ahyp="http://schemas.microsoft.com/office/drawing/2018/hyperlinkcolor" xmlns="" val="tx"/>
                    </a:ext>
                  </a:extLst>
                </a:hlinkClick>
              </a:rPr>
              <a:t>Commission Recommendation on integrated child protection systems  </a:t>
            </a:r>
            <a:endParaRPr lang="en-IE" sz="1800">
              <a:solidFill>
                <a:schemeClr val="tx2">
                  <a:lumMod val="50000"/>
                </a:schemeClr>
              </a:solidFill>
              <a:latin typeface="+mj-lt"/>
            </a:endParaRPr>
          </a:p>
          <a:p>
            <a:pPr marL="342900" lvl="0" indent="-342900" fontAlgn="base">
              <a:buClr>
                <a:schemeClr val="tx1">
                  <a:lumMod val="75000"/>
                </a:schemeClr>
              </a:buClr>
              <a:buFont typeface="Arial" panose="020B0604020202020204" pitchFamily="34" charset="0"/>
              <a:buChar char="•"/>
              <a:tabLst>
                <a:tab pos="457200" algn="l"/>
              </a:tabLst>
            </a:pPr>
            <a:r>
              <a:rPr lang="en-US" sz="1800">
                <a:solidFill>
                  <a:schemeClr val="tx2">
                    <a:lumMod val="50000"/>
                  </a:schemeClr>
                </a:solidFill>
                <a:latin typeface="+mj-lt"/>
                <a:hlinkClick r:id="rId6">
                  <a:extLst>
                    <a:ext uri="{A12FA001-AC4F-418D-AE19-62706E023703}">
                      <ahyp:hlinkClr xmlns:ahyp="http://schemas.microsoft.com/office/drawing/2018/hyperlinkcolor" xmlns="" val="tx"/>
                    </a:ext>
                  </a:extLst>
                </a:hlinkClick>
              </a:rPr>
              <a:t>Communication</a:t>
            </a:r>
            <a:r>
              <a:rPr lang="en-US" sz="1800">
                <a:solidFill>
                  <a:schemeClr val="tx1">
                    <a:lumMod val="75000"/>
                  </a:schemeClr>
                </a:solidFill>
                <a:latin typeface="+mj-lt"/>
              </a:rPr>
              <a:t>, </a:t>
            </a:r>
            <a:r>
              <a:rPr lang="en-US" sz="1800">
                <a:solidFill>
                  <a:schemeClr val="tx2">
                    <a:lumMod val="50000"/>
                  </a:schemeClr>
                </a:solidFill>
                <a:latin typeface="+mj-lt"/>
                <a:hlinkClick r:id="rId7">
                  <a:extLst>
                    <a:ext uri="{A12FA001-AC4F-418D-AE19-62706E023703}">
                      <ahyp:hlinkClr xmlns:ahyp="http://schemas.microsoft.com/office/drawing/2018/hyperlinkcolor" xmlns="" val="tx"/>
                    </a:ext>
                  </a:extLst>
                </a:hlinkClick>
              </a:rPr>
              <a:t>Annex</a:t>
            </a:r>
            <a:r>
              <a:rPr lang="en-US" sz="1800">
                <a:solidFill>
                  <a:schemeClr val="tx1">
                    <a:lumMod val="75000"/>
                  </a:schemeClr>
                </a:solidFill>
                <a:latin typeface="+mj-lt"/>
              </a:rPr>
              <a:t> with existing relevant EU support </a:t>
            </a:r>
            <a:br>
              <a:rPr lang="en-US" sz="1800">
                <a:solidFill>
                  <a:schemeClr val="tx1">
                    <a:lumMod val="75000"/>
                  </a:schemeClr>
                </a:solidFill>
                <a:latin typeface="+mj-lt"/>
              </a:rPr>
            </a:br>
            <a:r>
              <a:rPr lang="en-US" sz="1800">
                <a:solidFill>
                  <a:schemeClr val="tx1">
                    <a:lumMod val="75000"/>
                  </a:schemeClr>
                </a:solidFill>
                <a:latin typeface="+mj-lt"/>
              </a:rPr>
              <a:t>(legislative, policy actions, funding) </a:t>
            </a:r>
            <a:endParaRPr lang="en-IE" sz="1800">
              <a:solidFill>
                <a:schemeClr val="tx1">
                  <a:lumMod val="75000"/>
                </a:schemeClr>
              </a:solidFill>
              <a:latin typeface="+mj-lt"/>
            </a:endParaRPr>
          </a:p>
          <a:p>
            <a:pPr marL="342900" lvl="0" indent="-342900" algn="just" fontAlgn="base">
              <a:buClr>
                <a:schemeClr val="tx1">
                  <a:lumMod val="75000"/>
                </a:schemeClr>
              </a:buClr>
              <a:buFont typeface="Arial" panose="020B0604020202020204" pitchFamily="34" charset="0"/>
              <a:buChar char="•"/>
              <a:tabLst>
                <a:tab pos="457200" algn="l"/>
              </a:tabLst>
            </a:pPr>
            <a:r>
              <a:rPr lang="en-US" sz="1800">
                <a:solidFill>
                  <a:schemeClr val="tx2">
                    <a:lumMod val="50000"/>
                  </a:schemeClr>
                </a:solidFill>
                <a:latin typeface="+mj-lt"/>
                <a:hlinkClick r:id="rId8">
                  <a:extLst>
                    <a:ext uri="{A12FA001-AC4F-418D-AE19-62706E023703}">
                      <ahyp:hlinkClr xmlns:ahyp="http://schemas.microsoft.com/office/drawing/2018/hyperlinkcolor" xmlns="" val="tx"/>
                    </a:ext>
                  </a:extLst>
                </a:hlinkClick>
              </a:rPr>
              <a:t>Staff Working document</a:t>
            </a:r>
            <a:endParaRPr lang="en-US" sz="1800">
              <a:solidFill>
                <a:schemeClr val="tx2">
                  <a:lumMod val="50000"/>
                </a:schemeClr>
              </a:solidFill>
              <a:latin typeface="+mj-lt"/>
            </a:endParaRPr>
          </a:p>
          <a:p>
            <a:pPr marL="76200" indent="0" algn="just" fontAlgn="base">
              <a:buNone/>
            </a:pPr>
            <a:endParaRPr lang="en-IE" sz="1800">
              <a:solidFill>
                <a:schemeClr val="tx1">
                  <a:lumMod val="75000"/>
                </a:schemeClr>
              </a:solidFill>
              <a:effectLst/>
              <a:latin typeface="Calibri" panose="020F0502020204030204" pitchFamily="34" charset="0"/>
              <a:ea typeface="Calibri" panose="020F0502020204030204" pitchFamily="34" charset="0"/>
            </a:endParaRPr>
          </a:p>
          <a:p>
            <a:pPr marL="91440" indent="0" fontAlgn="base">
              <a:spcAft>
                <a:spcPts val="600"/>
              </a:spcAft>
              <a:buNone/>
            </a:pPr>
            <a:r>
              <a:rPr lang="en-US" sz="2000" b="1">
                <a:solidFill>
                  <a:schemeClr val="tx1">
                    <a:lumMod val="75000"/>
                  </a:schemeClr>
                </a:solidFill>
                <a:latin typeface="+mj-lt"/>
              </a:rPr>
              <a:t>Consultation</a:t>
            </a:r>
            <a:endParaRPr lang="en-IE" sz="2000" b="1">
              <a:solidFill>
                <a:schemeClr val="tx1">
                  <a:lumMod val="75000"/>
                </a:schemeClr>
              </a:solidFill>
              <a:latin typeface="+mj-lt"/>
            </a:endParaRPr>
          </a:p>
          <a:p>
            <a:pPr marL="342900" lvl="0" indent="-342900" algn="just" fontAlgn="base">
              <a:buClr>
                <a:schemeClr val="tx1">
                  <a:lumMod val="75000"/>
                </a:schemeClr>
              </a:buClr>
              <a:buFont typeface="Arial" panose="020B0604020202020204" pitchFamily="34" charset="0"/>
              <a:buChar char="•"/>
              <a:tabLst>
                <a:tab pos="457200" algn="l"/>
              </a:tabLst>
            </a:pPr>
            <a:r>
              <a:rPr lang="en-US" sz="1800">
                <a:solidFill>
                  <a:schemeClr val="tx1">
                    <a:lumMod val="75000"/>
                  </a:schemeClr>
                </a:solidFill>
                <a:latin typeface="+mj-lt"/>
                <a:hlinkClick r:id="rId9"/>
              </a:rPr>
              <a:t>1,095 children </a:t>
            </a:r>
            <a:r>
              <a:rPr lang="en-US" sz="1800">
                <a:solidFill>
                  <a:schemeClr val="tx1">
                    <a:lumMod val="75000"/>
                  </a:schemeClr>
                </a:solidFill>
                <a:latin typeface="+mj-lt"/>
              </a:rPr>
              <a:t>via the </a:t>
            </a:r>
            <a:r>
              <a:rPr lang="en-US" sz="1800">
                <a:solidFill>
                  <a:schemeClr val="tx2">
                    <a:lumMod val="50000"/>
                  </a:schemeClr>
                </a:solidFill>
                <a:latin typeface="+mj-lt"/>
                <a:hlinkClick r:id="rId10">
                  <a:extLst>
                    <a:ext uri="{A12FA001-AC4F-418D-AE19-62706E023703}">
                      <ahyp:hlinkClr xmlns:ahyp="http://schemas.microsoft.com/office/drawing/2018/hyperlinkcolor" xmlns="" val="tx"/>
                    </a:ext>
                  </a:extLst>
                </a:hlinkClick>
              </a:rPr>
              <a:t>EU Children’s Participation Platform</a:t>
            </a:r>
            <a:endParaRPr lang="en-IE" sz="1800">
              <a:solidFill>
                <a:schemeClr val="tx2">
                  <a:lumMod val="50000"/>
                </a:schemeClr>
              </a:solidFill>
              <a:latin typeface="+mj-lt"/>
            </a:endParaRPr>
          </a:p>
          <a:p>
            <a:pPr marL="342900" lvl="0" indent="-342900" algn="just" fontAlgn="base">
              <a:buClr>
                <a:schemeClr val="tx1">
                  <a:lumMod val="75000"/>
                </a:schemeClr>
              </a:buClr>
              <a:buFont typeface="Arial" panose="020B0604020202020204" pitchFamily="34" charset="0"/>
              <a:buChar char="•"/>
              <a:tabLst>
                <a:tab pos="457200" algn="l"/>
              </a:tabLst>
            </a:pPr>
            <a:r>
              <a:rPr lang="en-US" sz="1800">
                <a:solidFill>
                  <a:schemeClr val="tx2">
                    <a:lumMod val="50000"/>
                  </a:schemeClr>
                </a:solidFill>
                <a:latin typeface="+mj-lt"/>
                <a:hlinkClick r:id="rId11">
                  <a:extLst>
                    <a:ext uri="{A12FA001-AC4F-418D-AE19-62706E023703}">
                      <ahyp:hlinkClr xmlns:ahyp="http://schemas.microsoft.com/office/drawing/2018/hyperlinkcolor" xmlns="" val="tx"/>
                    </a:ext>
                  </a:extLst>
                </a:hlinkClick>
              </a:rPr>
              <a:t>FRA Mapping </a:t>
            </a:r>
            <a:r>
              <a:rPr lang="en-US" sz="1800">
                <a:solidFill>
                  <a:schemeClr val="tx1">
                    <a:lumMod val="75000"/>
                  </a:schemeClr>
                </a:solidFill>
                <a:latin typeface="+mj-lt"/>
              </a:rPr>
              <a:t>of national child protection systems</a:t>
            </a:r>
            <a:endParaRPr lang="en-IE" sz="1800">
              <a:solidFill>
                <a:schemeClr val="tx1">
                  <a:lumMod val="75000"/>
                </a:schemeClr>
              </a:solidFill>
              <a:latin typeface="+mj-lt"/>
            </a:endParaRPr>
          </a:p>
          <a:p>
            <a:pPr marL="342900" lvl="0" indent="-342900" algn="just" fontAlgn="base">
              <a:buClr>
                <a:schemeClr val="tx1">
                  <a:lumMod val="75000"/>
                </a:schemeClr>
              </a:buClr>
              <a:buFont typeface="Arial" panose="020B0604020202020204" pitchFamily="34" charset="0"/>
              <a:buChar char="•"/>
              <a:tabLst>
                <a:tab pos="457200" algn="l"/>
              </a:tabLst>
            </a:pPr>
            <a:r>
              <a:rPr lang="en-US" sz="1800">
                <a:solidFill>
                  <a:schemeClr val="tx2">
                    <a:lumMod val="50000"/>
                  </a:schemeClr>
                </a:solidFill>
                <a:latin typeface="+mj-lt"/>
                <a:hlinkClick r:id="rId12">
                  <a:extLst>
                    <a:ext uri="{A12FA001-AC4F-418D-AE19-62706E023703}">
                      <ahyp:hlinkClr xmlns:ahyp="http://schemas.microsoft.com/office/drawing/2018/hyperlinkcolor" xmlns="" val="tx"/>
                    </a:ext>
                  </a:extLst>
                </a:hlinkClick>
              </a:rPr>
              <a:t>Call for Evidence</a:t>
            </a:r>
            <a:r>
              <a:rPr lang="en-US" sz="1800">
                <a:solidFill>
                  <a:schemeClr val="tx2">
                    <a:lumMod val="50000"/>
                  </a:schemeClr>
                </a:solidFill>
                <a:latin typeface="+mj-lt"/>
              </a:rPr>
              <a:t> </a:t>
            </a:r>
            <a:r>
              <a:rPr lang="en-US" sz="1800">
                <a:solidFill>
                  <a:schemeClr val="tx1">
                    <a:lumMod val="75000"/>
                  </a:schemeClr>
                </a:solidFill>
                <a:latin typeface="+mj-lt"/>
              </a:rPr>
              <a:t>and </a:t>
            </a:r>
            <a:r>
              <a:rPr lang="en-US" sz="1800">
                <a:solidFill>
                  <a:schemeClr val="tx2">
                    <a:lumMod val="50000"/>
                  </a:schemeClr>
                </a:solidFill>
                <a:latin typeface="+mj-lt"/>
                <a:hlinkClick r:id="rId13">
                  <a:extLst>
                    <a:ext uri="{A12FA001-AC4F-418D-AE19-62706E023703}">
                      <ahyp:hlinkClr xmlns:ahyp="http://schemas.microsoft.com/office/drawing/2018/hyperlinkcolor" xmlns="" val="tx"/>
                    </a:ext>
                  </a:extLst>
                </a:hlinkClick>
              </a:rPr>
              <a:t>Open Public Consultation</a:t>
            </a:r>
            <a:endParaRPr lang="en-IE" sz="1800">
              <a:solidFill>
                <a:schemeClr val="tx2">
                  <a:lumMod val="50000"/>
                </a:schemeClr>
              </a:solidFill>
              <a:latin typeface="+mj-lt"/>
            </a:endParaRPr>
          </a:p>
          <a:p>
            <a:pPr marL="342900" lvl="0" indent="-342900" fontAlgn="base">
              <a:buClr>
                <a:schemeClr val="tx1">
                  <a:lumMod val="75000"/>
                </a:schemeClr>
              </a:buClr>
              <a:buFont typeface="Arial" panose="020B0604020202020204" pitchFamily="34" charset="0"/>
              <a:buChar char="•"/>
              <a:tabLst>
                <a:tab pos="457200" algn="l"/>
              </a:tabLst>
            </a:pPr>
            <a:r>
              <a:rPr lang="en-US" sz="1800">
                <a:solidFill>
                  <a:schemeClr val="tx2">
                    <a:lumMod val="50000"/>
                  </a:schemeClr>
                </a:solidFill>
                <a:latin typeface="+mj-lt"/>
                <a:hlinkClick r:id="rId14">
                  <a:extLst>
                    <a:ext uri="{A12FA001-AC4F-418D-AE19-62706E023703}">
                      <ahyp:hlinkClr xmlns:ahyp="http://schemas.microsoft.com/office/drawing/2018/hyperlinkcolor" xmlns="" val="tx"/>
                    </a:ext>
                  </a:extLst>
                </a:hlinkClick>
              </a:rPr>
              <a:t>EU Network for Children’s Rights</a:t>
            </a:r>
            <a:r>
              <a:rPr lang="en-US" sz="1800">
                <a:solidFill>
                  <a:schemeClr val="tx2">
                    <a:lumMod val="50000"/>
                  </a:schemeClr>
                </a:solidFill>
                <a:latin typeface="+mj-lt"/>
              </a:rPr>
              <a:t> </a:t>
            </a:r>
            <a:r>
              <a:rPr lang="en-US" sz="1800">
                <a:solidFill>
                  <a:schemeClr val="tx1">
                    <a:lumMod val="75000"/>
                  </a:schemeClr>
                </a:solidFill>
                <a:latin typeface="+mj-lt"/>
              </a:rPr>
              <a:t/>
            </a:r>
            <a:br>
              <a:rPr lang="en-US" sz="1800">
                <a:solidFill>
                  <a:schemeClr val="tx1">
                    <a:lumMod val="75000"/>
                  </a:schemeClr>
                </a:solidFill>
                <a:latin typeface="+mj-lt"/>
              </a:rPr>
            </a:br>
            <a:r>
              <a:rPr lang="en-US" sz="1800">
                <a:solidFill>
                  <a:schemeClr val="tx1">
                    <a:lumMod val="75000"/>
                  </a:schemeClr>
                </a:solidFill>
                <a:latin typeface="+mj-lt"/>
              </a:rPr>
              <a:t>(Member States, international and civil society </a:t>
            </a:r>
            <a:r>
              <a:rPr lang="en-US" sz="1800" err="1">
                <a:solidFill>
                  <a:schemeClr val="tx1">
                    <a:lumMod val="75000"/>
                  </a:schemeClr>
                </a:solidFill>
                <a:latin typeface="+mj-lt"/>
              </a:rPr>
              <a:t>organisations</a:t>
            </a:r>
            <a:r>
              <a:rPr lang="en-US" sz="1800">
                <a:solidFill>
                  <a:schemeClr val="tx1">
                    <a:lumMod val="75000"/>
                  </a:schemeClr>
                </a:solidFill>
                <a:latin typeface="+mj-lt"/>
              </a:rPr>
              <a:t>)</a:t>
            </a:r>
          </a:p>
          <a:p>
            <a:pPr marL="342900" lvl="0" indent="-342900" fontAlgn="base">
              <a:buClr>
                <a:schemeClr val="tx1">
                  <a:lumMod val="75000"/>
                </a:schemeClr>
              </a:buClr>
              <a:buFont typeface="Arial" panose="020B0604020202020204" pitchFamily="34" charset="0"/>
              <a:buChar char="•"/>
              <a:tabLst>
                <a:tab pos="457200" algn="l"/>
              </a:tabLst>
            </a:pPr>
            <a:r>
              <a:rPr lang="en-US" sz="1800">
                <a:solidFill>
                  <a:schemeClr val="tx1">
                    <a:lumMod val="75000"/>
                  </a:schemeClr>
                </a:solidFill>
                <a:latin typeface="+mj-lt"/>
              </a:rPr>
              <a:t>ISC, ISG on children’s rights and JUST contact group – Thank you!</a:t>
            </a:r>
            <a:endParaRPr lang="en-IE" sz="1800">
              <a:solidFill>
                <a:schemeClr val="tx1">
                  <a:lumMod val="75000"/>
                </a:schemeClr>
              </a:solidFill>
              <a:latin typeface="+mj-lt"/>
            </a:endParaRPr>
          </a:p>
          <a:p>
            <a:pPr marL="457200" lvl="1" indent="0" algn="just" fontAlgn="base">
              <a:spcBef>
                <a:spcPts val="0"/>
              </a:spcBef>
              <a:buClr>
                <a:schemeClr val="tx1">
                  <a:lumMod val="75000"/>
                </a:schemeClr>
              </a:buClr>
              <a:buNone/>
            </a:pPr>
            <a:r>
              <a:rPr lang="en-US" sz="1800">
                <a:solidFill>
                  <a:srgbClr val="000000"/>
                </a:solidFill>
                <a:latin typeface="+mj-lt"/>
              </a:rPr>
              <a:t/>
            </a:r>
            <a:br>
              <a:rPr lang="en-US" sz="1800">
                <a:solidFill>
                  <a:srgbClr val="000000"/>
                </a:solidFill>
                <a:latin typeface="+mj-lt"/>
              </a:rPr>
            </a:br>
            <a:endParaRPr lang="en-US" sz="1800">
              <a:solidFill>
                <a:srgbClr val="000000"/>
              </a:solidFill>
              <a:latin typeface="+mj-lt"/>
            </a:endParaRPr>
          </a:p>
        </p:txBody>
      </p:sp>
      <p:sp>
        <p:nvSpPr>
          <p:cNvPr id="5" name="TextBox 4">
            <a:extLst>
              <a:ext uri="{FF2B5EF4-FFF2-40B4-BE49-F238E27FC236}">
                <a16:creationId xmlns:a16="http://schemas.microsoft.com/office/drawing/2014/main" id="{1014415D-02A9-AFB8-E248-7E3123C34C21}"/>
              </a:ext>
            </a:extLst>
          </p:cNvPr>
          <p:cNvSpPr txBox="1"/>
          <p:nvPr/>
        </p:nvSpPr>
        <p:spPr>
          <a:xfrm>
            <a:off x="641741" y="408429"/>
            <a:ext cx="2549034" cy="523220"/>
          </a:xfrm>
          <a:prstGeom prst="rect">
            <a:avLst/>
          </a:prstGeom>
          <a:noFill/>
        </p:spPr>
        <p:txBody>
          <a:bodyPr wrap="square" rtlCol="0">
            <a:spAutoFit/>
          </a:bodyPr>
          <a:lstStyle/>
          <a:p>
            <a:pPr>
              <a:spcAft>
                <a:spcPts val="600"/>
              </a:spcAft>
            </a:pPr>
            <a:r>
              <a:rPr lang="pt-BR" sz="2800" b="1">
                <a:solidFill>
                  <a:schemeClr val="bg1"/>
                </a:solidFill>
              </a:rPr>
              <a:t>Documents</a:t>
            </a:r>
            <a:endParaRPr lang="en-US" sz="2400">
              <a:solidFill>
                <a:schemeClr val="bg1"/>
              </a:solidFill>
            </a:endParaRPr>
          </a:p>
        </p:txBody>
      </p:sp>
      <p:pic>
        <p:nvPicPr>
          <p:cNvPr id="8" name="Picture 7">
            <a:extLst>
              <a:ext uri="{FF2B5EF4-FFF2-40B4-BE49-F238E27FC236}">
                <a16:creationId xmlns:a16="http://schemas.microsoft.com/office/drawing/2014/main" id="{9D1ADFD9-7E8A-A8DD-8F9A-CF2334AB5B8C}"/>
              </a:ext>
            </a:extLst>
          </p:cNvPr>
          <p:cNvPicPr>
            <a:picLocks noChangeAspect="1"/>
          </p:cNvPicPr>
          <p:nvPr/>
        </p:nvPicPr>
        <p:blipFill>
          <a:blip r:embed="rId15"/>
          <a:srcRect l="22466" r="22466"/>
          <a:stretch/>
        </p:blipFill>
        <p:spPr>
          <a:xfrm>
            <a:off x="8291355" y="-362268"/>
            <a:ext cx="4973942" cy="517896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 name="Picture 1" descr="A qr code with black squares&#10;&#10;Description automatically generated">
            <a:extLst>
              <a:ext uri="{FF2B5EF4-FFF2-40B4-BE49-F238E27FC236}">
                <a16:creationId xmlns:a16="http://schemas.microsoft.com/office/drawing/2014/main" id="{A426C8CD-CEB7-1CE5-99EB-ACDF50C4C251}"/>
              </a:ext>
            </a:extLst>
          </p:cNvPr>
          <p:cNvPicPr>
            <a:picLocks noChangeAspect="1"/>
          </p:cNvPicPr>
          <p:nvPr/>
        </p:nvPicPr>
        <p:blipFill>
          <a:blip r:embed="rId16"/>
          <a:stretch>
            <a:fillRect/>
          </a:stretch>
        </p:blipFill>
        <p:spPr>
          <a:xfrm>
            <a:off x="4657725" y="21322"/>
            <a:ext cx="1702235" cy="1702235"/>
          </a:xfrm>
          <a:prstGeom prst="rect">
            <a:avLst/>
          </a:prstGeom>
        </p:spPr>
      </p:pic>
    </p:spTree>
    <p:extLst>
      <p:ext uri="{BB962C8B-B14F-4D97-AF65-F5344CB8AC3E}">
        <p14:creationId xmlns:p14="http://schemas.microsoft.com/office/powerpoint/2010/main" val="687043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A8466A-2018-08A1-D5E5-ABF76BAA9968}"/>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5AEBD981-7543-2054-F592-ADE2A47CE62C}"/>
              </a:ext>
            </a:extLst>
          </p:cNvPr>
          <p:cNvSpPr>
            <a:spLocks noGrp="1"/>
          </p:cNvSpPr>
          <p:nvPr>
            <p:ph type="title"/>
          </p:nvPr>
        </p:nvSpPr>
        <p:spPr>
          <a:xfrm>
            <a:off x="900043" y="-21336"/>
            <a:ext cx="10515600" cy="782357"/>
          </a:xfrm>
        </p:spPr>
        <p:txBody>
          <a:bodyPr/>
          <a:lstStyle/>
          <a:p>
            <a:r>
              <a:rPr lang="en-GB" sz="3000">
                <a:solidFill>
                  <a:srgbClr val="094DEE"/>
                </a:solidFill>
                <a:latin typeface="Tahoma"/>
                <a:ea typeface="Tahoma"/>
                <a:cs typeface="Tahoma"/>
              </a:rPr>
              <a:t>Policy background (continued)</a:t>
            </a:r>
            <a:endParaRPr lang="en-US"/>
          </a:p>
        </p:txBody>
      </p:sp>
      <p:sp>
        <p:nvSpPr>
          <p:cNvPr id="6" name="TextBox 5">
            <a:extLst>
              <a:ext uri="{FF2B5EF4-FFF2-40B4-BE49-F238E27FC236}">
                <a16:creationId xmlns:a16="http://schemas.microsoft.com/office/drawing/2014/main" id="{26A7F510-9FA3-F151-E77C-AE3211DFE517}"/>
              </a:ext>
            </a:extLst>
          </p:cNvPr>
          <p:cNvSpPr txBox="1"/>
          <p:nvPr/>
        </p:nvSpPr>
        <p:spPr>
          <a:xfrm>
            <a:off x="896823" y="929915"/>
            <a:ext cx="5801916" cy="5693866"/>
          </a:xfrm>
          <a:prstGeom prst="rect">
            <a:avLst/>
          </a:prstGeom>
          <a:noFill/>
        </p:spPr>
        <p:txBody>
          <a:bodyPr wrap="square" lIns="91440" tIns="45720" rIns="91440" bIns="45720" rtlCol="0" anchor="t">
            <a:spAutoFit/>
          </a:bodyPr>
          <a:lstStyle/>
          <a:p>
            <a:pPr algn="just"/>
            <a:endParaRPr lang="en-GB" sz="2300">
              <a:solidFill>
                <a:srgbClr val="164194"/>
              </a:solidFill>
              <a:latin typeface="Calibri"/>
              <a:ea typeface="Calibri"/>
              <a:cs typeface="Calibri"/>
            </a:endParaRPr>
          </a:p>
          <a:p>
            <a:pPr algn="just"/>
            <a:endParaRPr lang="en-GB" sz="2300">
              <a:solidFill>
                <a:srgbClr val="164194"/>
              </a:solidFill>
              <a:latin typeface="Calibri"/>
              <a:ea typeface="Calibri"/>
              <a:cs typeface="Calibri"/>
            </a:endParaRPr>
          </a:p>
          <a:p>
            <a:pPr marL="342900" indent="-342900" algn="just">
              <a:buFont typeface="Arial"/>
              <a:buChar char="•"/>
            </a:pPr>
            <a:r>
              <a:rPr lang="en-GB" sz="2300">
                <a:solidFill>
                  <a:srgbClr val="164194"/>
                </a:solidFill>
                <a:latin typeface="Calibri"/>
                <a:ea typeface="Calibri"/>
                <a:cs typeface="Calibri"/>
              </a:rPr>
              <a:t>LGBTIQ Strategy </a:t>
            </a:r>
            <a:endParaRPr lang="en-US"/>
          </a:p>
          <a:p>
            <a:pPr marL="342900" indent="-342900" algn="just">
              <a:buFont typeface="Arial"/>
              <a:buChar char="•"/>
            </a:pPr>
            <a:endParaRPr lang="en-GB" sz="2300">
              <a:solidFill>
                <a:srgbClr val="164194"/>
              </a:solidFill>
              <a:latin typeface="Calibri"/>
              <a:ea typeface="Calibri"/>
              <a:cs typeface="Calibri"/>
            </a:endParaRPr>
          </a:p>
          <a:p>
            <a:pPr marL="342900" indent="-342900" algn="just">
              <a:buFont typeface="Arial"/>
              <a:buChar char="•"/>
            </a:pPr>
            <a:r>
              <a:rPr lang="en-GB" sz="2300">
                <a:solidFill>
                  <a:srgbClr val="164194"/>
                </a:solidFill>
                <a:latin typeface="Calibri"/>
                <a:ea typeface="Calibri"/>
                <a:cs typeface="Calibri"/>
              </a:rPr>
              <a:t>EU Anti-racism action plan 2020-2025 </a:t>
            </a:r>
            <a:endParaRPr lang="en-GB">
              <a:solidFill>
                <a:srgbClr val="000000"/>
              </a:solidFill>
              <a:latin typeface="Aptos" panose="02110004020202020204"/>
              <a:ea typeface="Calibri"/>
              <a:cs typeface="Calibri"/>
            </a:endParaRPr>
          </a:p>
          <a:p>
            <a:pPr marL="342900" indent="-342900" algn="just">
              <a:buFont typeface="Arial"/>
              <a:buChar char="•"/>
            </a:pPr>
            <a:endParaRPr lang="en-GB" sz="2300">
              <a:solidFill>
                <a:srgbClr val="164194"/>
              </a:solidFill>
              <a:latin typeface="Calibri"/>
              <a:ea typeface="Calibri"/>
              <a:cs typeface="Calibri"/>
            </a:endParaRPr>
          </a:p>
          <a:p>
            <a:pPr marL="342900" indent="-342900" algn="just">
              <a:buFont typeface="Arial"/>
              <a:buChar char="•"/>
            </a:pPr>
            <a:r>
              <a:rPr lang="en-GB" sz="2300">
                <a:solidFill>
                  <a:srgbClr val="164194"/>
                </a:solidFill>
                <a:latin typeface="Calibri"/>
                <a:ea typeface="Calibri"/>
                <a:cs typeface="Calibri"/>
              </a:rPr>
              <a:t>EU Roma Strategic Framework for Equality, Participation and Inclusion 2020-2030</a:t>
            </a:r>
          </a:p>
          <a:p>
            <a:pPr marL="342900" indent="-342900" algn="just">
              <a:buFont typeface="Arial"/>
              <a:buChar char="•"/>
            </a:pPr>
            <a:endParaRPr lang="en-GB" sz="2300">
              <a:solidFill>
                <a:srgbClr val="164194"/>
              </a:solidFill>
              <a:latin typeface="Calibri"/>
              <a:ea typeface="Calibri"/>
              <a:cs typeface="Calibri"/>
            </a:endParaRPr>
          </a:p>
          <a:p>
            <a:pPr marL="342900" indent="-342900" algn="just">
              <a:buFont typeface="Arial"/>
              <a:buChar char="•"/>
            </a:pPr>
            <a:r>
              <a:rPr lang="en-GB" sz="2300">
                <a:solidFill>
                  <a:srgbClr val="164194"/>
                </a:solidFill>
                <a:latin typeface="Calibri"/>
                <a:ea typeface="Calibri"/>
                <a:cs typeface="Calibri"/>
              </a:rPr>
              <a:t>Strategy on the rights of persons with disabilities 2021-2030 </a:t>
            </a:r>
            <a:endParaRPr lang="en-GB"/>
          </a:p>
          <a:p>
            <a:endParaRPr lang="en-GB" sz="2300" b="1">
              <a:solidFill>
                <a:srgbClr val="164194"/>
              </a:solidFill>
              <a:latin typeface="Calibri"/>
              <a:ea typeface="Calibri"/>
              <a:cs typeface="Calibri"/>
            </a:endParaRPr>
          </a:p>
          <a:p>
            <a:endParaRPr lang="en-GB" sz="2300">
              <a:solidFill>
                <a:srgbClr val="164194"/>
              </a:solidFill>
              <a:latin typeface="Arial"/>
              <a:ea typeface="Calibri"/>
              <a:cs typeface="Arial"/>
            </a:endParaRPr>
          </a:p>
          <a:p>
            <a:r>
              <a:rPr lang="en-GB" sz="2300">
                <a:solidFill>
                  <a:srgbClr val="164194"/>
                </a:solidFill>
                <a:latin typeface="Calibri"/>
                <a:ea typeface="Calibri"/>
                <a:cs typeface="Calibri"/>
              </a:rPr>
              <a:t>                      </a:t>
            </a:r>
            <a:endParaRPr lang="en-GB" sz="2300" i="1">
              <a:solidFill>
                <a:srgbClr val="164194"/>
              </a:solidFill>
              <a:latin typeface="Calibri"/>
              <a:ea typeface="Calibri"/>
              <a:cs typeface="Calibri"/>
            </a:endParaRPr>
          </a:p>
          <a:p>
            <a:endParaRPr lang="en-GB" sz="2400">
              <a:solidFill>
                <a:srgbClr val="164194"/>
              </a:solidFill>
              <a:latin typeface="Calibri"/>
              <a:ea typeface="Calibri"/>
              <a:cs typeface="Calibri"/>
            </a:endParaRPr>
          </a:p>
          <a:p>
            <a:pPr marL="342900" marR="142875" indent="-342900" algn="just">
              <a:spcAft>
                <a:spcPts val="1000"/>
              </a:spcAft>
              <a:buFont typeface="Arial" panose="02070309020205020404" pitchFamily="49" charset="0"/>
              <a:buChar char="•"/>
            </a:pPr>
            <a:endParaRPr lang="en-GB" sz="1800">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B08DF7B5-01B3-B12A-B223-5061ED606B38}"/>
              </a:ext>
            </a:extLst>
          </p:cNvPr>
          <p:cNvSpPr>
            <a:spLocks noGrp="1"/>
          </p:cNvSpPr>
          <p:nvPr>
            <p:ph type="sldNum" sz="quarter" idx="12"/>
          </p:nvPr>
        </p:nvSpPr>
        <p:spPr/>
        <p:txBody>
          <a:bodyPr/>
          <a:lstStyle/>
          <a:p>
            <a:fld id="{F46C79FD-C571-418B-AB0F-5EE936C85276}" type="slidenum">
              <a:rPr lang="en-GB" smtClean="0"/>
              <a:t>16</a:t>
            </a:fld>
            <a:endParaRPr lang="en-GB"/>
          </a:p>
        </p:txBody>
      </p:sp>
      <p:pic>
        <p:nvPicPr>
          <p:cNvPr id="2" name="Picture 1" descr="A collage of people and text&#10;&#10;AI-generated content may be incorrect.">
            <a:extLst>
              <a:ext uri="{FF2B5EF4-FFF2-40B4-BE49-F238E27FC236}">
                <a16:creationId xmlns:a16="http://schemas.microsoft.com/office/drawing/2014/main" id="{C3253F1F-CE46-837C-6A49-1B659AB474E4}"/>
              </a:ext>
            </a:extLst>
          </p:cNvPr>
          <p:cNvPicPr>
            <a:picLocks noChangeAspect="1"/>
          </p:cNvPicPr>
          <p:nvPr/>
        </p:nvPicPr>
        <p:blipFill>
          <a:blip r:embed="rId3"/>
          <a:stretch>
            <a:fillRect/>
          </a:stretch>
        </p:blipFill>
        <p:spPr>
          <a:xfrm>
            <a:off x="7870134" y="621817"/>
            <a:ext cx="3654287" cy="5097532"/>
          </a:xfrm>
          <a:prstGeom prst="rect">
            <a:avLst/>
          </a:prstGeom>
        </p:spPr>
      </p:pic>
    </p:spTree>
    <p:extLst>
      <p:ext uri="{BB962C8B-B14F-4D97-AF65-F5344CB8AC3E}">
        <p14:creationId xmlns:p14="http://schemas.microsoft.com/office/powerpoint/2010/main" val="2952511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F0C54-AAC2-593D-0176-A7D4CA447160}"/>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12AAAD5E-2093-2B78-F4D3-0D97289E5B14}"/>
              </a:ext>
            </a:extLst>
          </p:cNvPr>
          <p:cNvSpPr>
            <a:spLocks noGrp="1"/>
          </p:cNvSpPr>
          <p:nvPr>
            <p:ph type="title"/>
          </p:nvPr>
        </p:nvSpPr>
        <p:spPr>
          <a:xfrm>
            <a:off x="900043" y="-21336"/>
            <a:ext cx="10515600" cy="782357"/>
          </a:xfrm>
        </p:spPr>
        <p:txBody>
          <a:bodyPr/>
          <a:lstStyle/>
          <a:p>
            <a:r>
              <a:rPr lang="en-GB" sz="3300">
                <a:solidFill>
                  <a:srgbClr val="094DEE"/>
                </a:solidFill>
                <a:latin typeface="Tahoma"/>
                <a:ea typeface="Tahoma"/>
                <a:cs typeface="Tahoma"/>
              </a:rPr>
              <a:t>Priorities of 2025 DAPHNE call</a:t>
            </a:r>
            <a:endParaRPr lang="en-US"/>
          </a:p>
        </p:txBody>
      </p:sp>
      <p:sp>
        <p:nvSpPr>
          <p:cNvPr id="6" name="TextBox 5">
            <a:extLst>
              <a:ext uri="{FF2B5EF4-FFF2-40B4-BE49-F238E27FC236}">
                <a16:creationId xmlns:a16="http://schemas.microsoft.com/office/drawing/2014/main" id="{A99C5DDC-661F-E2C8-34C2-910C3A1C2D16}"/>
              </a:ext>
            </a:extLst>
          </p:cNvPr>
          <p:cNvSpPr txBox="1"/>
          <p:nvPr/>
        </p:nvSpPr>
        <p:spPr>
          <a:xfrm>
            <a:off x="896823" y="929915"/>
            <a:ext cx="9976350" cy="6663363"/>
          </a:xfrm>
          <a:prstGeom prst="rect">
            <a:avLst/>
          </a:prstGeom>
          <a:noFill/>
        </p:spPr>
        <p:txBody>
          <a:bodyPr wrap="square" lIns="91440" tIns="45720" rIns="91440" bIns="45720" rtlCol="0" anchor="t">
            <a:spAutoFit/>
          </a:bodyPr>
          <a:lstStyle/>
          <a:p>
            <a:pPr algn="just"/>
            <a:endParaRPr lang="en-GB" sz="2300">
              <a:solidFill>
                <a:srgbClr val="164194"/>
              </a:solidFill>
              <a:latin typeface="Calibri"/>
              <a:ea typeface="Calibri"/>
              <a:cs typeface="Calibri"/>
            </a:endParaRPr>
          </a:p>
          <a:p>
            <a:pPr algn="just"/>
            <a:r>
              <a:rPr lang="en-GB" sz="2200" b="1">
                <a:solidFill>
                  <a:srgbClr val="164194"/>
                </a:solidFill>
                <a:latin typeface="Tahoma"/>
                <a:ea typeface="Tahoma"/>
                <a:cs typeface="Tahoma"/>
              </a:rPr>
              <a:t>Combating gender-based violence and violence against children (DAPHNE 2025 call):</a:t>
            </a:r>
            <a:endParaRPr lang="en-US"/>
          </a:p>
          <a:p>
            <a:pPr algn="just"/>
            <a:endParaRPr lang="en-GB" sz="2200" b="1">
              <a:solidFill>
                <a:srgbClr val="164194"/>
              </a:solidFill>
              <a:latin typeface="Tahoma"/>
              <a:ea typeface="Tahoma"/>
              <a:cs typeface="Tahoma"/>
            </a:endParaRPr>
          </a:p>
          <a:p>
            <a:r>
              <a:rPr lang="en-GB" sz="2200">
                <a:solidFill>
                  <a:srgbClr val="164194"/>
                </a:solidFill>
                <a:latin typeface="Tahoma"/>
                <a:ea typeface="Tahoma"/>
                <a:cs typeface="Tahoma"/>
              </a:rPr>
              <a:t>4 Priorities – Total budget available: </a:t>
            </a:r>
            <a:r>
              <a:rPr lang="en-GB" sz="2200">
                <a:solidFill>
                  <a:srgbClr val="FF0000"/>
                </a:solidFill>
                <a:latin typeface="Tahoma"/>
                <a:ea typeface="Tahoma"/>
                <a:cs typeface="Tahoma"/>
              </a:rPr>
              <a:t>23 M EUR</a:t>
            </a:r>
            <a:endParaRPr lang="en-GB"/>
          </a:p>
          <a:p>
            <a:endParaRPr lang="en-GB" sz="2200">
              <a:solidFill>
                <a:srgbClr val="FF0000"/>
              </a:solidFill>
              <a:latin typeface="Tahoma"/>
              <a:ea typeface="Tahoma"/>
              <a:cs typeface="Tahoma"/>
            </a:endParaRPr>
          </a:p>
          <a:p>
            <a:pPr marL="342900" indent="-342900">
              <a:buFont typeface="Wingdings"/>
              <a:buChar char="Ø"/>
            </a:pPr>
            <a:r>
              <a:rPr lang="en-GB" sz="2000">
                <a:solidFill>
                  <a:srgbClr val="164194"/>
                </a:solidFill>
                <a:latin typeface="Tahoma"/>
                <a:ea typeface="Tahoma"/>
                <a:cs typeface="Tahoma"/>
              </a:rPr>
              <a:t>Large-scale and long-term actions with re-granting (10 M EUR)</a:t>
            </a:r>
            <a:endParaRPr lang="en-GB">
              <a:solidFill>
                <a:srgbClr val="164194"/>
              </a:solidFill>
            </a:endParaRPr>
          </a:p>
          <a:p>
            <a:pPr marL="342900" indent="-342900">
              <a:buFont typeface="Wingdings"/>
              <a:buChar char="Ø"/>
            </a:pPr>
            <a:endParaRPr lang="en-GB" sz="2000">
              <a:solidFill>
                <a:srgbClr val="164194"/>
              </a:solidFill>
              <a:latin typeface="Tahoma"/>
              <a:ea typeface="Tahoma"/>
              <a:cs typeface="Tahoma"/>
            </a:endParaRPr>
          </a:p>
          <a:p>
            <a:pPr marL="342900" indent="-342900">
              <a:buFont typeface="Wingdings"/>
              <a:buChar char="Ø"/>
            </a:pPr>
            <a:r>
              <a:rPr lang="en-GB" sz="2000">
                <a:solidFill>
                  <a:srgbClr val="164194"/>
                </a:solidFill>
                <a:latin typeface="Tahoma"/>
                <a:ea typeface="Tahoma"/>
                <a:cs typeface="Tahoma"/>
              </a:rPr>
              <a:t>Protection and support to victims and survivors of gender-based violence (4 M EUR)</a:t>
            </a:r>
            <a:endParaRPr lang="en-GB">
              <a:solidFill>
                <a:srgbClr val="164194"/>
              </a:solidFill>
            </a:endParaRPr>
          </a:p>
          <a:p>
            <a:pPr marL="342900" indent="-342900">
              <a:buFont typeface="Wingdings"/>
              <a:buChar char="Ø"/>
            </a:pPr>
            <a:endParaRPr lang="en-GB" sz="2000">
              <a:solidFill>
                <a:srgbClr val="164194"/>
              </a:solidFill>
              <a:latin typeface="Tahoma"/>
              <a:ea typeface="Tahoma"/>
              <a:cs typeface="Tahoma"/>
            </a:endParaRPr>
          </a:p>
          <a:p>
            <a:pPr marL="342900" indent="-342900">
              <a:buFont typeface="Wingdings"/>
              <a:buChar char="Ø"/>
            </a:pPr>
            <a:r>
              <a:rPr lang="en-GB" sz="2000">
                <a:solidFill>
                  <a:srgbClr val="164194"/>
                </a:solidFill>
                <a:latin typeface="Tahoma"/>
                <a:ea typeface="Tahoma"/>
                <a:cs typeface="Tahoma"/>
              </a:rPr>
              <a:t>Prevention of gender-based violence (4 M EUR)</a:t>
            </a:r>
            <a:endParaRPr lang="en-GB">
              <a:solidFill>
                <a:srgbClr val="164194"/>
              </a:solidFill>
            </a:endParaRPr>
          </a:p>
          <a:p>
            <a:pPr marL="342900" indent="-342900">
              <a:buFont typeface="Wingdings"/>
              <a:buChar char="Ø"/>
            </a:pPr>
            <a:endParaRPr lang="en-GB" sz="2000">
              <a:solidFill>
                <a:srgbClr val="164194"/>
              </a:solidFill>
              <a:latin typeface="Tahoma"/>
              <a:ea typeface="Tahoma"/>
              <a:cs typeface="Tahoma"/>
            </a:endParaRPr>
          </a:p>
          <a:p>
            <a:pPr marL="342900" indent="-342900">
              <a:buFont typeface="Wingdings"/>
              <a:buChar char="Ø"/>
            </a:pPr>
            <a:r>
              <a:rPr lang="en-GB" sz="2000">
                <a:solidFill>
                  <a:srgbClr val="164194"/>
                </a:solidFill>
                <a:latin typeface="Tahoma"/>
                <a:ea typeface="Tahoma"/>
                <a:cs typeface="Tahoma"/>
              </a:rPr>
              <a:t>Targeted actions making integrated child protection systems work in practice (5 M EUR)</a:t>
            </a:r>
            <a:endParaRPr lang="en-GB">
              <a:solidFill>
                <a:srgbClr val="164194"/>
              </a:solidFill>
            </a:endParaRPr>
          </a:p>
          <a:p>
            <a:pPr marL="342900" indent="-342900" algn="just">
              <a:buFont typeface="Wingdings"/>
              <a:buChar char="Ø"/>
            </a:pPr>
            <a:endParaRPr lang="en-GB" sz="2300">
              <a:solidFill>
                <a:srgbClr val="164194"/>
              </a:solidFill>
              <a:latin typeface="Calibri"/>
              <a:ea typeface="Calibri"/>
              <a:cs typeface="Calibri"/>
            </a:endParaRPr>
          </a:p>
          <a:p>
            <a:endParaRPr lang="en-GB" sz="2300" b="1">
              <a:solidFill>
                <a:srgbClr val="164194"/>
              </a:solidFill>
              <a:latin typeface="Calibri"/>
              <a:ea typeface="Calibri"/>
              <a:cs typeface="Calibri"/>
            </a:endParaRPr>
          </a:p>
          <a:p>
            <a:endParaRPr lang="en-GB" sz="2300">
              <a:solidFill>
                <a:srgbClr val="164194"/>
              </a:solidFill>
              <a:latin typeface="Arial"/>
              <a:ea typeface="Calibri"/>
              <a:cs typeface="Arial"/>
            </a:endParaRPr>
          </a:p>
          <a:p>
            <a:r>
              <a:rPr lang="en-GB" sz="2300">
                <a:solidFill>
                  <a:srgbClr val="164194"/>
                </a:solidFill>
                <a:latin typeface="Calibri"/>
                <a:ea typeface="Calibri"/>
                <a:cs typeface="Calibri"/>
              </a:rPr>
              <a:t>                      </a:t>
            </a:r>
            <a:endParaRPr lang="en-GB" sz="2300" i="1">
              <a:solidFill>
                <a:srgbClr val="164194"/>
              </a:solidFill>
              <a:latin typeface="Calibri"/>
              <a:ea typeface="Calibri"/>
              <a:cs typeface="Calibri"/>
            </a:endParaRPr>
          </a:p>
          <a:p>
            <a:endParaRPr lang="en-GB" sz="2400">
              <a:solidFill>
                <a:srgbClr val="164194"/>
              </a:solidFill>
              <a:latin typeface="Calibri"/>
              <a:ea typeface="Calibri"/>
              <a:cs typeface="Calibri"/>
            </a:endParaRPr>
          </a:p>
          <a:p>
            <a:pPr marL="342900" marR="142875" indent="-342900" algn="just">
              <a:spcAft>
                <a:spcPts val="1000"/>
              </a:spcAft>
              <a:buFont typeface="Wingdings" panose="02070309020205020404" pitchFamily="49" charset="0"/>
              <a:buChar char="Ø"/>
            </a:pPr>
            <a:endParaRPr lang="en-GB" sz="1800">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49B8FD5-40F9-745E-DAFF-A81067116A04}"/>
              </a:ext>
            </a:extLst>
          </p:cNvPr>
          <p:cNvSpPr>
            <a:spLocks noGrp="1"/>
          </p:cNvSpPr>
          <p:nvPr>
            <p:ph type="sldNum" sz="quarter" idx="12"/>
          </p:nvPr>
        </p:nvSpPr>
        <p:spPr/>
        <p:txBody>
          <a:bodyPr/>
          <a:lstStyle/>
          <a:p>
            <a:fld id="{F46C79FD-C571-418B-AB0F-5EE936C85276}" type="slidenum">
              <a:rPr lang="en-GB" smtClean="0"/>
              <a:t>17</a:t>
            </a:fld>
            <a:endParaRPr lang="en-GB"/>
          </a:p>
        </p:txBody>
      </p:sp>
      <p:pic>
        <p:nvPicPr>
          <p:cNvPr id="3" name="Picture 2" descr="A blue background with white text&#10;&#10;AI-generated content may be incorrect.">
            <a:extLst>
              <a:ext uri="{FF2B5EF4-FFF2-40B4-BE49-F238E27FC236}">
                <a16:creationId xmlns:a16="http://schemas.microsoft.com/office/drawing/2014/main" id="{1BACB0FD-AFBD-BC3F-B0AC-A88ACED46F95}"/>
              </a:ext>
            </a:extLst>
          </p:cNvPr>
          <p:cNvPicPr>
            <a:picLocks noChangeAspect="1"/>
          </p:cNvPicPr>
          <p:nvPr/>
        </p:nvPicPr>
        <p:blipFill>
          <a:blip r:embed="rId3"/>
          <a:stretch>
            <a:fillRect/>
          </a:stretch>
        </p:blipFill>
        <p:spPr>
          <a:xfrm>
            <a:off x="2994991" y="5487435"/>
            <a:ext cx="6195392" cy="1051478"/>
          </a:xfrm>
          <a:prstGeom prst="rect">
            <a:avLst/>
          </a:prstGeom>
        </p:spPr>
      </p:pic>
    </p:spTree>
    <p:extLst>
      <p:ext uri="{BB962C8B-B14F-4D97-AF65-F5344CB8AC3E}">
        <p14:creationId xmlns:p14="http://schemas.microsoft.com/office/powerpoint/2010/main" val="37826146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4EDC6C-6D35-E998-DAA4-1E8855E9E366}"/>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655F37A6-FB52-3369-71DB-612C374985ED}"/>
              </a:ext>
            </a:extLst>
          </p:cNvPr>
          <p:cNvSpPr>
            <a:spLocks noGrp="1"/>
          </p:cNvSpPr>
          <p:nvPr>
            <p:ph type="title"/>
          </p:nvPr>
        </p:nvSpPr>
        <p:spPr>
          <a:xfrm>
            <a:off x="900043" y="-21336"/>
            <a:ext cx="10515600" cy="782357"/>
          </a:xfrm>
        </p:spPr>
        <p:txBody>
          <a:bodyPr/>
          <a:lstStyle/>
          <a:p>
            <a:pPr marL="514350" indent="-514350">
              <a:buAutoNum type="arabicPeriod"/>
            </a:pPr>
            <a:r>
              <a:rPr lang="en-GB" sz="3300">
                <a:solidFill>
                  <a:srgbClr val="094DEE"/>
                </a:solidFill>
                <a:latin typeface="Tahoma"/>
                <a:ea typeface="Tahoma"/>
                <a:cs typeface="Tahoma"/>
              </a:rPr>
              <a:t>Large-scale and long-term actions  with re-granting</a:t>
            </a:r>
            <a:endParaRPr lang="en-US"/>
          </a:p>
        </p:txBody>
      </p:sp>
      <p:sp>
        <p:nvSpPr>
          <p:cNvPr id="6" name="TextBox 5">
            <a:extLst>
              <a:ext uri="{FF2B5EF4-FFF2-40B4-BE49-F238E27FC236}">
                <a16:creationId xmlns:a16="http://schemas.microsoft.com/office/drawing/2014/main" id="{5AF346F7-E573-3D26-AE48-B6146E9B2271}"/>
              </a:ext>
            </a:extLst>
          </p:cNvPr>
          <p:cNvSpPr txBox="1"/>
          <p:nvPr/>
        </p:nvSpPr>
        <p:spPr>
          <a:xfrm>
            <a:off x="896823" y="929915"/>
            <a:ext cx="9976350" cy="6601807"/>
          </a:xfrm>
          <a:prstGeom prst="rect">
            <a:avLst/>
          </a:prstGeom>
          <a:noFill/>
        </p:spPr>
        <p:txBody>
          <a:bodyPr wrap="square" lIns="91440" tIns="45720" rIns="91440" bIns="45720" rtlCol="0" anchor="t">
            <a:spAutoFit/>
          </a:bodyPr>
          <a:lstStyle/>
          <a:p>
            <a:pPr algn="just"/>
            <a:endParaRPr lang="en-GB" sz="2300">
              <a:solidFill>
                <a:srgbClr val="164194"/>
              </a:solidFill>
              <a:latin typeface="Calibri"/>
              <a:ea typeface="Calibri"/>
              <a:cs typeface="Calibri"/>
            </a:endParaRPr>
          </a:p>
          <a:p>
            <a:pPr algn="ctr"/>
            <a:r>
              <a:rPr lang="en-GB" sz="3000">
                <a:solidFill>
                  <a:srgbClr val="FF8400"/>
                </a:solidFill>
                <a:latin typeface="Tahoma"/>
                <a:ea typeface="Tahoma"/>
                <a:cs typeface="Tahoma"/>
              </a:rPr>
              <a:t>Objectives</a:t>
            </a:r>
            <a:endParaRPr lang="en-GB"/>
          </a:p>
          <a:p>
            <a:pPr algn="ctr"/>
            <a:endParaRPr lang="en-GB" sz="3000">
              <a:solidFill>
                <a:srgbClr val="FF8400"/>
              </a:solidFill>
              <a:latin typeface="Tahoma"/>
              <a:ea typeface="Tahoma"/>
              <a:cs typeface="Tahoma"/>
            </a:endParaRPr>
          </a:p>
          <a:p>
            <a:pPr marL="342900" indent="-342900">
              <a:buFont typeface="Wingdings"/>
              <a:buChar char="ü"/>
            </a:pPr>
            <a:r>
              <a:rPr lang="en-GB" sz="2300">
                <a:solidFill>
                  <a:srgbClr val="164194"/>
                </a:solidFill>
                <a:latin typeface="Tahoma"/>
                <a:ea typeface="Tahoma"/>
                <a:cs typeface="Tahoma"/>
              </a:rPr>
              <a:t>Reach out to grassroot civil society organisations (CSOs) active in preventing and combating gender-based violence</a:t>
            </a:r>
            <a:endParaRPr lang="en-GB" sz="2300"/>
          </a:p>
          <a:p>
            <a:endParaRPr lang="en-GB" sz="2300">
              <a:solidFill>
                <a:srgbClr val="164194"/>
              </a:solidFill>
              <a:latin typeface="Tahoma"/>
              <a:ea typeface="Tahoma"/>
              <a:cs typeface="Tahoma"/>
            </a:endParaRPr>
          </a:p>
          <a:p>
            <a:pPr marL="342900" indent="-342900">
              <a:buFont typeface="Wingdings"/>
              <a:buChar char="ü"/>
            </a:pPr>
            <a:r>
              <a:rPr lang="en-GB" sz="2300">
                <a:solidFill>
                  <a:srgbClr val="164194"/>
                </a:solidFill>
                <a:latin typeface="Tahoma"/>
                <a:ea typeface="Tahoma"/>
                <a:cs typeface="Tahoma"/>
              </a:rPr>
              <a:t>Build the capacity and sustainability of these CSOs (coaching, knowledge building, thematic trainings etc)</a:t>
            </a:r>
            <a:endParaRPr lang="en-GB" sz="2300"/>
          </a:p>
          <a:p>
            <a:endParaRPr lang="en-GB" sz="2300">
              <a:solidFill>
                <a:srgbClr val="164194"/>
              </a:solidFill>
              <a:latin typeface="Tahoma"/>
              <a:ea typeface="Tahoma"/>
              <a:cs typeface="Tahoma"/>
            </a:endParaRPr>
          </a:p>
          <a:p>
            <a:pPr marL="342900" indent="-342900">
              <a:buFont typeface="Wingdings"/>
              <a:buChar char="ü"/>
            </a:pPr>
            <a:r>
              <a:rPr lang="en-GB" sz="2300">
                <a:solidFill>
                  <a:srgbClr val="164194"/>
                </a:solidFill>
                <a:latin typeface="Tahoma"/>
                <a:ea typeface="Tahoma"/>
                <a:cs typeface="Tahoma"/>
              </a:rPr>
              <a:t>Promote and ensure respect of EU values</a:t>
            </a:r>
            <a:endParaRPr lang="en-GB"/>
          </a:p>
          <a:p>
            <a:endParaRPr lang="en-GB" sz="2300">
              <a:solidFill>
                <a:srgbClr val="F6861F"/>
              </a:solidFill>
              <a:latin typeface="wingdings"/>
              <a:ea typeface="Tahoma"/>
              <a:cs typeface="Tahoma"/>
              <a:sym typeface="wingdings"/>
            </a:endParaRPr>
          </a:p>
          <a:p>
            <a:pPr algn="just"/>
            <a:endParaRPr lang="en-GB" sz="2200" b="1">
              <a:solidFill>
                <a:srgbClr val="164194"/>
              </a:solidFill>
              <a:latin typeface="Tahoma"/>
              <a:ea typeface="Tahoma"/>
              <a:cs typeface="Tahoma"/>
            </a:endParaRPr>
          </a:p>
          <a:p>
            <a:pPr marL="342900" indent="-342900" algn="just">
              <a:buFont typeface="Wingdings"/>
              <a:buChar char="ü"/>
            </a:pPr>
            <a:endParaRPr lang="en-GB" sz="2300">
              <a:solidFill>
                <a:srgbClr val="164194"/>
              </a:solidFill>
              <a:latin typeface="Calibri"/>
              <a:ea typeface="Calibri"/>
              <a:cs typeface="Calibri"/>
            </a:endParaRPr>
          </a:p>
          <a:p>
            <a:endParaRPr lang="en-GB" sz="2300" b="1">
              <a:solidFill>
                <a:srgbClr val="164194"/>
              </a:solidFill>
              <a:latin typeface="Calibri"/>
              <a:ea typeface="Calibri"/>
              <a:cs typeface="Calibri"/>
            </a:endParaRPr>
          </a:p>
          <a:p>
            <a:endParaRPr lang="en-GB" sz="2300">
              <a:solidFill>
                <a:srgbClr val="164194"/>
              </a:solidFill>
              <a:latin typeface="Arial"/>
              <a:ea typeface="Calibri"/>
              <a:cs typeface="Arial"/>
            </a:endParaRPr>
          </a:p>
          <a:p>
            <a:r>
              <a:rPr lang="en-GB" sz="2300">
                <a:solidFill>
                  <a:srgbClr val="164194"/>
                </a:solidFill>
                <a:latin typeface="Calibri"/>
                <a:ea typeface="Calibri"/>
                <a:cs typeface="Calibri"/>
              </a:rPr>
              <a:t>                      </a:t>
            </a:r>
            <a:endParaRPr lang="en-GB" sz="2300" i="1">
              <a:solidFill>
                <a:srgbClr val="164194"/>
              </a:solidFill>
              <a:latin typeface="Calibri"/>
              <a:ea typeface="Calibri"/>
              <a:cs typeface="Calibri"/>
            </a:endParaRPr>
          </a:p>
          <a:p>
            <a:endParaRPr lang="en-GB" sz="2400">
              <a:solidFill>
                <a:srgbClr val="164194"/>
              </a:solidFill>
              <a:latin typeface="Calibri"/>
              <a:ea typeface="Calibri"/>
              <a:cs typeface="Calibri"/>
            </a:endParaRPr>
          </a:p>
          <a:p>
            <a:pPr marL="342900" marR="142875" indent="-342900" algn="just">
              <a:spcAft>
                <a:spcPts val="1000"/>
              </a:spcAft>
              <a:buFont typeface="Wingdings" panose="02070309020205020404" pitchFamily="49" charset="0"/>
              <a:buChar char="ü"/>
            </a:pPr>
            <a:endParaRPr lang="en-GB" sz="1800">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D757BE7-DFB6-C552-FA72-A52B56C5F4B3}"/>
              </a:ext>
            </a:extLst>
          </p:cNvPr>
          <p:cNvSpPr>
            <a:spLocks noGrp="1"/>
          </p:cNvSpPr>
          <p:nvPr>
            <p:ph type="sldNum" sz="quarter" idx="12"/>
          </p:nvPr>
        </p:nvSpPr>
        <p:spPr/>
        <p:txBody>
          <a:bodyPr/>
          <a:lstStyle/>
          <a:p>
            <a:fld id="{F46C79FD-C571-418B-AB0F-5EE936C85276}" type="slidenum">
              <a:rPr lang="en-GB" smtClean="0"/>
              <a:t>18</a:t>
            </a:fld>
            <a:endParaRPr lang="en-GB"/>
          </a:p>
        </p:txBody>
      </p:sp>
    </p:spTree>
    <p:extLst>
      <p:ext uri="{BB962C8B-B14F-4D97-AF65-F5344CB8AC3E}">
        <p14:creationId xmlns:p14="http://schemas.microsoft.com/office/powerpoint/2010/main" val="33847810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DA59F-4768-7881-F782-39D971E1B7AE}"/>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3989616-3E4A-6B5C-D16A-229B5C699E24}"/>
              </a:ext>
            </a:extLst>
          </p:cNvPr>
          <p:cNvSpPr>
            <a:spLocks noGrp="1"/>
          </p:cNvSpPr>
          <p:nvPr>
            <p:ph type="sldNum" sz="quarter" idx="12"/>
          </p:nvPr>
        </p:nvSpPr>
        <p:spPr/>
        <p:txBody>
          <a:bodyPr/>
          <a:lstStyle/>
          <a:p>
            <a:fld id="{F46C79FD-C571-418B-AB0F-5EE936C85276}" type="slidenum">
              <a:rPr lang="en-GB" smtClean="0"/>
              <a:t>19</a:t>
            </a:fld>
            <a:endParaRPr lang="en-GB"/>
          </a:p>
        </p:txBody>
      </p:sp>
      <p:pic>
        <p:nvPicPr>
          <p:cNvPr id="2" name="Picture 1">
            <a:extLst>
              <a:ext uri="{FF2B5EF4-FFF2-40B4-BE49-F238E27FC236}">
                <a16:creationId xmlns:a16="http://schemas.microsoft.com/office/drawing/2014/main" id="{CAF8D64C-C42D-01E0-71B4-6B6AFC8AB7AE}"/>
              </a:ext>
            </a:extLst>
          </p:cNvPr>
          <p:cNvPicPr>
            <a:picLocks noChangeAspect="1"/>
          </p:cNvPicPr>
          <p:nvPr/>
        </p:nvPicPr>
        <p:blipFill>
          <a:blip r:embed="rId3"/>
          <a:stretch>
            <a:fillRect/>
          </a:stretch>
        </p:blipFill>
        <p:spPr>
          <a:xfrm>
            <a:off x="0" y="36576"/>
            <a:ext cx="12192000" cy="6784848"/>
          </a:xfrm>
          <a:prstGeom prst="rect">
            <a:avLst/>
          </a:prstGeom>
        </p:spPr>
      </p:pic>
    </p:spTree>
    <p:extLst>
      <p:ext uri="{BB962C8B-B14F-4D97-AF65-F5344CB8AC3E}">
        <p14:creationId xmlns:p14="http://schemas.microsoft.com/office/powerpoint/2010/main" val="1826358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F2CCC777-1A0E-1EC0-0DA5-D936BC434AC8}"/>
              </a:ext>
            </a:extLst>
          </p:cNvPr>
          <p:cNvPicPr>
            <a:picLocks noChangeAspect="1"/>
          </p:cNvPicPr>
          <p:nvPr/>
        </p:nvPicPr>
        <p:blipFill>
          <a:blip r:embed="rId2"/>
          <a:stretch>
            <a:fillRect/>
          </a:stretch>
        </p:blipFill>
        <p:spPr>
          <a:xfrm>
            <a:off x="0" y="0"/>
            <a:ext cx="12192000" cy="6858000"/>
          </a:xfrm>
          <a:prstGeom prst="rect">
            <a:avLst/>
          </a:prstGeom>
        </p:spPr>
      </p:pic>
      <p:graphicFrame>
        <p:nvGraphicFramePr>
          <p:cNvPr id="5" name="Table 4">
            <a:extLst>
              <a:ext uri="{FF2B5EF4-FFF2-40B4-BE49-F238E27FC236}">
                <a16:creationId xmlns:a16="http://schemas.microsoft.com/office/drawing/2014/main" id="{D93DAD3A-3D2D-44ED-F6D2-6D0164156CAF}"/>
              </a:ext>
            </a:extLst>
          </p:cNvPr>
          <p:cNvGraphicFramePr>
            <a:graphicFrameLocks noGrp="1"/>
          </p:cNvGraphicFramePr>
          <p:nvPr>
            <p:extLst>
              <p:ext uri="{D42A27DB-BD31-4B8C-83A1-F6EECF244321}">
                <p14:modId xmlns:p14="http://schemas.microsoft.com/office/powerpoint/2010/main" val="3904313006"/>
              </p:ext>
            </p:extLst>
          </p:nvPr>
        </p:nvGraphicFramePr>
        <p:xfrm>
          <a:off x="970722" y="1429498"/>
          <a:ext cx="9952382" cy="4779400"/>
        </p:xfrm>
        <a:graphic>
          <a:graphicData uri="http://schemas.openxmlformats.org/drawingml/2006/table">
            <a:tbl>
              <a:tblPr firstRow="1" firstCol="1" bandRow="1"/>
              <a:tblGrid>
                <a:gridCol w="1186069">
                  <a:extLst>
                    <a:ext uri="{9D8B030D-6E8A-4147-A177-3AD203B41FA5}">
                      <a16:colId xmlns:a16="http://schemas.microsoft.com/office/drawing/2014/main" val="3739222040"/>
                    </a:ext>
                  </a:extLst>
                </a:gridCol>
                <a:gridCol w="4626988">
                  <a:extLst>
                    <a:ext uri="{9D8B030D-6E8A-4147-A177-3AD203B41FA5}">
                      <a16:colId xmlns:a16="http://schemas.microsoft.com/office/drawing/2014/main" val="2057419461"/>
                    </a:ext>
                  </a:extLst>
                </a:gridCol>
                <a:gridCol w="4139325">
                  <a:extLst>
                    <a:ext uri="{9D8B030D-6E8A-4147-A177-3AD203B41FA5}">
                      <a16:colId xmlns:a16="http://schemas.microsoft.com/office/drawing/2014/main" val="189451938"/>
                    </a:ext>
                  </a:extLst>
                </a:gridCol>
              </a:tblGrid>
              <a:tr h="48288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IE" sz="1600" dirty="0">
                          <a:solidFill>
                            <a:schemeClr val="tx1"/>
                          </a:solidFill>
                          <a:effectLst/>
                          <a:latin typeface="+mn-lt"/>
                        </a:rPr>
                        <a:t>9:00 - 9:20</a:t>
                      </a:r>
                      <a:endParaRPr lang="en-IE" sz="1600" dirty="0">
                        <a:solidFill>
                          <a:schemeClr val="tx1"/>
                        </a:solidFill>
                        <a:effectLst/>
                        <a:latin typeface="+mn-lt"/>
                        <a:ea typeface="Calibri" panose="020F0502020204030204" pitchFamily="34" charset="0"/>
                      </a:endParaRPr>
                    </a:p>
                  </a:txBody>
                  <a:tcPr marL="9525" marR="9525" marT="9525" marB="9525"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34EA2">
                        <a:lumMod val="20000"/>
                        <a:lumOff val="80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en-IE" sz="1600" b="0" dirty="0">
                          <a:solidFill>
                            <a:schemeClr val="tx1"/>
                          </a:solidFill>
                          <a:effectLst/>
                          <a:latin typeface="+mn-lt"/>
                        </a:rPr>
                        <a:t>Welcome &amp; Overview on CERV</a:t>
                      </a:r>
                      <a:endParaRPr lang="en-IE" sz="1600" b="0" dirty="0">
                        <a:solidFill>
                          <a:schemeClr val="tx1"/>
                        </a:solidFill>
                        <a:effectLst/>
                        <a:latin typeface="+mn-lt"/>
                        <a:ea typeface="Calibri" panose="020F0502020204030204" pitchFamily="34" charset="0"/>
                      </a:endParaRPr>
                    </a:p>
                  </a:txBody>
                  <a:tcPr marL="9525" marR="9525" marT="9525" marB="9525"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FF2CC"/>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en-IE" sz="1600" b="0" dirty="0">
                          <a:solidFill>
                            <a:schemeClr val="tx1"/>
                          </a:solidFill>
                          <a:effectLst/>
                          <a:latin typeface="+mn-lt"/>
                        </a:rPr>
                        <a:t>Michela Castellucci – JUST H3</a:t>
                      </a:r>
                      <a:endParaRPr lang="en-IE" sz="1600" b="0" dirty="0">
                        <a:solidFill>
                          <a:schemeClr val="tx1"/>
                        </a:solidFill>
                        <a:effectLst/>
                        <a:latin typeface="+mn-lt"/>
                        <a:ea typeface="Calibri" panose="020F0502020204030204" pitchFamily="34" charset="0"/>
                      </a:endParaRPr>
                    </a:p>
                  </a:txBody>
                  <a:tcPr marL="9525" marR="9525" marT="9525" marB="9525"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BE8D5"/>
                    </a:solidFill>
                  </a:tcPr>
                </a:tc>
                <a:extLst>
                  <a:ext uri="{0D108BD9-81ED-4DB2-BD59-A6C34878D82A}">
                    <a16:rowId xmlns:a16="http://schemas.microsoft.com/office/drawing/2014/main" val="3997964276"/>
                  </a:ext>
                </a:extLst>
              </a:tr>
              <a:tr h="890452">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IE" sz="1600" dirty="0">
                          <a:solidFill>
                            <a:schemeClr val="tx1"/>
                          </a:solidFill>
                          <a:effectLst/>
                          <a:latin typeface="+mn-lt"/>
                        </a:rPr>
                        <a:t>9:20 - 10:10</a:t>
                      </a:r>
                      <a:endParaRPr lang="en-IE" sz="1600" dirty="0">
                        <a:solidFill>
                          <a:schemeClr val="tx1"/>
                        </a:solidFill>
                        <a:effectLst/>
                        <a:latin typeface="+mn-lt"/>
                        <a:ea typeface="Calibri" panose="020F0502020204030204" pitchFamily="34" charset="0"/>
                      </a:endParaRPr>
                    </a:p>
                  </a:txBody>
                  <a:tcPr marL="9525" marR="9525" marT="9525" marB="9525" anchor="ctr">
                    <a:lnL w="12700" cmpd="sng">
                      <a:solidFill>
                        <a:srgbClr val="FFFFFF"/>
                      </a:solidFill>
                    </a:lnL>
                    <a:lnR w="12700" cmpd="sng">
                      <a:solidFill>
                        <a:srgbClr val="FFFFFF"/>
                      </a:solidFill>
                    </a:lnR>
                    <a:lnT w="381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34EA2">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a:r>
                        <a:rPr lang="en-IE" sz="1600" dirty="0">
                          <a:solidFill>
                            <a:schemeClr val="tx1"/>
                          </a:solidFill>
                          <a:effectLst/>
                          <a:latin typeface="+mn-lt"/>
                        </a:rPr>
                        <a:t>Information on policy priorities, areas of intervention, budget available, expected activities and results + Q&amp;A</a:t>
                      </a:r>
                      <a:endParaRPr lang="en-IE" sz="1600" dirty="0">
                        <a:solidFill>
                          <a:schemeClr val="tx1"/>
                        </a:solidFill>
                        <a:effectLst/>
                        <a:latin typeface="+mn-lt"/>
                        <a:ea typeface="Calibri" panose="020F0502020204030204" pitchFamily="34" charset="0"/>
                      </a:endParaRPr>
                    </a:p>
                  </a:txBody>
                  <a:tcPr marL="9525" marR="9525" marT="9525" marB="9525" anchor="ctr">
                    <a:lnL w="12700" cmpd="sng">
                      <a:solidFill>
                        <a:srgbClr val="FFFFFF"/>
                      </a:solidFill>
                    </a:lnL>
                    <a:lnR w="12700" cmpd="sng">
                      <a:solidFill>
                        <a:srgbClr val="FFFFFF"/>
                      </a:solidFill>
                    </a:lnR>
                    <a:lnT w="381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C000">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IE" sz="1600" dirty="0">
                          <a:solidFill>
                            <a:schemeClr val="tx1"/>
                          </a:solidFill>
                          <a:effectLst/>
                          <a:latin typeface="+mn-lt"/>
                        </a:rPr>
                        <a:t>Policy officers - JUST D3 Gender equality &amp; C2 Fundamental rights policy</a:t>
                      </a:r>
                    </a:p>
                  </a:txBody>
                  <a:tcPr marL="9525" marR="9525" marT="9525" marB="9525" anchor="ctr">
                    <a:lnL w="12700" cmpd="sng">
                      <a:solidFill>
                        <a:srgbClr val="FFFFFF"/>
                      </a:solidFill>
                    </a:lnL>
                    <a:lnR w="12700" cmpd="sng">
                      <a:solidFill>
                        <a:srgbClr val="FFFFFF"/>
                      </a:solidFill>
                    </a:lnR>
                    <a:lnT w="381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D8D2F">
                        <a:lumMod val="20000"/>
                        <a:lumOff val="80000"/>
                      </a:srgbClr>
                    </a:solidFill>
                  </a:tcPr>
                </a:tc>
                <a:extLst>
                  <a:ext uri="{0D108BD9-81ED-4DB2-BD59-A6C34878D82A}">
                    <a16:rowId xmlns:a16="http://schemas.microsoft.com/office/drawing/2014/main" val="1739237568"/>
                  </a:ext>
                </a:extLst>
              </a:tr>
              <a:tr h="92987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IE" sz="1600" dirty="0">
                          <a:solidFill>
                            <a:schemeClr val="tx1"/>
                          </a:solidFill>
                          <a:effectLst/>
                          <a:latin typeface="+mn-lt"/>
                        </a:rPr>
                        <a:t>10:10 - 11:00</a:t>
                      </a:r>
                      <a:endParaRPr lang="en-IE" sz="1600" dirty="0">
                        <a:solidFill>
                          <a:schemeClr val="tx1"/>
                        </a:solidFill>
                        <a:effectLst/>
                        <a:latin typeface="+mn-lt"/>
                        <a:ea typeface="Calibri" panose="020F0502020204030204" pitchFamily="34" charset="0"/>
                      </a:endParaRPr>
                    </a:p>
                  </a:txBody>
                  <a:tcPr marL="9525" marR="9525" marT="9525" marB="9525"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34EA2">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IE" sz="1600" dirty="0">
                          <a:solidFill>
                            <a:schemeClr val="tx1"/>
                          </a:solidFill>
                          <a:effectLst/>
                          <a:latin typeface="+mn-lt"/>
                        </a:rPr>
                        <a:t>Eligibility conditions, evaluation, proposal structure, key figures from previous years, horizontal aspects </a:t>
                      </a:r>
                      <a:r>
                        <a:rPr kumimoji="0" lang="en-IE" sz="1600" b="0" i="0" u="none" strike="noStrike" kern="1200" cap="none" spc="0" normalizeH="0" baseline="0" noProof="0" dirty="0">
                          <a:ln>
                            <a:noFill/>
                          </a:ln>
                          <a:solidFill>
                            <a:prstClr val="black"/>
                          </a:solidFill>
                          <a:effectLst/>
                          <a:uLnTx/>
                          <a:uFillTx/>
                          <a:latin typeface="+mn-lt"/>
                          <a:ea typeface="+mn-ea"/>
                          <a:cs typeface="+mn-cs"/>
                        </a:rPr>
                        <a:t>+ Q&amp;A</a:t>
                      </a:r>
                      <a:endParaRPr lang="en-IE" sz="1600" dirty="0">
                        <a:solidFill>
                          <a:schemeClr val="tx1"/>
                        </a:solidFill>
                        <a:effectLst/>
                        <a:latin typeface="+mn-lt"/>
                        <a:ea typeface="Calibri" panose="020F0502020204030204" pitchFamily="34" charset="0"/>
                      </a:endParaRPr>
                    </a:p>
                  </a:txBody>
                  <a:tcPr marL="9525" marR="9525" marT="9525" marB="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C000">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IE" sz="1600" b="0" dirty="0">
                          <a:solidFill>
                            <a:schemeClr val="tx1"/>
                          </a:solidFill>
                          <a:effectLst/>
                          <a:latin typeface="+mn-lt"/>
                        </a:rPr>
                        <a:t>Michela Castellucci – JUST H3</a:t>
                      </a:r>
                      <a:endParaRPr lang="en-IE" sz="1600" b="0" dirty="0">
                        <a:solidFill>
                          <a:schemeClr val="tx1"/>
                        </a:solidFill>
                        <a:effectLst/>
                        <a:latin typeface="+mn-lt"/>
                        <a:ea typeface="Calibri" panose="020F0502020204030204" pitchFamily="34" charset="0"/>
                      </a:endParaRPr>
                    </a:p>
                  </a:txBody>
                  <a:tcPr marL="9525" marR="9525" marT="9525" marB="9525"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D8D2F">
                        <a:lumMod val="20000"/>
                        <a:lumOff val="80000"/>
                      </a:srgbClr>
                    </a:solidFill>
                  </a:tcPr>
                </a:tc>
                <a:extLst>
                  <a:ext uri="{0D108BD9-81ED-4DB2-BD59-A6C34878D82A}">
                    <a16:rowId xmlns:a16="http://schemas.microsoft.com/office/drawing/2014/main" val="2086410091"/>
                  </a:ext>
                </a:extLst>
              </a:tr>
              <a:tr h="43178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IE" sz="1600" dirty="0">
                          <a:solidFill>
                            <a:schemeClr val="tx1"/>
                          </a:solidFill>
                          <a:effectLst/>
                          <a:latin typeface="+mn-lt"/>
                        </a:rPr>
                        <a:t>11:00 - 11:10</a:t>
                      </a:r>
                      <a:endParaRPr lang="en-IE" sz="1600" dirty="0">
                        <a:solidFill>
                          <a:schemeClr val="tx1"/>
                        </a:solidFill>
                        <a:effectLst/>
                        <a:latin typeface="+mn-lt"/>
                        <a:ea typeface="Calibri" panose="020F0502020204030204" pitchFamily="34" charset="0"/>
                      </a:endParaRPr>
                    </a:p>
                  </a:txBody>
                  <a:tcPr marL="9525" marR="9525" marT="9525" marB="9525"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34EA2">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IE" sz="1600" dirty="0">
                          <a:solidFill>
                            <a:schemeClr val="tx1"/>
                          </a:solidFill>
                          <a:effectLst/>
                          <a:latin typeface="+mn-lt"/>
                          <a:ea typeface="Calibri"/>
                        </a:rPr>
                        <a:t>Registration &amp; validation process (F&amp;T Portal)</a:t>
                      </a:r>
                    </a:p>
                  </a:txBody>
                  <a:tcPr marL="9525" marR="9525" marT="9525" marB="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C000">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IE" sz="1600" dirty="0">
                          <a:solidFill>
                            <a:schemeClr val="tx1"/>
                          </a:solidFill>
                          <a:effectLst/>
                          <a:latin typeface="+mn-lt"/>
                        </a:rPr>
                        <a:t> </a:t>
                      </a:r>
                      <a:r>
                        <a:rPr lang="en-IE" sz="1600" b="0" i="0" dirty="0">
                          <a:solidFill>
                            <a:schemeClr val="tx1"/>
                          </a:solidFill>
                          <a:effectLst/>
                          <a:latin typeface="+mn-lt"/>
                        </a:rPr>
                        <a:t>REA Central Validation Service</a:t>
                      </a:r>
                      <a:endParaRPr lang="en-IE" sz="1600" dirty="0">
                        <a:solidFill>
                          <a:schemeClr val="tx1"/>
                        </a:solidFill>
                        <a:effectLst/>
                        <a:latin typeface="+mn-lt"/>
                        <a:ea typeface="Calibri" panose="020F0502020204030204" pitchFamily="34" charset="0"/>
                      </a:endParaRPr>
                    </a:p>
                  </a:txBody>
                  <a:tcPr marL="9525" marR="9525" marT="9525" marB="9525"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D8D2F">
                        <a:lumMod val="20000"/>
                        <a:lumOff val="80000"/>
                      </a:srgbClr>
                    </a:solidFill>
                  </a:tcPr>
                </a:tc>
                <a:extLst>
                  <a:ext uri="{0D108BD9-81ED-4DB2-BD59-A6C34878D82A}">
                    <a16:rowId xmlns:a16="http://schemas.microsoft.com/office/drawing/2014/main" val="2608308148"/>
                  </a:ext>
                </a:extLst>
              </a:tr>
              <a:tr h="407504">
                <a:tc>
                  <a:txBody>
                    <a:bodyPr/>
                    <a:lstStyle/>
                    <a:p>
                      <a:pPr algn="ctr"/>
                      <a:r>
                        <a:rPr lang="en-IE" sz="1600" b="1" dirty="0">
                          <a:solidFill>
                            <a:schemeClr val="tx1"/>
                          </a:solidFill>
                          <a:effectLst/>
                          <a:latin typeface="+mn-lt"/>
                          <a:ea typeface="Calibri"/>
                        </a:rPr>
                        <a:t>11:10 – 11:20</a:t>
                      </a:r>
                    </a:p>
                  </a:txBody>
                  <a:tcPr marL="9525" marR="9525" marT="9525" marB="9525"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34EA2">
                        <a:lumMod val="20000"/>
                        <a:lumOff val="8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600" b="0" i="0" u="none" strike="noStrike" kern="1200" cap="none" spc="0" normalizeH="0" baseline="0" noProof="0" dirty="0">
                          <a:ln>
                            <a:noFill/>
                          </a:ln>
                          <a:solidFill>
                            <a:prstClr val="black"/>
                          </a:solidFill>
                          <a:effectLst/>
                          <a:uLnTx/>
                          <a:uFillTx/>
                          <a:latin typeface="+mn-lt"/>
                          <a:ea typeface="+mn-ea"/>
                          <a:cs typeface="+mn-cs"/>
                        </a:rPr>
                        <a:t>Short coffee break</a:t>
                      </a:r>
                      <a:endParaRPr kumimoji="0" lang="en-IE" sz="1600" b="0" i="0" u="none" strike="noStrike" kern="1200" cap="none" spc="0" normalizeH="0" baseline="0" noProof="0" dirty="0">
                        <a:ln>
                          <a:noFill/>
                        </a:ln>
                        <a:solidFill>
                          <a:prstClr val="black"/>
                        </a:solidFill>
                        <a:effectLst/>
                        <a:uLnTx/>
                        <a:uFillTx/>
                        <a:latin typeface="+mn-lt"/>
                        <a:ea typeface="Calibri" panose="020F0502020204030204" pitchFamily="34" charset="0"/>
                        <a:cs typeface="+mn-cs"/>
                      </a:endParaRPr>
                    </a:p>
                  </a:txBody>
                  <a:tcPr marL="9525" marR="9525" marT="9525" marB="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C000">
                        <a:lumMod val="20000"/>
                        <a:lumOff val="80000"/>
                      </a:srgbClr>
                    </a:solidFill>
                  </a:tcPr>
                </a:tc>
                <a:tc>
                  <a:txBody>
                    <a:bodyPr/>
                    <a:lstStyle/>
                    <a:p>
                      <a:endParaRPr lang="en-IE" sz="1600">
                        <a:solidFill>
                          <a:schemeClr val="tx1"/>
                        </a:solidFill>
                        <a:effectLst/>
                        <a:latin typeface="+mn-lt"/>
                        <a:ea typeface="Calibri" panose="020F0502020204030204" pitchFamily="34" charset="0"/>
                      </a:endParaRPr>
                    </a:p>
                  </a:txBody>
                  <a:tcPr marL="9525" marR="9525" marT="9525" marB="9525"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D8D2F">
                        <a:lumMod val="20000"/>
                        <a:lumOff val="80000"/>
                      </a:srgbClr>
                    </a:solidFill>
                  </a:tcPr>
                </a:tc>
                <a:extLst>
                  <a:ext uri="{0D108BD9-81ED-4DB2-BD59-A6C34878D82A}">
                    <a16:rowId xmlns:a16="http://schemas.microsoft.com/office/drawing/2014/main" val="1324550710"/>
                  </a:ext>
                </a:extLst>
              </a:tr>
              <a:tr h="62249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IE" sz="1600" dirty="0">
                          <a:solidFill>
                            <a:schemeClr val="tx1"/>
                          </a:solidFill>
                          <a:effectLst/>
                          <a:latin typeface="+mn-lt"/>
                        </a:rPr>
                        <a:t>11:20 - 12:00</a:t>
                      </a:r>
                      <a:endParaRPr lang="en-IE" sz="1600" dirty="0">
                        <a:solidFill>
                          <a:schemeClr val="tx1"/>
                        </a:solidFill>
                        <a:effectLst/>
                        <a:latin typeface="+mn-lt"/>
                        <a:ea typeface="Calibri" panose="020F0502020204030204" pitchFamily="34" charset="0"/>
                      </a:endParaRPr>
                    </a:p>
                  </a:txBody>
                  <a:tcPr marL="9525" marR="9525" marT="9525" marB="9525"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34EA2">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IE" sz="1600" dirty="0">
                          <a:solidFill>
                            <a:schemeClr val="tx1"/>
                          </a:solidFill>
                          <a:effectLst/>
                          <a:latin typeface="+mn-lt"/>
                        </a:rPr>
                        <a:t>Specific budgetary aspects related to the lump sums type 2 + Q&amp;A</a:t>
                      </a:r>
                      <a:endParaRPr lang="en-IE" sz="1600" dirty="0">
                        <a:solidFill>
                          <a:schemeClr val="tx1"/>
                        </a:solidFill>
                        <a:effectLst/>
                        <a:latin typeface="+mn-lt"/>
                        <a:ea typeface="Calibri" panose="020F0502020204030204" pitchFamily="34" charset="0"/>
                      </a:endParaRPr>
                    </a:p>
                  </a:txBody>
                  <a:tcPr marL="9525" marR="9525" marT="9525" marB="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C000">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IE" sz="1600" dirty="0">
                          <a:solidFill>
                            <a:schemeClr val="tx1"/>
                          </a:solidFill>
                          <a:effectLst/>
                          <a:latin typeface="+mn-lt"/>
                        </a:rPr>
                        <a:t>Grant management officers, JUST H.3</a:t>
                      </a:r>
                      <a:endParaRPr lang="en-IE" sz="1600" dirty="0">
                        <a:solidFill>
                          <a:schemeClr val="tx1"/>
                        </a:solidFill>
                        <a:effectLst/>
                        <a:latin typeface="+mn-lt"/>
                        <a:ea typeface="Calibri" panose="020F0502020204030204" pitchFamily="34" charset="0"/>
                      </a:endParaRPr>
                    </a:p>
                  </a:txBody>
                  <a:tcPr marL="9525" marR="9525" marT="9525" marB="9525"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D8D2F">
                        <a:lumMod val="20000"/>
                        <a:lumOff val="80000"/>
                      </a:srgbClr>
                    </a:solidFill>
                  </a:tcPr>
                </a:tc>
                <a:extLst>
                  <a:ext uri="{0D108BD9-81ED-4DB2-BD59-A6C34878D82A}">
                    <a16:rowId xmlns:a16="http://schemas.microsoft.com/office/drawing/2014/main" val="2409292474"/>
                  </a:ext>
                </a:extLst>
              </a:tr>
              <a:tr h="558811">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IE" sz="1600" dirty="0">
                          <a:solidFill>
                            <a:schemeClr val="tx1"/>
                          </a:solidFill>
                          <a:effectLst/>
                          <a:latin typeface="+mn-lt"/>
                        </a:rPr>
                        <a:t>12:00 - 12:10</a:t>
                      </a:r>
                      <a:endParaRPr lang="en-IE" sz="1600" dirty="0">
                        <a:solidFill>
                          <a:schemeClr val="tx1"/>
                        </a:solidFill>
                        <a:effectLst/>
                        <a:latin typeface="+mn-lt"/>
                        <a:ea typeface="Calibri" panose="020F0502020204030204" pitchFamily="34" charset="0"/>
                      </a:endParaRPr>
                    </a:p>
                  </a:txBody>
                  <a:tcPr marL="9525" marR="9525" marT="9525" marB="9525"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34EA2">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a:r>
                        <a:rPr lang="en-US" sz="1600" b="0" i="0" dirty="0">
                          <a:solidFill>
                            <a:schemeClr val="tx1"/>
                          </a:solidFill>
                          <a:effectLst/>
                          <a:latin typeface="+mn-lt"/>
                        </a:rPr>
                        <a:t>National Contact Point (NCPs) </a:t>
                      </a:r>
                    </a:p>
                    <a:p>
                      <a:pPr algn="l"/>
                      <a:r>
                        <a:rPr lang="en-US" sz="1600" b="0" i="0" dirty="0">
                          <a:solidFill>
                            <a:schemeClr val="tx1"/>
                          </a:solidFill>
                          <a:effectLst/>
                          <a:latin typeface="+mn-lt"/>
                        </a:rPr>
                        <a:t>&amp; their role in assisting the applicants</a:t>
                      </a:r>
                    </a:p>
                  </a:txBody>
                  <a:tcPr marL="9525" marR="9525" marT="9525" marB="9525"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C000">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IE" sz="1600" dirty="0">
                          <a:solidFill>
                            <a:schemeClr val="tx1"/>
                          </a:solidFill>
                          <a:effectLst/>
                          <a:latin typeface="+mn-lt"/>
                          <a:ea typeface="Calibri"/>
                        </a:rPr>
                        <a:t>Lucy Alaphilippe – NCP France</a:t>
                      </a:r>
                    </a:p>
                  </a:txBody>
                  <a:tcPr marL="9525" marR="9525" marT="9525" marB="9525" anchor="ct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D8D2F">
                        <a:lumMod val="20000"/>
                        <a:lumOff val="80000"/>
                      </a:srgbClr>
                    </a:solidFill>
                  </a:tcPr>
                </a:tc>
                <a:extLst>
                  <a:ext uri="{0D108BD9-81ED-4DB2-BD59-A6C34878D82A}">
                    <a16:rowId xmlns:a16="http://schemas.microsoft.com/office/drawing/2014/main" val="431534761"/>
                  </a:ext>
                </a:extLst>
              </a:tr>
              <a:tr h="45558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IE" sz="1600" dirty="0">
                          <a:solidFill>
                            <a:schemeClr val="tx1"/>
                          </a:solidFill>
                          <a:effectLst/>
                          <a:latin typeface="+mn-lt"/>
                        </a:rPr>
                        <a:t>12:10 -12:15</a:t>
                      </a:r>
                      <a:endParaRPr lang="en-IE" sz="1600" dirty="0">
                        <a:solidFill>
                          <a:schemeClr val="tx1"/>
                        </a:solidFill>
                        <a:effectLst/>
                        <a:latin typeface="+mn-lt"/>
                        <a:ea typeface="Calibri" panose="020F0502020204030204" pitchFamily="34" charset="0"/>
                      </a:endParaRPr>
                    </a:p>
                  </a:txBody>
                  <a:tcPr marL="9525" marR="9525" marT="9525" marB="9525"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34EA2">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IE" sz="1600" dirty="0">
                          <a:solidFill>
                            <a:schemeClr val="tx1"/>
                          </a:solidFill>
                          <a:effectLst/>
                          <a:latin typeface="+mn-lt"/>
                          <a:ea typeface="Calibri"/>
                        </a:rPr>
                        <a:t>Closing remarks</a:t>
                      </a:r>
                    </a:p>
                  </a:txBody>
                  <a:tcPr marL="9525" marR="9525" marT="9525" marB="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C000">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600" b="0" i="0" u="none" strike="noStrike" kern="1200" cap="none" spc="0" normalizeH="0" baseline="0" noProof="0" dirty="0">
                          <a:ln>
                            <a:noFill/>
                          </a:ln>
                          <a:solidFill>
                            <a:prstClr val="black"/>
                          </a:solidFill>
                          <a:effectLst/>
                          <a:uLnTx/>
                          <a:uFillTx/>
                          <a:latin typeface="+mn-lt"/>
                          <a:ea typeface="+mn-ea"/>
                          <a:cs typeface="+mn-cs"/>
                        </a:rPr>
                        <a:t>Michela Castellucci – JUST H3</a:t>
                      </a:r>
                      <a:endParaRPr kumimoji="0" lang="en-IE" sz="1600" b="0" i="0" u="none" strike="noStrike" kern="1200" cap="none" spc="0" normalizeH="0" baseline="0" noProof="0" dirty="0">
                        <a:ln>
                          <a:noFill/>
                        </a:ln>
                        <a:solidFill>
                          <a:prstClr val="black"/>
                        </a:solidFill>
                        <a:effectLst/>
                        <a:uLnTx/>
                        <a:uFillTx/>
                        <a:latin typeface="+mn-lt"/>
                        <a:ea typeface="Calibri" panose="020F0502020204030204" pitchFamily="34" charset="0"/>
                        <a:cs typeface="+mn-cs"/>
                      </a:endParaRPr>
                    </a:p>
                  </a:txBody>
                  <a:tcPr marL="9525" marR="9525" marT="9525" marB="9525"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D8D2F">
                        <a:lumMod val="20000"/>
                        <a:lumOff val="80000"/>
                      </a:srgbClr>
                    </a:solidFill>
                  </a:tcPr>
                </a:tc>
                <a:extLst>
                  <a:ext uri="{0D108BD9-81ED-4DB2-BD59-A6C34878D82A}">
                    <a16:rowId xmlns:a16="http://schemas.microsoft.com/office/drawing/2014/main" val="1372359660"/>
                  </a:ext>
                </a:extLst>
              </a:tr>
            </a:tbl>
          </a:graphicData>
        </a:graphic>
      </p:graphicFrame>
      <p:sp>
        <p:nvSpPr>
          <p:cNvPr id="6" name="Title 2">
            <a:extLst>
              <a:ext uri="{FF2B5EF4-FFF2-40B4-BE49-F238E27FC236}">
                <a16:creationId xmlns:a16="http://schemas.microsoft.com/office/drawing/2014/main" id="{84975F99-D0DA-03DB-6EDB-2D6A1A5BC51D}"/>
              </a:ext>
            </a:extLst>
          </p:cNvPr>
          <p:cNvSpPr txBox="1">
            <a:spLocks/>
          </p:cNvSpPr>
          <p:nvPr/>
        </p:nvSpPr>
        <p:spPr>
          <a:xfrm>
            <a:off x="970722" y="482860"/>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i="1">
                <a:solidFill>
                  <a:srgbClr val="094DEE"/>
                </a:solidFill>
                <a:latin typeface="Gotham HTF" pitchFamily="2" charset="77"/>
                <a:ea typeface="+mn-ea"/>
                <a:cs typeface="+mn-cs"/>
              </a:rPr>
              <a:t>Agenda</a:t>
            </a:r>
          </a:p>
        </p:txBody>
      </p:sp>
    </p:spTree>
    <p:extLst>
      <p:ext uri="{BB962C8B-B14F-4D97-AF65-F5344CB8AC3E}">
        <p14:creationId xmlns:p14="http://schemas.microsoft.com/office/powerpoint/2010/main" val="41024571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6E7561-E088-566C-4A0E-5DEA45841988}"/>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0F22F5CA-C838-46F5-7CF4-B5399381316E}"/>
              </a:ext>
            </a:extLst>
          </p:cNvPr>
          <p:cNvSpPr>
            <a:spLocks noGrp="1"/>
          </p:cNvSpPr>
          <p:nvPr>
            <p:ph type="title"/>
          </p:nvPr>
        </p:nvSpPr>
        <p:spPr>
          <a:xfrm>
            <a:off x="900043" y="-21336"/>
            <a:ext cx="10515600" cy="782357"/>
          </a:xfrm>
        </p:spPr>
        <p:txBody>
          <a:bodyPr/>
          <a:lstStyle/>
          <a:p>
            <a:pPr marL="514350" indent="-514350">
              <a:buAutoNum type="arabicPeriod"/>
            </a:pPr>
            <a:r>
              <a:rPr lang="en-GB" sz="3300">
                <a:solidFill>
                  <a:srgbClr val="094DEE"/>
                </a:solidFill>
                <a:latin typeface="Tahoma"/>
                <a:ea typeface="Tahoma"/>
                <a:cs typeface="Tahoma"/>
              </a:rPr>
              <a:t>Large-scale and long-term actions  with re-granting</a:t>
            </a:r>
            <a:endParaRPr lang="en-US"/>
          </a:p>
        </p:txBody>
      </p:sp>
      <p:sp>
        <p:nvSpPr>
          <p:cNvPr id="6" name="TextBox 5">
            <a:extLst>
              <a:ext uri="{FF2B5EF4-FFF2-40B4-BE49-F238E27FC236}">
                <a16:creationId xmlns:a16="http://schemas.microsoft.com/office/drawing/2014/main" id="{69B59194-17BB-8634-2699-3B2F10536102}"/>
              </a:ext>
            </a:extLst>
          </p:cNvPr>
          <p:cNvSpPr txBox="1"/>
          <p:nvPr/>
        </p:nvSpPr>
        <p:spPr>
          <a:xfrm>
            <a:off x="896823" y="929915"/>
            <a:ext cx="9976350" cy="7032694"/>
          </a:xfrm>
          <a:prstGeom prst="rect">
            <a:avLst/>
          </a:prstGeom>
          <a:noFill/>
        </p:spPr>
        <p:txBody>
          <a:bodyPr wrap="square" lIns="91440" tIns="45720" rIns="91440" bIns="45720" rtlCol="0" anchor="t">
            <a:spAutoFit/>
          </a:bodyPr>
          <a:lstStyle/>
          <a:p>
            <a:r>
              <a:rPr lang="en-GB" sz="2300" u="sng">
                <a:solidFill>
                  <a:srgbClr val="164194"/>
                </a:solidFill>
                <a:latin typeface="Tahoma"/>
                <a:ea typeface="Tahoma"/>
                <a:cs typeface="Tahoma"/>
              </a:rPr>
              <a:t>Wide thematic coverage</a:t>
            </a:r>
            <a:r>
              <a:rPr lang="en-GB" sz="2300">
                <a:solidFill>
                  <a:srgbClr val="164194"/>
                </a:solidFill>
                <a:latin typeface="Tahoma"/>
                <a:ea typeface="Tahoma"/>
                <a:cs typeface="Tahoma"/>
              </a:rPr>
              <a:t> – CSOs active in preventing and combatting diverse forms of gender-based violence, in particular:</a:t>
            </a:r>
            <a:endParaRPr lang="en-GB"/>
          </a:p>
          <a:p>
            <a:endParaRPr lang="en-GB" sz="2300">
              <a:solidFill>
                <a:srgbClr val="164194"/>
              </a:solidFill>
              <a:latin typeface="Tahoma"/>
              <a:ea typeface="Tahoma"/>
              <a:cs typeface="Tahoma"/>
            </a:endParaRPr>
          </a:p>
          <a:p>
            <a:r>
              <a:rPr lang="en-GB" b="1">
                <a:solidFill>
                  <a:srgbClr val="164194"/>
                </a:solidFill>
                <a:latin typeface="Tahoma"/>
                <a:ea typeface="Tahoma"/>
                <a:cs typeface="Tahoma"/>
              </a:rPr>
              <a:t>Domestic violence and sexual violence</a:t>
            </a:r>
            <a:r>
              <a:rPr lang="en-GB">
                <a:solidFill>
                  <a:srgbClr val="164194"/>
                </a:solidFill>
                <a:latin typeface="Tahoma"/>
                <a:ea typeface="Tahoma"/>
                <a:cs typeface="Tahoma"/>
              </a:rPr>
              <a:t> - victim-</a:t>
            </a:r>
            <a:r>
              <a:rPr lang="en-GB" err="1">
                <a:solidFill>
                  <a:srgbClr val="164194"/>
                </a:solidFill>
                <a:latin typeface="Tahoma"/>
                <a:ea typeface="Tahoma"/>
                <a:cs typeface="Tahoma"/>
              </a:rPr>
              <a:t>centered</a:t>
            </a:r>
            <a:r>
              <a:rPr lang="en-GB">
                <a:solidFill>
                  <a:srgbClr val="164194"/>
                </a:solidFill>
                <a:latin typeface="Tahoma"/>
                <a:ea typeface="Tahoma"/>
                <a:cs typeface="Tahoma"/>
              </a:rPr>
              <a:t> and trauma-informed </a:t>
            </a:r>
            <a:endParaRPr lang="en-GB"/>
          </a:p>
          <a:p>
            <a:r>
              <a:rPr lang="en-GB">
                <a:solidFill>
                  <a:srgbClr val="164194"/>
                </a:solidFill>
                <a:latin typeface="Tahoma"/>
                <a:ea typeface="Tahoma"/>
                <a:cs typeface="Tahoma"/>
              </a:rPr>
              <a:t>services, access to justice, increased accessibility of shelters or other interim accommodation (Art. 30 of VAW/DV Directive)</a:t>
            </a:r>
            <a:endParaRPr lang="en-GB"/>
          </a:p>
          <a:p>
            <a:endParaRPr lang="en-GB">
              <a:solidFill>
                <a:srgbClr val="164194"/>
              </a:solidFill>
              <a:latin typeface="Tahoma"/>
              <a:ea typeface="Tahoma"/>
              <a:cs typeface="Tahoma"/>
            </a:endParaRPr>
          </a:p>
          <a:p>
            <a:r>
              <a:rPr lang="en-GB" b="1">
                <a:solidFill>
                  <a:srgbClr val="164194"/>
                </a:solidFill>
                <a:latin typeface="Tahoma"/>
                <a:ea typeface="Tahoma"/>
                <a:cs typeface="Tahoma"/>
              </a:rPr>
              <a:t>Gender-based cyber violence</a:t>
            </a:r>
            <a:r>
              <a:rPr lang="en-GB">
                <a:solidFill>
                  <a:srgbClr val="164194"/>
                </a:solidFill>
                <a:latin typeface="Tahoma"/>
                <a:ea typeface="Tahoma"/>
                <a:cs typeface="Tahoma"/>
              </a:rPr>
              <a:t> - incitement to violence or hatred, cyber stalking, cyber harassment and bullying, non-consensual sharing of intimate or manipulated material, sextortion, grooming</a:t>
            </a:r>
            <a:endParaRPr lang="en-GB">
              <a:solidFill>
                <a:srgbClr val="000000"/>
              </a:solidFill>
              <a:latin typeface="Aptos" panose="02110004020202020204"/>
              <a:ea typeface="Tahoma"/>
              <a:cs typeface="Tahoma"/>
            </a:endParaRPr>
          </a:p>
          <a:p>
            <a:endParaRPr lang="en-GB">
              <a:solidFill>
                <a:srgbClr val="164194"/>
              </a:solidFill>
              <a:latin typeface="Tahoma"/>
              <a:ea typeface="Tahoma"/>
              <a:cs typeface="Tahoma"/>
            </a:endParaRPr>
          </a:p>
          <a:p>
            <a:r>
              <a:rPr lang="en-GB" b="1">
                <a:solidFill>
                  <a:srgbClr val="164194"/>
                </a:solidFill>
                <a:latin typeface="Tahoma"/>
                <a:ea typeface="Tahoma"/>
                <a:cs typeface="Tahoma"/>
              </a:rPr>
              <a:t>Harmful practices – </a:t>
            </a:r>
            <a:r>
              <a:rPr lang="en-GB">
                <a:solidFill>
                  <a:srgbClr val="164194"/>
                </a:solidFill>
                <a:latin typeface="Tahoma"/>
                <a:ea typeface="Tahoma"/>
                <a:cs typeface="Tahoma"/>
              </a:rPr>
              <a:t>FGM, intersex genital mutilation, forced abortion, forced sterilisation, child and forced marriage, honour-related violence, gynaecological and obstetric violence</a:t>
            </a:r>
            <a:endParaRPr lang="en-GB"/>
          </a:p>
          <a:p>
            <a:pPr algn="just"/>
            <a:endParaRPr lang="en-GB" sz="2300">
              <a:solidFill>
                <a:srgbClr val="164194"/>
              </a:solidFill>
              <a:latin typeface="Calibri"/>
              <a:ea typeface="Calibri"/>
              <a:cs typeface="Calibri"/>
            </a:endParaRPr>
          </a:p>
          <a:p>
            <a:endParaRPr lang="en-GB" sz="2300">
              <a:solidFill>
                <a:srgbClr val="F6861F"/>
              </a:solidFill>
              <a:latin typeface="wingdings"/>
              <a:ea typeface="Tahoma"/>
              <a:cs typeface="Tahoma"/>
              <a:sym typeface="wingdings"/>
            </a:endParaRPr>
          </a:p>
          <a:p>
            <a:pPr algn="just"/>
            <a:endParaRPr lang="en-GB" sz="2200" b="1">
              <a:solidFill>
                <a:srgbClr val="164194"/>
              </a:solidFill>
              <a:latin typeface="Tahoma"/>
              <a:ea typeface="Tahoma"/>
              <a:cs typeface="Tahoma"/>
            </a:endParaRPr>
          </a:p>
          <a:p>
            <a:pPr marL="342900" indent="-342900" algn="just">
              <a:buFont typeface="Wingdings"/>
              <a:buChar char="ü"/>
            </a:pPr>
            <a:endParaRPr lang="en-GB" sz="2300">
              <a:solidFill>
                <a:srgbClr val="164194"/>
              </a:solidFill>
              <a:latin typeface="Calibri"/>
              <a:ea typeface="Calibri"/>
              <a:cs typeface="Calibri"/>
            </a:endParaRPr>
          </a:p>
          <a:p>
            <a:endParaRPr lang="en-GB" sz="2300" b="1">
              <a:solidFill>
                <a:srgbClr val="164194"/>
              </a:solidFill>
              <a:latin typeface="Calibri"/>
              <a:ea typeface="Calibri"/>
              <a:cs typeface="Calibri"/>
            </a:endParaRPr>
          </a:p>
          <a:p>
            <a:endParaRPr lang="en-GB" sz="2300">
              <a:solidFill>
                <a:srgbClr val="164194"/>
              </a:solidFill>
              <a:latin typeface="Arial"/>
              <a:ea typeface="Calibri"/>
              <a:cs typeface="Arial"/>
            </a:endParaRPr>
          </a:p>
          <a:p>
            <a:r>
              <a:rPr lang="en-GB" sz="2300">
                <a:solidFill>
                  <a:srgbClr val="164194"/>
                </a:solidFill>
                <a:latin typeface="Calibri"/>
                <a:ea typeface="Calibri"/>
                <a:cs typeface="Calibri"/>
              </a:rPr>
              <a:t>                      </a:t>
            </a:r>
            <a:endParaRPr lang="en-GB" sz="2300" i="1">
              <a:solidFill>
                <a:srgbClr val="164194"/>
              </a:solidFill>
              <a:latin typeface="Calibri"/>
              <a:ea typeface="Calibri"/>
              <a:cs typeface="Calibri"/>
            </a:endParaRPr>
          </a:p>
          <a:p>
            <a:endParaRPr lang="en-GB" sz="2400">
              <a:solidFill>
                <a:srgbClr val="164194"/>
              </a:solidFill>
              <a:latin typeface="Calibri"/>
              <a:ea typeface="Calibri"/>
              <a:cs typeface="Calibri"/>
            </a:endParaRPr>
          </a:p>
          <a:p>
            <a:pPr marL="342900" marR="142875" indent="-342900" algn="just">
              <a:spcAft>
                <a:spcPts val="1000"/>
              </a:spcAft>
              <a:buFont typeface="Wingdings" panose="02070309020205020404" pitchFamily="49" charset="0"/>
              <a:buChar char="ü"/>
            </a:pPr>
            <a:endParaRPr lang="en-GB" sz="1800">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B89DBB6-D9F5-86C7-9689-4B802033C68B}"/>
              </a:ext>
            </a:extLst>
          </p:cNvPr>
          <p:cNvSpPr>
            <a:spLocks noGrp="1"/>
          </p:cNvSpPr>
          <p:nvPr>
            <p:ph type="sldNum" sz="quarter" idx="12"/>
          </p:nvPr>
        </p:nvSpPr>
        <p:spPr/>
        <p:txBody>
          <a:bodyPr/>
          <a:lstStyle/>
          <a:p>
            <a:fld id="{F46C79FD-C571-418B-AB0F-5EE936C85276}" type="slidenum">
              <a:rPr lang="en-GB" smtClean="0"/>
              <a:t>20</a:t>
            </a:fld>
            <a:endParaRPr lang="en-GB"/>
          </a:p>
        </p:txBody>
      </p:sp>
    </p:spTree>
    <p:extLst>
      <p:ext uri="{BB962C8B-B14F-4D97-AF65-F5344CB8AC3E}">
        <p14:creationId xmlns:p14="http://schemas.microsoft.com/office/powerpoint/2010/main" val="431929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C31ED-4F33-12FC-1C84-6B36BDA5277A}"/>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E06FD3F9-C7C8-4562-F7D4-225BCD87284C}"/>
              </a:ext>
            </a:extLst>
          </p:cNvPr>
          <p:cNvSpPr>
            <a:spLocks noGrp="1"/>
          </p:cNvSpPr>
          <p:nvPr>
            <p:ph type="title"/>
          </p:nvPr>
        </p:nvSpPr>
        <p:spPr>
          <a:xfrm>
            <a:off x="840408" y="323221"/>
            <a:ext cx="10515600" cy="782357"/>
          </a:xfrm>
        </p:spPr>
        <p:txBody>
          <a:bodyPr/>
          <a:lstStyle/>
          <a:p>
            <a:r>
              <a:rPr lang="en-GB" sz="3300">
                <a:solidFill>
                  <a:srgbClr val="094DEE"/>
                </a:solidFill>
                <a:latin typeface="Tahoma"/>
                <a:ea typeface="Tahoma"/>
                <a:cs typeface="Tahoma"/>
              </a:rPr>
              <a:t>2. Protection and support to victims and survivors of gender-based violence</a:t>
            </a:r>
            <a:endParaRPr lang="en-US">
              <a:solidFill>
                <a:srgbClr val="000000"/>
              </a:solidFill>
              <a:latin typeface="Aptos Display" panose="02110004020202020204"/>
              <a:ea typeface="Tahoma"/>
              <a:cs typeface="Tahoma"/>
            </a:endParaRPr>
          </a:p>
        </p:txBody>
      </p:sp>
      <p:sp>
        <p:nvSpPr>
          <p:cNvPr id="6" name="TextBox 5">
            <a:extLst>
              <a:ext uri="{FF2B5EF4-FFF2-40B4-BE49-F238E27FC236}">
                <a16:creationId xmlns:a16="http://schemas.microsoft.com/office/drawing/2014/main" id="{23EBDB62-F567-9FA4-1B60-63F7D61BCA43}"/>
              </a:ext>
            </a:extLst>
          </p:cNvPr>
          <p:cNvSpPr txBox="1"/>
          <p:nvPr/>
        </p:nvSpPr>
        <p:spPr>
          <a:xfrm>
            <a:off x="837188" y="1466628"/>
            <a:ext cx="10426923" cy="7863691"/>
          </a:xfrm>
          <a:prstGeom prst="rect">
            <a:avLst/>
          </a:prstGeom>
          <a:noFill/>
        </p:spPr>
        <p:txBody>
          <a:bodyPr wrap="square" lIns="91440" tIns="45720" rIns="91440" bIns="45720" rtlCol="0" anchor="t">
            <a:spAutoFit/>
          </a:bodyPr>
          <a:lstStyle/>
          <a:p>
            <a:pPr marL="342900" indent="-342900">
              <a:buFont typeface="Wingdings"/>
              <a:buChar char="Ø"/>
            </a:pPr>
            <a:r>
              <a:rPr lang="en-GB" sz="2000">
                <a:solidFill>
                  <a:srgbClr val="164194"/>
                </a:solidFill>
                <a:latin typeface="Tahoma"/>
                <a:ea typeface="Tahoma"/>
                <a:cs typeface="Tahoma"/>
              </a:rPr>
              <a:t>Support the setting up/some activities of </a:t>
            </a:r>
            <a:r>
              <a:rPr lang="en-GB" sz="2000" b="1">
                <a:solidFill>
                  <a:srgbClr val="164194"/>
                </a:solidFill>
                <a:latin typeface="Tahoma"/>
                <a:ea typeface="Tahoma"/>
                <a:cs typeface="Tahoma"/>
              </a:rPr>
              <a:t>one-stop shop</a:t>
            </a:r>
            <a:r>
              <a:rPr lang="en-GB" sz="2000">
                <a:solidFill>
                  <a:srgbClr val="164194"/>
                </a:solidFill>
                <a:latin typeface="Tahoma"/>
                <a:ea typeface="Tahoma"/>
                <a:cs typeface="Tahoma"/>
              </a:rPr>
              <a:t> (in person and/or online) </a:t>
            </a:r>
            <a:r>
              <a:rPr lang="en-GB" sz="2000" b="1">
                <a:solidFill>
                  <a:srgbClr val="164194"/>
                </a:solidFill>
                <a:latin typeface="Tahoma"/>
                <a:ea typeface="Tahoma"/>
                <a:cs typeface="Tahoma"/>
              </a:rPr>
              <a:t>or coordinated specialist support centres </a:t>
            </a:r>
            <a:r>
              <a:rPr lang="en-GB" sz="2000">
                <a:solidFill>
                  <a:srgbClr val="164194"/>
                </a:solidFill>
                <a:latin typeface="Tahoma"/>
                <a:ea typeface="Tahoma"/>
                <a:cs typeface="Tahoma"/>
              </a:rPr>
              <a:t>(Art. 25 of VAW/DV Directive)</a:t>
            </a:r>
            <a:endParaRPr lang="en-US"/>
          </a:p>
          <a:p>
            <a:pPr marL="342900" indent="-342900">
              <a:buFont typeface="Wingdings"/>
              <a:buChar char="Ø"/>
            </a:pPr>
            <a:endParaRPr lang="en-GB" sz="2000">
              <a:solidFill>
                <a:srgbClr val="164194"/>
              </a:solidFill>
              <a:latin typeface="Tahoma"/>
              <a:ea typeface="Tahoma"/>
              <a:cs typeface="Tahoma"/>
            </a:endParaRPr>
          </a:p>
          <a:p>
            <a:pPr marL="342900" indent="-342900">
              <a:buFont typeface="Wingdings"/>
              <a:buChar char="Ø"/>
            </a:pPr>
            <a:r>
              <a:rPr lang="en-GB" sz="2000">
                <a:solidFill>
                  <a:srgbClr val="164194"/>
                </a:solidFill>
                <a:latin typeface="Tahoma"/>
                <a:ea typeface="Tahoma"/>
                <a:cs typeface="Tahoma"/>
              </a:rPr>
              <a:t>Setting up easily accessible </a:t>
            </a:r>
            <a:r>
              <a:rPr lang="en-GB" sz="2000" b="1">
                <a:solidFill>
                  <a:srgbClr val="164194"/>
                </a:solidFill>
                <a:latin typeface="Tahoma"/>
                <a:ea typeface="Tahoma"/>
                <a:cs typeface="Tahoma"/>
              </a:rPr>
              <a:t>rape crisis</a:t>
            </a:r>
            <a:r>
              <a:rPr lang="en-GB" sz="2000">
                <a:solidFill>
                  <a:srgbClr val="164194"/>
                </a:solidFill>
                <a:latin typeface="Tahoma"/>
                <a:ea typeface="Tahoma"/>
                <a:cs typeface="Tahoma"/>
              </a:rPr>
              <a:t> or </a:t>
            </a:r>
            <a:r>
              <a:rPr lang="en-GB" sz="2000" b="1">
                <a:solidFill>
                  <a:srgbClr val="164194"/>
                </a:solidFill>
                <a:latin typeface="Tahoma"/>
                <a:ea typeface="Tahoma"/>
                <a:cs typeface="Tahoma"/>
              </a:rPr>
              <a:t>sexual violence referral centres</a:t>
            </a:r>
            <a:r>
              <a:rPr lang="en-GB" sz="2000">
                <a:solidFill>
                  <a:srgbClr val="164194"/>
                </a:solidFill>
                <a:latin typeface="Tahoma"/>
                <a:ea typeface="Tahoma"/>
                <a:cs typeface="Tahoma"/>
              </a:rPr>
              <a:t> (Art. 26 of VAW/DV Directive)</a:t>
            </a:r>
            <a:endParaRPr lang="en-GB"/>
          </a:p>
          <a:p>
            <a:pPr marL="342900" indent="-342900">
              <a:buFont typeface="Wingdings"/>
              <a:buChar char="Ø"/>
            </a:pPr>
            <a:endParaRPr lang="en-GB" sz="2000">
              <a:solidFill>
                <a:srgbClr val="164194"/>
              </a:solidFill>
              <a:latin typeface="Tahoma"/>
              <a:ea typeface="Tahoma"/>
              <a:cs typeface="Tahoma"/>
            </a:endParaRPr>
          </a:p>
          <a:p>
            <a:pPr marL="342900" indent="-342900">
              <a:buFont typeface="Wingdings"/>
              <a:buChar char="Ø"/>
            </a:pPr>
            <a:r>
              <a:rPr lang="en-GB" sz="2000">
                <a:solidFill>
                  <a:srgbClr val="164194"/>
                </a:solidFill>
                <a:latin typeface="Tahoma"/>
                <a:ea typeface="Tahoma"/>
                <a:cs typeface="Tahoma"/>
              </a:rPr>
              <a:t>Tackling the need for </a:t>
            </a:r>
            <a:r>
              <a:rPr lang="en-GB" sz="2000" b="1">
                <a:solidFill>
                  <a:srgbClr val="164194"/>
                </a:solidFill>
                <a:latin typeface="Tahoma"/>
                <a:ea typeface="Tahoma"/>
                <a:cs typeface="Tahoma"/>
              </a:rPr>
              <a:t>immediate protection and support</a:t>
            </a:r>
            <a:r>
              <a:rPr lang="en-GB" sz="2000">
                <a:solidFill>
                  <a:srgbClr val="164194"/>
                </a:solidFill>
                <a:latin typeface="Tahoma"/>
                <a:ea typeface="Tahoma"/>
                <a:cs typeface="Tahoma"/>
              </a:rPr>
              <a:t> faced by victims of sexual and domestic violence, to prevent femicides, and allow effective investigation and prosecution:</a:t>
            </a:r>
            <a:endParaRPr lang="en-GB"/>
          </a:p>
          <a:p>
            <a:pPr marL="342900" indent="-342900">
              <a:buFont typeface="Wingdings"/>
              <a:buChar char="Ø"/>
            </a:pPr>
            <a:endParaRPr lang="en-GB" sz="2000">
              <a:solidFill>
                <a:srgbClr val="164194"/>
              </a:solidFill>
              <a:latin typeface="Tahoma"/>
              <a:ea typeface="Tahoma"/>
              <a:cs typeface="Tahoma"/>
            </a:endParaRPr>
          </a:p>
          <a:p>
            <a:pPr marL="800100" lvl="1" indent="-342900">
              <a:buFont typeface="Courier New"/>
              <a:buChar char="o"/>
            </a:pPr>
            <a:r>
              <a:rPr lang="en-GB" sz="2000" u="sng">
                <a:solidFill>
                  <a:srgbClr val="164194"/>
                </a:solidFill>
                <a:latin typeface="Tahoma"/>
                <a:ea typeface="Tahoma"/>
                <a:cs typeface="Tahoma"/>
              </a:rPr>
              <a:t>Examples</a:t>
            </a:r>
            <a:r>
              <a:rPr lang="en-GB" sz="2000">
                <a:solidFill>
                  <a:srgbClr val="164194"/>
                </a:solidFill>
                <a:latin typeface="Tahoma"/>
                <a:ea typeface="Tahoma"/>
                <a:cs typeface="Tahoma"/>
              </a:rPr>
              <a:t> - </a:t>
            </a:r>
            <a:r>
              <a:rPr lang="en-GB" sz="2000" i="1">
                <a:solidFill>
                  <a:srgbClr val="164194"/>
                </a:solidFill>
                <a:latin typeface="Tahoma"/>
                <a:ea typeface="Tahoma"/>
                <a:cs typeface="Tahoma"/>
              </a:rPr>
              <a:t>tools to help authorities to swiftly identify, address domestic violence (Art. 15), initiate individual assessment of risk from offender (Art. 16), guidelines to identify enhanced protection/support needs for victims of intersectional discrimination (Art. 21(g))</a:t>
            </a:r>
            <a:endParaRPr lang="en-GB"/>
          </a:p>
          <a:p>
            <a:endParaRPr lang="en-GB" sz="2300">
              <a:solidFill>
                <a:srgbClr val="164194"/>
              </a:solidFill>
              <a:latin typeface="Tahoma"/>
              <a:ea typeface="Tahoma"/>
              <a:cs typeface="Tahoma"/>
            </a:endParaRPr>
          </a:p>
          <a:p>
            <a:pPr algn="just"/>
            <a:endParaRPr lang="en-GB" sz="2300">
              <a:solidFill>
                <a:srgbClr val="164194"/>
              </a:solidFill>
              <a:latin typeface="Calibri"/>
              <a:ea typeface="Calibri"/>
              <a:cs typeface="Calibri"/>
            </a:endParaRPr>
          </a:p>
          <a:p>
            <a:endParaRPr lang="en-GB" sz="2300">
              <a:solidFill>
                <a:srgbClr val="F6861F"/>
              </a:solidFill>
              <a:latin typeface="wingdings"/>
              <a:ea typeface="Tahoma"/>
              <a:cs typeface="Tahoma"/>
              <a:sym typeface="wingdings"/>
            </a:endParaRPr>
          </a:p>
          <a:p>
            <a:pPr algn="just"/>
            <a:endParaRPr lang="en-GB" sz="2200" b="1">
              <a:solidFill>
                <a:srgbClr val="164194"/>
              </a:solidFill>
              <a:latin typeface="Tahoma"/>
              <a:ea typeface="Tahoma"/>
              <a:cs typeface="Tahoma"/>
            </a:endParaRPr>
          </a:p>
          <a:p>
            <a:pPr marL="342900" indent="-342900" algn="just">
              <a:buFont typeface="Wingdings"/>
              <a:buChar char="Ø"/>
            </a:pPr>
            <a:endParaRPr lang="en-GB" sz="2300">
              <a:solidFill>
                <a:srgbClr val="164194"/>
              </a:solidFill>
              <a:latin typeface="Calibri"/>
              <a:ea typeface="Calibri"/>
              <a:cs typeface="Calibri"/>
            </a:endParaRPr>
          </a:p>
          <a:p>
            <a:endParaRPr lang="en-GB" sz="2300" b="1">
              <a:solidFill>
                <a:srgbClr val="164194"/>
              </a:solidFill>
              <a:latin typeface="Calibri"/>
              <a:ea typeface="Calibri"/>
              <a:cs typeface="Calibri"/>
            </a:endParaRPr>
          </a:p>
          <a:p>
            <a:endParaRPr lang="en-GB" sz="2300">
              <a:solidFill>
                <a:srgbClr val="164194"/>
              </a:solidFill>
              <a:latin typeface="Arial"/>
              <a:ea typeface="Calibri"/>
              <a:cs typeface="Arial"/>
            </a:endParaRPr>
          </a:p>
          <a:p>
            <a:r>
              <a:rPr lang="en-GB" sz="2300">
                <a:solidFill>
                  <a:srgbClr val="164194"/>
                </a:solidFill>
                <a:latin typeface="Calibri"/>
                <a:ea typeface="Calibri"/>
                <a:cs typeface="Calibri"/>
              </a:rPr>
              <a:t>                      </a:t>
            </a:r>
            <a:endParaRPr lang="en-GB" sz="2300" i="1">
              <a:solidFill>
                <a:srgbClr val="164194"/>
              </a:solidFill>
              <a:latin typeface="Calibri"/>
              <a:ea typeface="Calibri"/>
              <a:cs typeface="Calibri"/>
            </a:endParaRPr>
          </a:p>
          <a:p>
            <a:endParaRPr lang="en-GB" sz="2400">
              <a:solidFill>
                <a:srgbClr val="164194"/>
              </a:solidFill>
              <a:latin typeface="Calibri"/>
              <a:ea typeface="Calibri"/>
              <a:cs typeface="Calibri"/>
            </a:endParaRPr>
          </a:p>
          <a:p>
            <a:pPr marL="342900" marR="142875" indent="-342900" algn="just">
              <a:spcAft>
                <a:spcPts val="1000"/>
              </a:spcAft>
              <a:buFont typeface="Wingdings" panose="02070309020205020404" pitchFamily="49" charset="0"/>
              <a:buChar char="Ø"/>
            </a:pPr>
            <a:endParaRPr lang="en-GB" sz="1800">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3C757C6-6ECE-5030-057A-0DEA8823FDF7}"/>
              </a:ext>
            </a:extLst>
          </p:cNvPr>
          <p:cNvSpPr>
            <a:spLocks noGrp="1"/>
          </p:cNvSpPr>
          <p:nvPr>
            <p:ph type="sldNum" sz="quarter" idx="12"/>
          </p:nvPr>
        </p:nvSpPr>
        <p:spPr/>
        <p:txBody>
          <a:bodyPr/>
          <a:lstStyle/>
          <a:p>
            <a:fld id="{F46C79FD-C571-418B-AB0F-5EE936C85276}" type="slidenum">
              <a:rPr lang="en-GB" smtClean="0"/>
              <a:t>21</a:t>
            </a:fld>
            <a:endParaRPr lang="en-GB"/>
          </a:p>
        </p:txBody>
      </p:sp>
    </p:spTree>
    <p:extLst>
      <p:ext uri="{BB962C8B-B14F-4D97-AF65-F5344CB8AC3E}">
        <p14:creationId xmlns:p14="http://schemas.microsoft.com/office/powerpoint/2010/main" val="284454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2ADC9B-1084-19AC-E421-32FD9D8D0143}"/>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D7612964-8F1B-38D9-694B-BDB143F33C33}"/>
              </a:ext>
            </a:extLst>
          </p:cNvPr>
          <p:cNvSpPr>
            <a:spLocks noGrp="1"/>
          </p:cNvSpPr>
          <p:nvPr>
            <p:ph type="title"/>
          </p:nvPr>
        </p:nvSpPr>
        <p:spPr>
          <a:xfrm>
            <a:off x="840408" y="323221"/>
            <a:ext cx="10515600" cy="782357"/>
          </a:xfrm>
        </p:spPr>
        <p:txBody>
          <a:bodyPr/>
          <a:lstStyle/>
          <a:p>
            <a:r>
              <a:rPr lang="en-GB" sz="3300">
                <a:solidFill>
                  <a:srgbClr val="094DEE"/>
                </a:solidFill>
                <a:latin typeface="Tahoma"/>
                <a:ea typeface="Tahoma"/>
                <a:cs typeface="Tahoma"/>
              </a:rPr>
              <a:t>3. Prevention of gender-based violence</a:t>
            </a:r>
            <a:endParaRPr lang="en-US"/>
          </a:p>
        </p:txBody>
      </p:sp>
      <p:sp>
        <p:nvSpPr>
          <p:cNvPr id="6" name="TextBox 5">
            <a:extLst>
              <a:ext uri="{FF2B5EF4-FFF2-40B4-BE49-F238E27FC236}">
                <a16:creationId xmlns:a16="http://schemas.microsoft.com/office/drawing/2014/main" id="{D8A028DB-0096-CC0F-92D8-21A984A0C425}"/>
              </a:ext>
            </a:extLst>
          </p:cNvPr>
          <p:cNvSpPr txBox="1"/>
          <p:nvPr/>
        </p:nvSpPr>
        <p:spPr>
          <a:xfrm>
            <a:off x="837188" y="1466628"/>
            <a:ext cx="10426923" cy="6324808"/>
          </a:xfrm>
          <a:prstGeom prst="rect">
            <a:avLst/>
          </a:prstGeom>
          <a:noFill/>
        </p:spPr>
        <p:txBody>
          <a:bodyPr wrap="square" lIns="91440" tIns="45720" rIns="91440" bIns="45720" rtlCol="0" anchor="t">
            <a:spAutoFit/>
          </a:bodyPr>
          <a:lstStyle/>
          <a:p>
            <a:pPr marL="342900" indent="-342900">
              <a:buFont typeface="Wingdings"/>
              <a:buChar char="Ø"/>
            </a:pPr>
            <a:r>
              <a:rPr lang="en-GB" sz="2000">
                <a:solidFill>
                  <a:srgbClr val="164194"/>
                </a:solidFill>
                <a:latin typeface="Tahoma"/>
                <a:ea typeface="Tahoma"/>
                <a:cs typeface="Tahoma"/>
              </a:rPr>
              <a:t>Measures to </a:t>
            </a:r>
            <a:r>
              <a:rPr lang="en-GB" sz="2000" b="1">
                <a:solidFill>
                  <a:srgbClr val="164194"/>
                </a:solidFill>
                <a:latin typeface="Tahoma"/>
                <a:ea typeface="Tahoma"/>
                <a:cs typeface="Tahoma"/>
              </a:rPr>
              <a:t>prevent rape and to promote the central role of consent in sexual relationships</a:t>
            </a:r>
            <a:r>
              <a:rPr lang="en-GB" sz="2000">
                <a:solidFill>
                  <a:srgbClr val="164194"/>
                </a:solidFill>
                <a:latin typeface="Tahoma"/>
                <a:ea typeface="Tahoma"/>
                <a:cs typeface="Tahoma"/>
              </a:rPr>
              <a:t> (Art. 35) - </a:t>
            </a:r>
            <a:r>
              <a:rPr lang="en-GB" sz="2000" i="1">
                <a:solidFill>
                  <a:srgbClr val="164194"/>
                </a:solidFill>
                <a:latin typeface="Tahoma"/>
                <a:ea typeface="Tahoma"/>
                <a:cs typeface="Tahoma"/>
              </a:rPr>
              <a:t>involve men !</a:t>
            </a:r>
            <a:endParaRPr lang="en-US" sz="2000" i="1">
              <a:solidFill>
                <a:srgbClr val="164194"/>
              </a:solidFill>
              <a:latin typeface="Tahoma"/>
              <a:ea typeface="Tahoma"/>
              <a:cs typeface="Tahoma"/>
            </a:endParaRPr>
          </a:p>
          <a:p>
            <a:pPr marL="342900" indent="-342900">
              <a:buFont typeface="Wingdings"/>
              <a:buChar char="Ø"/>
            </a:pPr>
            <a:r>
              <a:rPr lang="en-GB" sz="2000">
                <a:solidFill>
                  <a:srgbClr val="164194"/>
                </a:solidFill>
                <a:latin typeface="Tahoma"/>
                <a:ea typeface="Tahoma"/>
                <a:cs typeface="Tahoma"/>
              </a:rPr>
              <a:t>Prevention of </a:t>
            </a:r>
            <a:r>
              <a:rPr lang="en-GB" sz="2000" b="1">
                <a:solidFill>
                  <a:srgbClr val="164194"/>
                </a:solidFill>
                <a:latin typeface="Tahoma"/>
                <a:ea typeface="Tahoma"/>
                <a:cs typeface="Tahoma"/>
              </a:rPr>
              <a:t>cyber violence</a:t>
            </a:r>
            <a:r>
              <a:rPr lang="en-GB" sz="2000">
                <a:solidFill>
                  <a:srgbClr val="164194"/>
                </a:solidFill>
                <a:latin typeface="Tahoma"/>
                <a:ea typeface="Tahoma"/>
                <a:cs typeface="Tahoma"/>
              </a:rPr>
              <a:t> - strengthen digital literacy skills of online users (Art. 34(8)), reinforce positive narratives on gender equality and role of women in public decision-making roles, prevent cyber intimate partner violence</a:t>
            </a:r>
            <a:endParaRPr lang="en-GB"/>
          </a:p>
          <a:p>
            <a:pPr marL="342900" indent="-342900">
              <a:buFont typeface="Wingdings"/>
              <a:buChar char="Ø"/>
            </a:pPr>
            <a:r>
              <a:rPr lang="en-GB" sz="2000" b="1">
                <a:solidFill>
                  <a:srgbClr val="164194"/>
                </a:solidFill>
                <a:latin typeface="Tahoma"/>
                <a:ea typeface="Tahoma"/>
                <a:cs typeface="Tahoma"/>
              </a:rPr>
              <a:t>Perpetrator programmes</a:t>
            </a:r>
            <a:r>
              <a:rPr lang="en-GB" sz="2000">
                <a:solidFill>
                  <a:srgbClr val="164194"/>
                </a:solidFill>
                <a:latin typeface="Tahoma"/>
                <a:ea typeface="Tahoma"/>
                <a:cs typeface="Tahoma"/>
              </a:rPr>
              <a:t> to prevent (re)offending</a:t>
            </a:r>
            <a:endParaRPr lang="en-GB"/>
          </a:p>
          <a:p>
            <a:pPr marL="342900" indent="-342900">
              <a:buFont typeface="Wingdings"/>
              <a:buChar char="Ø"/>
            </a:pPr>
            <a:r>
              <a:rPr lang="en-GB" sz="2000">
                <a:solidFill>
                  <a:srgbClr val="164194"/>
                </a:solidFill>
                <a:latin typeface="Tahoma"/>
                <a:ea typeface="Tahoma"/>
                <a:cs typeface="Tahoma"/>
              </a:rPr>
              <a:t>Measures to combat </a:t>
            </a:r>
            <a:r>
              <a:rPr lang="en-GB" sz="2000" b="1">
                <a:solidFill>
                  <a:srgbClr val="164194"/>
                </a:solidFill>
                <a:latin typeface="Tahoma"/>
                <a:ea typeface="Tahoma"/>
                <a:cs typeface="Tahoma"/>
              </a:rPr>
              <a:t>stereotypical portrayals of women and men in the media</a:t>
            </a:r>
            <a:r>
              <a:rPr lang="en-GB" sz="2000">
                <a:solidFill>
                  <a:srgbClr val="164194"/>
                </a:solidFill>
                <a:latin typeface="Tahoma"/>
                <a:ea typeface="Tahoma"/>
                <a:cs typeface="Tahoma"/>
              </a:rPr>
              <a:t> (Art. 36(8)), to prevent sexual harassment in film and audiovisual industry</a:t>
            </a:r>
            <a:endParaRPr lang="en-GB"/>
          </a:p>
          <a:p>
            <a:pPr marL="342900" indent="-342900">
              <a:buFont typeface="Wingdings"/>
              <a:buChar char="Ø"/>
            </a:pPr>
            <a:endParaRPr lang="en-GB" sz="2000">
              <a:solidFill>
                <a:srgbClr val="164194"/>
              </a:solidFill>
              <a:latin typeface="Tahoma"/>
              <a:ea typeface="Tahoma"/>
              <a:cs typeface="Tahoma"/>
            </a:endParaRPr>
          </a:p>
          <a:p>
            <a:endParaRPr lang="en-GB" sz="2300">
              <a:solidFill>
                <a:srgbClr val="164194"/>
              </a:solidFill>
              <a:latin typeface="Tahoma"/>
              <a:ea typeface="Tahoma"/>
              <a:cs typeface="Tahoma"/>
            </a:endParaRPr>
          </a:p>
          <a:p>
            <a:pPr algn="just"/>
            <a:endParaRPr lang="en-GB" sz="2300">
              <a:solidFill>
                <a:srgbClr val="164194"/>
              </a:solidFill>
              <a:latin typeface="Calibri"/>
              <a:ea typeface="Calibri"/>
              <a:cs typeface="Calibri"/>
            </a:endParaRPr>
          </a:p>
          <a:p>
            <a:endParaRPr lang="en-GB" sz="2300">
              <a:solidFill>
                <a:srgbClr val="F6861F"/>
              </a:solidFill>
              <a:latin typeface="wingdings"/>
              <a:ea typeface="Tahoma"/>
              <a:cs typeface="Tahoma"/>
              <a:sym typeface="wingdings"/>
            </a:endParaRPr>
          </a:p>
          <a:p>
            <a:pPr algn="just"/>
            <a:endParaRPr lang="en-GB" sz="2200" b="1">
              <a:solidFill>
                <a:srgbClr val="164194"/>
              </a:solidFill>
              <a:latin typeface="Tahoma"/>
              <a:ea typeface="Tahoma"/>
              <a:cs typeface="Tahoma"/>
            </a:endParaRPr>
          </a:p>
          <a:p>
            <a:pPr marL="342900" indent="-342900" algn="just">
              <a:buFont typeface="Wingdings"/>
              <a:buChar char="Ø"/>
            </a:pPr>
            <a:endParaRPr lang="en-GB" sz="2300">
              <a:solidFill>
                <a:srgbClr val="164194"/>
              </a:solidFill>
              <a:latin typeface="Calibri"/>
              <a:ea typeface="Calibri"/>
              <a:cs typeface="Calibri"/>
            </a:endParaRPr>
          </a:p>
          <a:p>
            <a:endParaRPr lang="en-GB" sz="2300" b="1">
              <a:solidFill>
                <a:srgbClr val="164194"/>
              </a:solidFill>
              <a:latin typeface="Calibri"/>
              <a:ea typeface="Calibri"/>
              <a:cs typeface="Calibri"/>
            </a:endParaRPr>
          </a:p>
          <a:p>
            <a:endParaRPr lang="en-GB" sz="2300">
              <a:solidFill>
                <a:srgbClr val="164194"/>
              </a:solidFill>
              <a:latin typeface="Arial"/>
              <a:ea typeface="Calibri"/>
              <a:cs typeface="Arial"/>
            </a:endParaRPr>
          </a:p>
          <a:p>
            <a:r>
              <a:rPr lang="en-GB" sz="2300">
                <a:solidFill>
                  <a:srgbClr val="164194"/>
                </a:solidFill>
                <a:latin typeface="Calibri"/>
                <a:ea typeface="Calibri"/>
                <a:cs typeface="Calibri"/>
              </a:rPr>
              <a:t>                      </a:t>
            </a:r>
            <a:endParaRPr lang="en-GB" sz="2300" i="1">
              <a:solidFill>
                <a:srgbClr val="164194"/>
              </a:solidFill>
              <a:latin typeface="Calibri"/>
              <a:ea typeface="Calibri"/>
              <a:cs typeface="Calibri"/>
            </a:endParaRPr>
          </a:p>
          <a:p>
            <a:endParaRPr lang="en-GB" sz="2400">
              <a:solidFill>
                <a:srgbClr val="164194"/>
              </a:solidFill>
              <a:latin typeface="Calibri"/>
              <a:ea typeface="Calibri"/>
              <a:cs typeface="Calibri"/>
            </a:endParaRPr>
          </a:p>
          <a:p>
            <a:pPr marL="342900" marR="142875" indent="-342900" algn="just">
              <a:spcAft>
                <a:spcPts val="1000"/>
              </a:spcAft>
              <a:buFont typeface="Wingdings" panose="02070309020205020404" pitchFamily="49" charset="0"/>
              <a:buChar char="Ø"/>
            </a:pPr>
            <a:endParaRPr lang="en-GB" sz="1800">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81025B98-1E9C-8CB9-D410-BB3C0F60B653}"/>
              </a:ext>
            </a:extLst>
          </p:cNvPr>
          <p:cNvSpPr>
            <a:spLocks noGrp="1"/>
          </p:cNvSpPr>
          <p:nvPr>
            <p:ph type="sldNum" sz="quarter" idx="12"/>
          </p:nvPr>
        </p:nvSpPr>
        <p:spPr/>
        <p:txBody>
          <a:bodyPr/>
          <a:lstStyle/>
          <a:p>
            <a:fld id="{F46C79FD-C571-418B-AB0F-5EE936C85276}" type="slidenum">
              <a:rPr lang="en-GB" smtClean="0"/>
              <a:t>22</a:t>
            </a:fld>
            <a:endParaRPr lang="en-GB"/>
          </a:p>
        </p:txBody>
      </p:sp>
      <p:pic>
        <p:nvPicPr>
          <p:cNvPr id="2" name="Picture 1" descr="An orange background with white text&#10;&#10;AI-generated content may be incorrect.">
            <a:extLst>
              <a:ext uri="{FF2B5EF4-FFF2-40B4-BE49-F238E27FC236}">
                <a16:creationId xmlns:a16="http://schemas.microsoft.com/office/drawing/2014/main" id="{41EDEB49-37C2-2FF9-6807-448D782C5E38}"/>
              </a:ext>
            </a:extLst>
          </p:cNvPr>
          <p:cNvPicPr>
            <a:picLocks noChangeAspect="1"/>
          </p:cNvPicPr>
          <p:nvPr/>
        </p:nvPicPr>
        <p:blipFill>
          <a:blip r:embed="rId3"/>
          <a:stretch>
            <a:fillRect/>
          </a:stretch>
        </p:blipFill>
        <p:spPr>
          <a:xfrm>
            <a:off x="6164125" y="4215226"/>
            <a:ext cx="4495387" cy="2502591"/>
          </a:xfrm>
          <a:prstGeom prst="rect">
            <a:avLst/>
          </a:prstGeom>
        </p:spPr>
      </p:pic>
    </p:spTree>
    <p:extLst>
      <p:ext uri="{BB962C8B-B14F-4D97-AF65-F5344CB8AC3E}">
        <p14:creationId xmlns:p14="http://schemas.microsoft.com/office/powerpoint/2010/main" val="12357567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A874EE-4600-D5B1-11A7-77D7EF64ECF3}"/>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4C0BBDB7-6740-C769-AAA4-743128E6BAD0}"/>
              </a:ext>
            </a:extLst>
          </p:cNvPr>
          <p:cNvSpPr>
            <a:spLocks noGrp="1"/>
          </p:cNvSpPr>
          <p:nvPr>
            <p:ph type="title"/>
          </p:nvPr>
        </p:nvSpPr>
        <p:spPr>
          <a:xfrm>
            <a:off x="840408" y="323221"/>
            <a:ext cx="10515600" cy="782357"/>
          </a:xfrm>
        </p:spPr>
        <p:txBody>
          <a:bodyPr/>
          <a:lstStyle/>
          <a:p>
            <a:r>
              <a:rPr lang="en-GB" sz="3300">
                <a:solidFill>
                  <a:srgbClr val="094DEE"/>
                </a:solidFill>
                <a:latin typeface="Tahoma"/>
                <a:ea typeface="Tahoma"/>
                <a:cs typeface="Tahoma"/>
              </a:rPr>
              <a:t>4. Targeted actions making integrated child protection systems work in practice</a:t>
            </a:r>
            <a:endParaRPr lang="en-US"/>
          </a:p>
        </p:txBody>
      </p:sp>
      <p:sp>
        <p:nvSpPr>
          <p:cNvPr id="6" name="TextBox 5">
            <a:extLst>
              <a:ext uri="{FF2B5EF4-FFF2-40B4-BE49-F238E27FC236}">
                <a16:creationId xmlns:a16="http://schemas.microsoft.com/office/drawing/2014/main" id="{5678195A-D21D-FA80-3663-EF2258D5E7BF}"/>
              </a:ext>
            </a:extLst>
          </p:cNvPr>
          <p:cNvSpPr txBox="1"/>
          <p:nvPr/>
        </p:nvSpPr>
        <p:spPr>
          <a:xfrm>
            <a:off x="837188" y="1466628"/>
            <a:ext cx="5483863" cy="4478149"/>
          </a:xfrm>
          <a:prstGeom prst="rect">
            <a:avLst/>
          </a:prstGeom>
          <a:noFill/>
        </p:spPr>
        <p:txBody>
          <a:bodyPr wrap="square" lIns="91440" tIns="45720" rIns="91440" bIns="45720" rtlCol="0" anchor="t">
            <a:spAutoFit/>
          </a:bodyPr>
          <a:lstStyle/>
          <a:p>
            <a:pPr>
              <a:buFont typeface="Wingdings"/>
              <a:buChar char="Ø"/>
            </a:pPr>
            <a:r>
              <a:rPr lang="en-GB" sz="2000">
                <a:solidFill>
                  <a:srgbClr val="FF8400"/>
                </a:solidFill>
                <a:latin typeface="Calibri"/>
                <a:ea typeface="Calibri"/>
                <a:cs typeface="Calibri"/>
              </a:rPr>
              <a:t>Main features:</a:t>
            </a:r>
            <a:endParaRPr lang="en-US" sz="2000" i="1">
              <a:solidFill>
                <a:srgbClr val="164194"/>
              </a:solidFill>
              <a:latin typeface="Tahoma"/>
              <a:ea typeface="Tahoma"/>
              <a:cs typeface="Tahoma"/>
            </a:endParaRPr>
          </a:p>
          <a:p>
            <a:pPr marL="342900" indent="-342900">
              <a:buFont typeface="Wingdings"/>
              <a:buChar char="Ø"/>
            </a:pPr>
            <a:r>
              <a:rPr lang="en-GB" sz="2000">
                <a:solidFill>
                  <a:srgbClr val="164194"/>
                </a:solidFill>
                <a:latin typeface="Calibri"/>
                <a:ea typeface="Calibri"/>
                <a:cs typeface="Calibri"/>
              </a:rPr>
              <a:t>Actions connecting prevention, early warning, reporting, cross-sectorial support, and monitoring</a:t>
            </a:r>
            <a:endParaRPr lang="en-US"/>
          </a:p>
          <a:p>
            <a:pPr marL="342900" indent="-342900">
              <a:buFont typeface="Wingdings"/>
              <a:buChar char="Ø"/>
            </a:pPr>
            <a:r>
              <a:rPr lang="en-GB" sz="2000">
                <a:solidFill>
                  <a:srgbClr val="164194"/>
                </a:solidFill>
                <a:latin typeface="Calibri"/>
                <a:ea typeface="Calibri"/>
                <a:cs typeface="Calibri"/>
              </a:rPr>
              <a:t>Multi-disciplinary approach: cooperation between authorities and education, child protection and wide range of professionals across sectors</a:t>
            </a:r>
            <a:endParaRPr lang="en-GB"/>
          </a:p>
          <a:p>
            <a:pPr marL="342900" indent="-342900">
              <a:buFont typeface="Wingdings"/>
              <a:buChar char="Ø"/>
            </a:pPr>
            <a:r>
              <a:rPr lang="en-GB" sz="2000">
                <a:solidFill>
                  <a:srgbClr val="164194"/>
                </a:solidFill>
                <a:latin typeface="Calibri"/>
                <a:ea typeface="Calibri"/>
                <a:cs typeface="Calibri"/>
              </a:rPr>
              <a:t>Starting from and responding to children’s needs </a:t>
            </a:r>
            <a:endParaRPr lang="en-GB"/>
          </a:p>
          <a:p>
            <a:pPr marL="342900" indent="-342900">
              <a:buFont typeface="Wingdings"/>
              <a:buChar char="Ø"/>
            </a:pPr>
            <a:r>
              <a:rPr lang="en-GB" sz="2000">
                <a:solidFill>
                  <a:srgbClr val="164194"/>
                </a:solidFill>
                <a:latin typeface="Calibri"/>
                <a:ea typeface="Calibri"/>
                <a:cs typeface="Calibri"/>
              </a:rPr>
              <a:t>Closely involving families and children themselves</a:t>
            </a:r>
            <a:r>
              <a:rPr lang="en-GB" sz="2300">
                <a:solidFill>
                  <a:srgbClr val="164194"/>
                </a:solidFill>
                <a:latin typeface="Calibri"/>
                <a:ea typeface="Calibri"/>
                <a:cs typeface="Calibri"/>
              </a:rPr>
              <a:t>         </a:t>
            </a:r>
            <a:endParaRPr lang="en-GB" sz="2300" i="1">
              <a:solidFill>
                <a:srgbClr val="164194"/>
              </a:solidFill>
              <a:latin typeface="Calibri"/>
              <a:ea typeface="Calibri"/>
              <a:cs typeface="Calibri"/>
            </a:endParaRPr>
          </a:p>
          <a:p>
            <a:endParaRPr lang="en-GB" sz="2400">
              <a:solidFill>
                <a:srgbClr val="164194"/>
              </a:solidFill>
              <a:latin typeface="Calibri"/>
              <a:ea typeface="Calibri"/>
              <a:cs typeface="Calibri"/>
            </a:endParaRPr>
          </a:p>
          <a:p>
            <a:pPr marL="342900" marR="142875" indent="-342900" algn="just">
              <a:spcAft>
                <a:spcPts val="1000"/>
              </a:spcAft>
              <a:buFont typeface="Wingdings" panose="02070309020205020404" pitchFamily="49" charset="0"/>
              <a:buChar char="Ø"/>
            </a:pPr>
            <a:endParaRPr lang="en-GB" sz="1800">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ACA8340-E0AD-921C-F281-9F50B65895FC}"/>
              </a:ext>
            </a:extLst>
          </p:cNvPr>
          <p:cNvSpPr>
            <a:spLocks noGrp="1"/>
          </p:cNvSpPr>
          <p:nvPr>
            <p:ph type="sldNum" sz="quarter" idx="12"/>
          </p:nvPr>
        </p:nvSpPr>
        <p:spPr/>
        <p:txBody>
          <a:bodyPr/>
          <a:lstStyle/>
          <a:p>
            <a:fld id="{F46C79FD-C571-418B-AB0F-5EE936C85276}" type="slidenum">
              <a:rPr lang="en-GB" smtClean="0"/>
              <a:t>23</a:t>
            </a:fld>
            <a:endParaRPr lang="en-GB"/>
          </a:p>
        </p:txBody>
      </p:sp>
      <p:sp>
        <p:nvSpPr>
          <p:cNvPr id="3" name="TextBox 2">
            <a:extLst>
              <a:ext uri="{FF2B5EF4-FFF2-40B4-BE49-F238E27FC236}">
                <a16:creationId xmlns:a16="http://schemas.microsoft.com/office/drawing/2014/main" id="{850DA1A2-2F72-B981-8AC0-CE64106E052C}"/>
              </a:ext>
            </a:extLst>
          </p:cNvPr>
          <p:cNvSpPr txBox="1"/>
          <p:nvPr/>
        </p:nvSpPr>
        <p:spPr>
          <a:xfrm>
            <a:off x="6959691" y="1566018"/>
            <a:ext cx="4523081" cy="2862322"/>
          </a:xfrm>
          <a:prstGeom prst="rect">
            <a:avLst/>
          </a:prstGeom>
          <a:noFill/>
        </p:spPr>
        <p:txBody>
          <a:bodyPr wrap="square" lIns="91440" tIns="45720" rIns="91440" bIns="45720" rtlCol="0" anchor="t">
            <a:spAutoFit/>
          </a:bodyPr>
          <a:lstStyle/>
          <a:p>
            <a:r>
              <a:rPr lang="en-GB" sz="2000">
                <a:solidFill>
                  <a:srgbClr val="FF8400"/>
                </a:solidFill>
                <a:latin typeface="Calibri"/>
                <a:ea typeface="Calibri"/>
                <a:cs typeface="Calibri"/>
              </a:rPr>
              <a:t>Tackling in particular :</a:t>
            </a:r>
            <a:endParaRPr lang="en-US"/>
          </a:p>
          <a:p>
            <a:pPr marL="342900" indent="-342900">
              <a:buFont typeface="Wingdings"/>
              <a:buChar char="§"/>
            </a:pPr>
            <a:r>
              <a:rPr lang="en-GB" sz="2000">
                <a:solidFill>
                  <a:srgbClr val="164194"/>
                </a:solidFill>
                <a:latin typeface="Calibri"/>
                <a:ea typeface="Calibri"/>
                <a:cs typeface="Calibri"/>
              </a:rPr>
              <a:t>harassment and (sexual) violence, in the formal and informal educational context, community or recreational activities, in the domestic context</a:t>
            </a:r>
            <a:endParaRPr lang="en-GB"/>
          </a:p>
          <a:p>
            <a:pPr marL="342900" indent="-342900">
              <a:buFont typeface="Wingdings"/>
              <a:buChar char="§"/>
            </a:pPr>
            <a:r>
              <a:rPr lang="en-GB" sz="2000">
                <a:solidFill>
                  <a:srgbClr val="164194"/>
                </a:solidFill>
                <a:latin typeface="Calibri"/>
                <a:ea typeface="Calibri"/>
                <a:cs typeface="Calibri"/>
              </a:rPr>
              <a:t>online and offline bullying, at school or in leisure activities, affecting children with specific vulnerabilities or at risk of discrimination</a:t>
            </a:r>
            <a:endParaRPr lang="en-GB"/>
          </a:p>
        </p:txBody>
      </p:sp>
      <p:sp>
        <p:nvSpPr>
          <p:cNvPr id="7" name="TextBox 6">
            <a:extLst>
              <a:ext uri="{FF2B5EF4-FFF2-40B4-BE49-F238E27FC236}">
                <a16:creationId xmlns:a16="http://schemas.microsoft.com/office/drawing/2014/main" id="{F6CDBC5C-4D7C-1141-9379-E9DB93860CF4}"/>
              </a:ext>
            </a:extLst>
          </p:cNvPr>
          <p:cNvSpPr txBox="1"/>
          <p:nvPr/>
        </p:nvSpPr>
        <p:spPr>
          <a:xfrm>
            <a:off x="6018786" y="4978452"/>
            <a:ext cx="2389481" cy="1631216"/>
          </a:xfrm>
          <a:prstGeom prst="rect">
            <a:avLst/>
          </a:prstGeom>
          <a:noFill/>
        </p:spPr>
        <p:txBody>
          <a:bodyPr wrap="square" lIns="91440" tIns="45720" rIns="91440" bIns="45720" rtlCol="0" anchor="t">
            <a:spAutoFit/>
          </a:bodyPr>
          <a:lstStyle/>
          <a:p>
            <a:pPr algn="ctr"/>
            <a:r>
              <a:rPr lang="en-GB" sz="2000" b="1">
                <a:solidFill>
                  <a:srgbClr val="FF0000"/>
                </a:solidFill>
                <a:latin typeface="Calibri"/>
                <a:ea typeface="Calibri"/>
                <a:cs typeface="Calibri"/>
              </a:rPr>
              <a:t>The involvement of a public authority in the consortium is compulsory </a:t>
            </a:r>
            <a:endParaRPr lang="en-US"/>
          </a:p>
          <a:p>
            <a:endParaRPr lang="en-GB" sz="2000">
              <a:solidFill>
                <a:srgbClr val="FF8400"/>
              </a:solidFill>
              <a:latin typeface="Calibri"/>
              <a:ea typeface="Calibri"/>
              <a:cs typeface="Calibri"/>
            </a:endParaRPr>
          </a:p>
        </p:txBody>
      </p:sp>
      <p:pic>
        <p:nvPicPr>
          <p:cNvPr id="8" name="Picture 7" descr="A orange and white logo&#10;&#10;AI-generated content may be incorrect.">
            <a:extLst>
              <a:ext uri="{FF2B5EF4-FFF2-40B4-BE49-F238E27FC236}">
                <a16:creationId xmlns:a16="http://schemas.microsoft.com/office/drawing/2014/main" id="{EF2395C0-943E-2291-AA22-F9665F13E06E}"/>
              </a:ext>
            </a:extLst>
          </p:cNvPr>
          <p:cNvPicPr>
            <a:picLocks noChangeAspect="1"/>
          </p:cNvPicPr>
          <p:nvPr/>
        </p:nvPicPr>
        <p:blipFill>
          <a:blip r:embed="rId3"/>
          <a:stretch>
            <a:fillRect/>
          </a:stretch>
        </p:blipFill>
        <p:spPr>
          <a:xfrm>
            <a:off x="4726056" y="5049285"/>
            <a:ext cx="1209261" cy="1218786"/>
          </a:xfrm>
          <a:prstGeom prst="rect">
            <a:avLst/>
          </a:prstGeom>
        </p:spPr>
      </p:pic>
    </p:spTree>
    <p:extLst>
      <p:ext uri="{BB962C8B-B14F-4D97-AF65-F5344CB8AC3E}">
        <p14:creationId xmlns:p14="http://schemas.microsoft.com/office/powerpoint/2010/main" val="4114835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11DFF2-0D52-BBA4-86CD-503DAE3252F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2032AC3F-94FF-014C-5ADE-F197D5E03670}"/>
              </a:ext>
            </a:extLst>
          </p:cNvPr>
          <p:cNvSpPr>
            <a:spLocks noGrp="1"/>
          </p:cNvSpPr>
          <p:nvPr>
            <p:ph type="title"/>
          </p:nvPr>
        </p:nvSpPr>
        <p:spPr>
          <a:xfrm>
            <a:off x="840408" y="323221"/>
            <a:ext cx="10515600" cy="782357"/>
          </a:xfrm>
        </p:spPr>
        <p:txBody>
          <a:bodyPr/>
          <a:lstStyle/>
          <a:p>
            <a:r>
              <a:rPr lang="en-GB" sz="3300">
                <a:solidFill>
                  <a:srgbClr val="094DEE"/>
                </a:solidFill>
                <a:latin typeface="Tahoma"/>
                <a:ea typeface="Tahoma"/>
                <a:cs typeface="Tahoma"/>
              </a:rPr>
              <a:t>Types of activities to be funded</a:t>
            </a:r>
            <a:endParaRPr lang="en-US"/>
          </a:p>
        </p:txBody>
      </p:sp>
      <p:sp>
        <p:nvSpPr>
          <p:cNvPr id="6" name="TextBox 5">
            <a:extLst>
              <a:ext uri="{FF2B5EF4-FFF2-40B4-BE49-F238E27FC236}">
                <a16:creationId xmlns:a16="http://schemas.microsoft.com/office/drawing/2014/main" id="{561E7440-1C2D-E61D-7C51-C580B91A87ED}"/>
              </a:ext>
            </a:extLst>
          </p:cNvPr>
          <p:cNvSpPr txBox="1"/>
          <p:nvPr/>
        </p:nvSpPr>
        <p:spPr>
          <a:xfrm>
            <a:off x="837188" y="1234715"/>
            <a:ext cx="9214350" cy="5119800"/>
          </a:xfrm>
          <a:prstGeom prst="rect">
            <a:avLst/>
          </a:prstGeom>
          <a:noFill/>
        </p:spPr>
        <p:txBody>
          <a:bodyPr wrap="square" lIns="91440" tIns="45720" rIns="91440" bIns="45720" rtlCol="0" anchor="t">
            <a:spAutoFit/>
          </a:bodyPr>
          <a:lstStyle/>
          <a:p>
            <a:pPr marL="342900" indent="-342900">
              <a:lnSpc>
                <a:spcPct val="150000"/>
              </a:lnSpc>
              <a:buFont typeface="Wingdings"/>
              <a:buChar char="ü"/>
            </a:pPr>
            <a:r>
              <a:rPr lang="en-GB" sz="2000">
                <a:solidFill>
                  <a:srgbClr val="164194"/>
                </a:solidFill>
                <a:latin typeface="Tahoma"/>
                <a:ea typeface="Tahoma"/>
                <a:cs typeface="Tahoma"/>
              </a:rPr>
              <a:t>Awareness-raising, communication, dissemination (Priorities 1 and 3)</a:t>
            </a:r>
            <a:endParaRPr lang="en-GB" sz="2000" i="1">
              <a:solidFill>
                <a:srgbClr val="164194"/>
              </a:solidFill>
              <a:latin typeface="Tahoma"/>
              <a:ea typeface="Tahoma"/>
              <a:cs typeface="Tahoma"/>
            </a:endParaRPr>
          </a:p>
          <a:p>
            <a:pPr marL="342900" indent="-342900">
              <a:lnSpc>
                <a:spcPct val="150000"/>
              </a:lnSpc>
              <a:buFont typeface="Wingdings"/>
              <a:buChar char="ü"/>
            </a:pPr>
            <a:r>
              <a:rPr lang="en-GB" sz="2000">
                <a:solidFill>
                  <a:srgbClr val="164194"/>
                </a:solidFill>
                <a:latin typeface="Tahoma"/>
                <a:ea typeface="Tahoma"/>
                <a:cs typeface="Tahoma"/>
              </a:rPr>
              <a:t>Capacity building and training for professionals, relevant stakeholders, CSOs (Priorities 1 and 2)</a:t>
            </a:r>
            <a:endParaRPr lang="en-GB"/>
          </a:p>
          <a:p>
            <a:pPr marL="342900" indent="-342900">
              <a:lnSpc>
                <a:spcPct val="150000"/>
              </a:lnSpc>
              <a:buFont typeface="Wingdings"/>
              <a:buChar char="ü"/>
            </a:pPr>
            <a:r>
              <a:rPr lang="en-GB" sz="2000">
                <a:solidFill>
                  <a:srgbClr val="164194"/>
                </a:solidFill>
                <a:latin typeface="Tahoma"/>
                <a:ea typeface="Tahoma"/>
                <a:cs typeface="Tahoma"/>
              </a:rPr>
              <a:t>Design and implementation of strategies, protocols, development of transferable working methods and tools (Priorities 1 and 2)</a:t>
            </a:r>
            <a:endParaRPr lang="en-GB"/>
          </a:p>
          <a:p>
            <a:pPr marL="342900" indent="-342900">
              <a:lnSpc>
                <a:spcPct val="150000"/>
              </a:lnSpc>
              <a:buFont typeface="Wingdings"/>
              <a:buChar char="ü"/>
            </a:pPr>
            <a:r>
              <a:rPr lang="en-GB" sz="2000">
                <a:solidFill>
                  <a:srgbClr val="164194"/>
                </a:solidFill>
                <a:latin typeface="Tahoma"/>
                <a:ea typeface="Tahoma"/>
                <a:cs typeface="Tahoma"/>
              </a:rPr>
              <a:t>Design of services and measures improving access to victim support services (Priorities 1 and 2)</a:t>
            </a:r>
            <a:endParaRPr lang="en-GB"/>
          </a:p>
          <a:p>
            <a:pPr marL="342900" indent="-342900">
              <a:lnSpc>
                <a:spcPct val="150000"/>
              </a:lnSpc>
              <a:buFont typeface="Wingdings"/>
              <a:buChar char="ü"/>
            </a:pPr>
            <a:r>
              <a:rPr lang="en-GB" sz="2000">
                <a:solidFill>
                  <a:srgbClr val="164194"/>
                </a:solidFill>
                <a:latin typeface="Tahoma"/>
                <a:ea typeface="Tahoma"/>
                <a:cs typeface="Tahoma"/>
              </a:rPr>
              <a:t>Development of resources, toolkits and manuals to provide practical guidance for specialised support services (Priority 2)</a:t>
            </a:r>
            <a:endParaRPr lang="en-GB"/>
          </a:p>
          <a:p>
            <a:pPr marL="342900" indent="-342900">
              <a:lnSpc>
                <a:spcPct val="150000"/>
              </a:lnSpc>
              <a:buFont typeface="Wingdings"/>
              <a:buChar char="ü"/>
            </a:pPr>
            <a:r>
              <a:rPr lang="en-GB" sz="2000">
                <a:solidFill>
                  <a:srgbClr val="164194"/>
                </a:solidFill>
                <a:latin typeface="Tahoma"/>
                <a:ea typeface="Tahoma"/>
                <a:cs typeface="Tahoma"/>
              </a:rPr>
              <a:t>Exchange of good practices (Priorities 1, 2 and 3)</a:t>
            </a:r>
            <a:endParaRPr lang="en-GB"/>
          </a:p>
          <a:p>
            <a:pPr marL="342900" indent="-342900">
              <a:lnSpc>
                <a:spcPct val="150000"/>
              </a:lnSpc>
              <a:buFont typeface="Wingdings"/>
              <a:buChar char="ü"/>
            </a:pPr>
            <a:r>
              <a:rPr lang="en-GB" sz="2000">
                <a:solidFill>
                  <a:srgbClr val="164194"/>
                </a:solidFill>
                <a:latin typeface="Tahoma"/>
                <a:ea typeface="Tahoma"/>
                <a:cs typeface="Tahoma"/>
              </a:rPr>
              <a:t>Analytical activities, data bases/data collection (Priorities 1, 2 and 3)</a:t>
            </a:r>
            <a:endParaRPr lang="en-GB" sz="2300">
              <a:solidFill>
                <a:srgbClr val="164194"/>
              </a:solidFill>
              <a:latin typeface="Calibri"/>
              <a:ea typeface="Calibri"/>
              <a:cs typeface="Calibri"/>
            </a:endParaRPr>
          </a:p>
        </p:txBody>
      </p:sp>
      <p:sp>
        <p:nvSpPr>
          <p:cNvPr id="4" name="Slide Number Placeholder 3">
            <a:extLst>
              <a:ext uri="{FF2B5EF4-FFF2-40B4-BE49-F238E27FC236}">
                <a16:creationId xmlns:a16="http://schemas.microsoft.com/office/drawing/2014/main" id="{60354D07-4D18-33F6-F8C1-53B6EB216421}"/>
              </a:ext>
            </a:extLst>
          </p:cNvPr>
          <p:cNvSpPr>
            <a:spLocks noGrp="1"/>
          </p:cNvSpPr>
          <p:nvPr>
            <p:ph type="sldNum" sz="quarter" idx="12"/>
          </p:nvPr>
        </p:nvSpPr>
        <p:spPr/>
        <p:txBody>
          <a:bodyPr/>
          <a:lstStyle/>
          <a:p>
            <a:fld id="{F46C79FD-C571-418B-AB0F-5EE936C85276}" type="slidenum">
              <a:rPr lang="en-GB" smtClean="0"/>
              <a:t>24</a:t>
            </a:fld>
            <a:endParaRPr lang="en-GB"/>
          </a:p>
        </p:txBody>
      </p:sp>
    </p:spTree>
    <p:extLst>
      <p:ext uri="{BB962C8B-B14F-4D97-AF65-F5344CB8AC3E}">
        <p14:creationId xmlns:p14="http://schemas.microsoft.com/office/powerpoint/2010/main" val="3876225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2EFBED-04E4-FBE1-1DAF-8176958C8130}"/>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7646DA1C-C528-8C41-6A25-5E8C69E3D4C4}"/>
              </a:ext>
            </a:extLst>
          </p:cNvPr>
          <p:cNvSpPr>
            <a:spLocks noGrp="1"/>
          </p:cNvSpPr>
          <p:nvPr>
            <p:ph type="title"/>
          </p:nvPr>
        </p:nvSpPr>
        <p:spPr>
          <a:xfrm>
            <a:off x="840408" y="323221"/>
            <a:ext cx="10515600" cy="782357"/>
          </a:xfrm>
        </p:spPr>
        <p:txBody>
          <a:bodyPr/>
          <a:lstStyle/>
          <a:p>
            <a:r>
              <a:rPr lang="en-GB" sz="3300">
                <a:solidFill>
                  <a:srgbClr val="094DEE"/>
                </a:solidFill>
                <a:latin typeface="Tahoma"/>
                <a:ea typeface="Tahoma"/>
                <a:cs typeface="Tahoma"/>
              </a:rPr>
              <a:t>Types of activities to be funded (priority 4)</a:t>
            </a:r>
            <a:endParaRPr lang="en-US"/>
          </a:p>
        </p:txBody>
      </p:sp>
      <p:sp>
        <p:nvSpPr>
          <p:cNvPr id="6" name="TextBox 5">
            <a:extLst>
              <a:ext uri="{FF2B5EF4-FFF2-40B4-BE49-F238E27FC236}">
                <a16:creationId xmlns:a16="http://schemas.microsoft.com/office/drawing/2014/main" id="{E92E3B4A-0838-E5ED-7610-B5FE95EC8A64}"/>
              </a:ext>
            </a:extLst>
          </p:cNvPr>
          <p:cNvSpPr txBox="1"/>
          <p:nvPr/>
        </p:nvSpPr>
        <p:spPr>
          <a:xfrm>
            <a:off x="837188" y="1234715"/>
            <a:ext cx="9214350" cy="3722879"/>
          </a:xfrm>
          <a:prstGeom prst="rect">
            <a:avLst/>
          </a:prstGeom>
          <a:noFill/>
        </p:spPr>
        <p:txBody>
          <a:bodyPr wrap="square" lIns="91440" tIns="45720" rIns="91440" bIns="45720" rtlCol="0" anchor="t">
            <a:spAutoFit/>
          </a:bodyPr>
          <a:lstStyle/>
          <a:p>
            <a:pPr marL="342900" indent="-342900">
              <a:lnSpc>
                <a:spcPct val="150000"/>
              </a:lnSpc>
              <a:buFont typeface="Wingdings"/>
              <a:buChar char="Ø"/>
            </a:pPr>
            <a:r>
              <a:rPr lang="en-GB" sz="2000">
                <a:solidFill>
                  <a:srgbClr val="164194"/>
                </a:solidFill>
                <a:latin typeface="Calibri"/>
                <a:ea typeface="Calibri"/>
                <a:cs typeface="Calibri"/>
              </a:rPr>
              <a:t>Prevention through awareness raising activities, training of professionals;</a:t>
            </a:r>
            <a:endParaRPr lang="en-GB" sz="2000" i="1">
              <a:solidFill>
                <a:srgbClr val="164194"/>
              </a:solidFill>
              <a:latin typeface="Tahoma"/>
              <a:ea typeface="Tahoma"/>
              <a:cs typeface="Tahoma"/>
            </a:endParaRPr>
          </a:p>
          <a:p>
            <a:pPr marL="342900" indent="-342900">
              <a:lnSpc>
                <a:spcPct val="150000"/>
              </a:lnSpc>
              <a:buFont typeface="Wingdings"/>
              <a:buChar char="Ø"/>
            </a:pPr>
            <a:r>
              <a:rPr lang="en-GB" sz="2000">
                <a:solidFill>
                  <a:srgbClr val="164194"/>
                </a:solidFill>
                <a:latin typeface="Calibri"/>
                <a:ea typeface="Calibri"/>
                <a:cs typeface="Calibri"/>
              </a:rPr>
              <a:t>early identification and reporting, strengthening referrals between relevant national actors;</a:t>
            </a:r>
            <a:endParaRPr lang="en-GB"/>
          </a:p>
          <a:p>
            <a:pPr marL="342900" indent="-342900">
              <a:lnSpc>
                <a:spcPct val="150000"/>
              </a:lnSpc>
              <a:buFont typeface="Wingdings"/>
              <a:buChar char="Ø"/>
            </a:pPr>
            <a:r>
              <a:rPr lang="en-GB" sz="2000">
                <a:solidFill>
                  <a:srgbClr val="164194"/>
                </a:solidFill>
                <a:latin typeface="Calibri"/>
                <a:ea typeface="Calibri"/>
                <a:cs typeface="Calibri"/>
              </a:rPr>
              <a:t>early multidisciplinary support, through integrated response activities, close coordination between authorities and actors at  all levels;</a:t>
            </a:r>
            <a:endParaRPr lang="en-GB"/>
          </a:p>
          <a:p>
            <a:pPr marL="342900" indent="-342900">
              <a:lnSpc>
                <a:spcPct val="150000"/>
              </a:lnSpc>
              <a:buFont typeface="Wingdings"/>
              <a:buChar char="Ø"/>
            </a:pPr>
            <a:r>
              <a:rPr lang="en-GB" sz="2000">
                <a:solidFill>
                  <a:srgbClr val="164194"/>
                </a:solidFill>
                <a:latin typeface="Calibri"/>
                <a:ea typeface="Calibri"/>
                <a:cs typeface="Calibri"/>
              </a:rPr>
              <a:t>early setting up accountability mechanisms based on indicators, evaluation, data collection, self-monitoring and evaluation tools.</a:t>
            </a:r>
            <a:endParaRPr lang="en-GB"/>
          </a:p>
          <a:p>
            <a:pPr marL="342900" indent="-342900">
              <a:lnSpc>
                <a:spcPct val="150000"/>
              </a:lnSpc>
              <a:buFont typeface="Wingdings"/>
              <a:buChar char="Ø"/>
            </a:pPr>
            <a:endParaRPr lang="en-GB" sz="2000">
              <a:solidFill>
                <a:srgbClr val="164194"/>
              </a:solidFill>
              <a:latin typeface="Tahoma"/>
              <a:ea typeface="Tahoma"/>
              <a:cs typeface="Tahoma"/>
            </a:endParaRPr>
          </a:p>
        </p:txBody>
      </p:sp>
      <p:sp>
        <p:nvSpPr>
          <p:cNvPr id="4" name="Slide Number Placeholder 3">
            <a:extLst>
              <a:ext uri="{FF2B5EF4-FFF2-40B4-BE49-F238E27FC236}">
                <a16:creationId xmlns:a16="http://schemas.microsoft.com/office/drawing/2014/main" id="{8CBBF301-2F3C-476D-01C5-D942D73A9028}"/>
              </a:ext>
            </a:extLst>
          </p:cNvPr>
          <p:cNvSpPr>
            <a:spLocks noGrp="1"/>
          </p:cNvSpPr>
          <p:nvPr>
            <p:ph type="sldNum" sz="quarter" idx="12"/>
          </p:nvPr>
        </p:nvSpPr>
        <p:spPr/>
        <p:txBody>
          <a:bodyPr/>
          <a:lstStyle/>
          <a:p>
            <a:fld id="{F46C79FD-C571-418B-AB0F-5EE936C85276}" type="slidenum">
              <a:rPr lang="en-GB" smtClean="0"/>
              <a:t>25</a:t>
            </a:fld>
            <a:endParaRPr lang="en-GB"/>
          </a:p>
        </p:txBody>
      </p:sp>
    </p:spTree>
    <p:extLst>
      <p:ext uri="{BB962C8B-B14F-4D97-AF65-F5344CB8AC3E}">
        <p14:creationId xmlns:p14="http://schemas.microsoft.com/office/powerpoint/2010/main" val="42319825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4B022-DBE4-A4B8-B029-0E88D6D63271}"/>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1E19EDFB-4BCA-3DEC-42DE-8C4E034091ED}"/>
              </a:ext>
            </a:extLst>
          </p:cNvPr>
          <p:cNvSpPr>
            <a:spLocks noGrp="1"/>
          </p:cNvSpPr>
          <p:nvPr>
            <p:ph type="title"/>
          </p:nvPr>
        </p:nvSpPr>
        <p:spPr>
          <a:xfrm>
            <a:off x="840408" y="323221"/>
            <a:ext cx="10515600" cy="782357"/>
          </a:xfrm>
        </p:spPr>
        <p:txBody>
          <a:bodyPr/>
          <a:lstStyle/>
          <a:p>
            <a:r>
              <a:rPr lang="en-GB" sz="3300">
                <a:solidFill>
                  <a:srgbClr val="094DEE"/>
                </a:solidFill>
                <a:latin typeface="Tahoma"/>
                <a:ea typeface="Tahoma"/>
                <a:cs typeface="Tahoma"/>
              </a:rPr>
              <a:t>What we look for in proposals</a:t>
            </a:r>
            <a:endParaRPr lang="en-US"/>
          </a:p>
        </p:txBody>
      </p:sp>
      <p:sp>
        <p:nvSpPr>
          <p:cNvPr id="6" name="TextBox 5">
            <a:extLst>
              <a:ext uri="{FF2B5EF4-FFF2-40B4-BE49-F238E27FC236}">
                <a16:creationId xmlns:a16="http://schemas.microsoft.com/office/drawing/2014/main" id="{6178AAF7-9B1C-259B-3934-7560209348D4}"/>
              </a:ext>
            </a:extLst>
          </p:cNvPr>
          <p:cNvSpPr txBox="1"/>
          <p:nvPr/>
        </p:nvSpPr>
        <p:spPr>
          <a:xfrm>
            <a:off x="837188" y="1234715"/>
            <a:ext cx="9214350" cy="6031203"/>
          </a:xfrm>
          <a:prstGeom prst="rect">
            <a:avLst/>
          </a:prstGeom>
          <a:noFill/>
        </p:spPr>
        <p:txBody>
          <a:bodyPr wrap="square" lIns="91440" tIns="45720" rIns="91440" bIns="45720" rtlCol="0" anchor="t">
            <a:spAutoFit/>
          </a:bodyPr>
          <a:lstStyle/>
          <a:p>
            <a:pPr marL="342900" indent="-342900">
              <a:lnSpc>
                <a:spcPct val="150000"/>
              </a:lnSpc>
              <a:buFont typeface="Wingdings"/>
              <a:buChar char="ü"/>
            </a:pPr>
            <a:r>
              <a:rPr lang="en-GB" sz="2000" b="1">
                <a:solidFill>
                  <a:srgbClr val="0070C0"/>
                </a:solidFill>
                <a:latin typeface="Calibri"/>
                <a:ea typeface="Calibri"/>
                <a:cs typeface="Calibri"/>
              </a:rPr>
              <a:t>Direct response</a:t>
            </a:r>
            <a:r>
              <a:rPr lang="en-GB" sz="2000">
                <a:solidFill>
                  <a:srgbClr val="0070C0"/>
                </a:solidFill>
                <a:latin typeface="Calibri"/>
                <a:ea typeface="Calibri"/>
                <a:cs typeface="Calibri"/>
              </a:rPr>
              <a:t> to the call notice, </a:t>
            </a:r>
            <a:r>
              <a:rPr lang="en-GB" sz="2000" b="1">
                <a:solidFill>
                  <a:srgbClr val="0070C0"/>
                </a:solidFill>
                <a:latin typeface="Calibri"/>
                <a:ea typeface="Calibri"/>
                <a:cs typeface="Calibri"/>
              </a:rPr>
              <a:t>clear rationale</a:t>
            </a:r>
            <a:r>
              <a:rPr lang="en-GB" sz="2000">
                <a:solidFill>
                  <a:srgbClr val="0070C0"/>
                </a:solidFill>
                <a:latin typeface="Calibri"/>
                <a:ea typeface="Calibri"/>
                <a:cs typeface="Calibri"/>
              </a:rPr>
              <a:t> linking to relevant EU policies </a:t>
            </a:r>
            <a:endParaRPr lang="en-GB" sz="2000" i="1">
              <a:solidFill>
                <a:srgbClr val="164194"/>
              </a:solidFill>
              <a:latin typeface="Tahoma"/>
              <a:ea typeface="Tahoma"/>
              <a:cs typeface="Tahoma"/>
            </a:endParaRPr>
          </a:p>
          <a:p>
            <a:pPr marL="342900" indent="-342900">
              <a:lnSpc>
                <a:spcPct val="150000"/>
              </a:lnSpc>
              <a:buFont typeface="Wingdings"/>
              <a:buChar char="ü"/>
            </a:pPr>
            <a:r>
              <a:rPr lang="en-GB" sz="2000">
                <a:solidFill>
                  <a:srgbClr val="0070C0"/>
                </a:solidFill>
                <a:latin typeface="Calibri"/>
                <a:ea typeface="Calibri"/>
                <a:cs typeface="Calibri"/>
              </a:rPr>
              <a:t>Clearly defined and </a:t>
            </a:r>
            <a:r>
              <a:rPr lang="en-GB" sz="2000" b="1">
                <a:solidFill>
                  <a:srgbClr val="0070C0"/>
                </a:solidFill>
                <a:latin typeface="Calibri"/>
                <a:ea typeface="Calibri"/>
                <a:cs typeface="Calibri"/>
              </a:rPr>
              <a:t>realistic project’s objectives</a:t>
            </a:r>
            <a:r>
              <a:rPr lang="en-GB" sz="2000">
                <a:solidFill>
                  <a:srgbClr val="0070C0"/>
                </a:solidFill>
                <a:latin typeface="Calibri"/>
                <a:ea typeface="Calibri"/>
                <a:cs typeface="Calibri"/>
              </a:rPr>
              <a:t>, translating into </a:t>
            </a:r>
            <a:r>
              <a:rPr lang="en-GB" sz="2000" b="1">
                <a:solidFill>
                  <a:srgbClr val="0070C0"/>
                </a:solidFill>
                <a:latin typeface="Calibri"/>
                <a:ea typeface="Calibri"/>
                <a:cs typeface="Calibri"/>
              </a:rPr>
              <a:t>concrete activities</a:t>
            </a:r>
            <a:r>
              <a:rPr lang="en-GB" sz="2000">
                <a:solidFill>
                  <a:srgbClr val="0070C0"/>
                </a:solidFill>
                <a:latin typeface="Calibri"/>
                <a:ea typeface="Calibri"/>
                <a:cs typeface="Calibri"/>
              </a:rPr>
              <a:t> supported by a </a:t>
            </a:r>
            <a:r>
              <a:rPr lang="en-GB" sz="2000" b="1">
                <a:solidFill>
                  <a:srgbClr val="0070C0"/>
                </a:solidFill>
                <a:latin typeface="Calibri"/>
                <a:ea typeface="Calibri"/>
                <a:cs typeface="Calibri"/>
              </a:rPr>
              <a:t>clear methodology</a:t>
            </a:r>
            <a:r>
              <a:rPr lang="en-GB" sz="2000">
                <a:solidFill>
                  <a:srgbClr val="0070C0"/>
                </a:solidFill>
                <a:latin typeface="Calibri"/>
                <a:ea typeface="Calibri"/>
                <a:cs typeface="Calibri"/>
              </a:rPr>
              <a:t> and in </a:t>
            </a:r>
            <a:r>
              <a:rPr lang="en-GB" sz="2000" b="1">
                <a:solidFill>
                  <a:srgbClr val="0070C0"/>
                </a:solidFill>
                <a:latin typeface="Calibri"/>
                <a:ea typeface="Calibri"/>
                <a:cs typeface="Calibri"/>
              </a:rPr>
              <a:t>practical and useful outputs</a:t>
            </a:r>
            <a:endParaRPr lang="en-GB"/>
          </a:p>
          <a:p>
            <a:pPr marL="342900" indent="-342900">
              <a:lnSpc>
                <a:spcPct val="150000"/>
              </a:lnSpc>
              <a:buFont typeface="Wingdings"/>
              <a:buChar char="ü"/>
            </a:pPr>
            <a:r>
              <a:rPr lang="en-GB" sz="2000">
                <a:solidFill>
                  <a:srgbClr val="0070C0"/>
                </a:solidFill>
                <a:latin typeface="Calibri"/>
                <a:ea typeface="Calibri"/>
                <a:cs typeface="Calibri"/>
              </a:rPr>
              <a:t>Potential for </a:t>
            </a:r>
            <a:r>
              <a:rPr lang="en-GB" sz="2000" b="1">
                <a:solidFill>
                  <a:srgbClr val="0070C0"/>
                </a:solidFill>
                <a:latin typeface="Calibri"/>
                <a:ea typeface="Calibri"/>
                <a:cs typeface="Calibri"/>
              </a:rPr>
              <a:t>impact </a:t>
            </a:r>
            <a:r>
              <a:rPr lang="en-GB" sz="2000">
                <a:solidFill>
                  <a:srgbClr val="0070C0"/>
                </a:solidFill>
                <a:latin typeface="Calibri"/>
                <a:ea typeface="Calibri"/>
                <a:cs typeface="Calibri"/>
              </a:rPr>
              <a:t>on w</a:t>
            </a:r>
            <a:r>
              <a:rPr lang="en-GB" sz="2000" b="1">
                <a:solidFill>
                  <a:srgbClr val="0070C0"/>
                </a:solidFill>
                <a:latin typeface="Calibri"/>
                <a:ea typeface="Calibri"/>
                <a:cs typeface="Calibri"/>
              </a:rPr>
              <a:t>ell-defined target groups</a:t>
            </a:r>
            <a:r>
              <a:rPr lang="en-GB" sz="2000">
                <a:solidFill>
                  <a:srgbClr val="0070C0"/>
                </a:solidFill>
                <a:latin typeface="Calibri"/>
                <a:ea typeface="Calibri"/>
                <a:cs typeface="Calibri"/>
              </a:rPr>
              <a:t> with </a:t>
            </a:r>
            <a:r>
              <a:rPr lang="en-GB" sz="2000" b="1">
                <a:solidFill>
                  <a:srgbClr val="0070C0"/>
                </a:solidFill>
                <a:latin typeface="Calibri"/>
                <a:ea typeface="Calibri"/>
                <a:cs typeface="Calibri"/>
              </a:rPr>
              <a:t>explanation of outreach</a:t>
            </a:r>
            <a:r>
              <a:rPr lang="en-GB" sz="2000">
                <a:solidFill>
                  <a:srgbClr val="0070C0"/>
                </a:solidFill>
                <a:latin typeface="Calibri"/>
                <a:ea typeface="Calibri"/>
                <a:cs typeface="Calibri"/>
              </a:rPr>
              <a:t>  </a:t>
            </a:r>
            <a:endParaRPr lang="en-GB"/>
          </a:p>
          <a:p>
            <a:pPr marL="342900" indent="-342900">
              <a:lnSpc>
                <a:spcPct val="150000"/>
              </a:lnSpc>
              <a:buFont typeface="Wingdings"/>
              <a:buChar char="ü"/>
            </a:pPr>
            <a:r>
              <a:rPr lang="en-GB" sz="2000">
                <a:solidFill>
                  <a:srgbClr val="0070C0"/>
                </a:solidFill>
                <a:latin typeface="Calibri"/>
                <a:ea typeface="Calibri"/>
                <a:cs typeface="Calibri"/>
              </a:rPr>
              <a:t>Strong </a:t>
            </a:r>
            <a:r>
              <a:rPr lang="en-GB" sz="2000" b="1">
                <a:solidFill>
                  <a:srgbClr val="0070C0"/>
                </a:solidFill>
                <a:latin typeface="Calibri"/>
                <a:ea typeface="Calibri"/>
                <a:cs typeface="Calibri"/>
              </a:rPr>
              <a:t>monitoring </a:t>
            </a:r>
            <a:r>
              <a:rPr lang="en-GB" sz="2000">
                <a:solidFill>
                  <a:srgbClr val="0070C0"/>
                </a:solidFill>
                <a:latin typeface="Calibri"/>
                <a:ea typeface="Calibri"/>
                <a:cs typeface="Calibri"/>
              </a:rPr>
              <a:t>and </a:t>
            </a:r>
            <a:r>
              <a:rPr lang="en-GB" sz="2000" b="1">
                <a:solidFill>
                  <a:srgbClr val="0070C0"/>
                </a:solidFill>
                <a:latin typeface="Calibri"/>
                <a:ea typeface="Calibri"/>
                <a:cs typeface="Calibri"/>
              </a:rPr>
              <a:t>evaluation </a:t>
            </a:r>
            <a:r>
              <a:rPr lang="en-GB" sz="2000">
                <a:solidFill>
                  <a:srgbClr val="0070C0"/>
                </a:solidFill>
                <a:latin typeface="Calibri"/>
                <a:ea typeface="Calibri"/>
                <a:cs typeface="Calibri"/>
              </a:rPr>
              <a:t>plan </a:t>
            </a:r>
            <a:endParaRPr lang="en-GB"/>
          </a:p>
          <a:p>
            <a:pPr marL="342900" indent="-342900">
              <a:lnSpc>
                <a:spcPct val="150000"/>
              </a:lnSpc>
              <a:buFont typeface="Wingdings"/>
              <a:buChar char="ü"/>
            </a:pPr>
            <a:r>
              <a:rPr lang="en-GB" sz="2000" b="1">
                <a:solidFill>
                  <a:srgbClr val="0070C0"/>
                </a:solidFill>
                <a:latin typeface="Calibri"/>
                <a:ea typeface="Calibri"/>
                <a:cs typeface="Calibri"/>
              </a:rPr>
              <a:t>Meaningful partnership </a:t>
            </a:r>
            <a:r>
              <a:rPr lang="en-GB" sz="2000">
                <a:solidFill>
                  <a:srgbClr val="0070C0"/>
                </a:solidFill>
                <a:latin typeface="Calibri"/>
                <a:ea typeface="Calibri"/>
                <a:cs typeface="Calibri"/>
              </a:rPr>
              <a:t>composition (encouragement of participation of public authority)</a:t>
            </a:r>
            <a:endParaRPr lang="en-GB"/>
          </a:p>
          <a:p>
            <a:pPr marL="342900" indent="-342900">
              <a:lnSpc>
                <a:spcPct val="150000"/>
              </a:lnSpc>
              <a:buFont typeface="Wingdings"/>
              <a:buChar char="ü"/>
            </a:pPr>
            <a:r>
              <a:rPr lang="en-GB" sz="2000" b="1">
                <a:solidFill>
                  <a:srgbClr val="0070C0"/>
                </a:solidFill>
                <a:latin typeface="Calibri"/>
                <a:ea typeface="Calibri"/>
                <a:cs typeface="Calibri"/>
              </a:rPr>
              <a:t>Sustainability </a:t>
            </a:r>
            <a:r>
              <a:rPr lang="en-GB" sz="2000">
                <a:solidFill>
                  <a:srgbClr val="0070C0"/>
                </a:solidFill>
                <a:latin typeface="Calibri"/>
                <a:ea typeface="Calibri"/>
                <a:cs typeface="Calibri"/>
              </a:rPr>
              <a:t>prospects, measurable </a:t>
            </a:r>
            <a:r>
              <a:rPr lang="en-GB" sz="2000" b="1">
                <a:solidFill>
                  <a:srgbClr val="0070C0"/>
                </a:solidFill>
                <a:latin typeface="Calibri"/>
                <a:ea typeface="Calibri"/>
                <a:cs typeface="Calibri"/>
              </a:rPr>
              <a:t>impact </a:t>
            </a:r>
            <a:endParaRPr lang="en-GB"/>
          </a:p>
          <a:p>
            <a:pPr marL="342900" indent="-342900">
              <a:lnSpc>
                <a:spcPct val="150000"/>
              </a:lnSpc>
              <a:buFont typeface="Wingdings"/>
              <a:buChar char="ü"/>
            </a:pPr>
            <a:r>
              <a:rPr lang="en-GB" sz="2000">
                <a:solidFill>
                  <a:srgbClr val="0070C0"/>
                </a:solidFill>
                <a:latin typeface="Calibri"/>
                <a:ea typeface="Calibri"/>
                <a:cs typeface="Calibri"/>
              </a:rPr>
              <a:t>Good </a:t>
            </a:r>
            <a:r>
              <a:rPr lang="en-GB" sz="2000" b="1">
                <a:solidFill>
                  <a:srgbClr val="0070C0"/>
                </a:solidFill>
                <a:latin typeface="Calibri"/>
                <a:ea typeface="Calibri"/>
                <a:cs typeface="Calibri"/>
              </a:rPr>
              <a:t>value-for-money</a:t>
            </a:r>
            <a:r>
              <a:rPr lang="en-GB" sz="2000">
                <a:solidFill>
                  <a:srgbClr val="0070C0"/>
                </a:solidFill>
                <a:latin typeface="Calibri"/>
                <a:ea typeface="Calibri"/>
                <a:cs typeface="Calibri"/>
              </a:rPr>
              <a:t> projects</a:t>
            </a:r>
            <a:endParaRPr lang="en-GB"/>
          </a:p>
          <a:p>
            <a:pPr marL="342900" indent="-342900">
              <a:lnSpc>
                <a:spcPct val="150000"/>
              </a:lnSpc>
              <a:buFont typeface="Wingdings"/>
              <a:buChar char="ü"/>
            </a:pPr>
            <a:r>
              <a:rPr lang="en-GB" sz="2000">
                <a:solidFill>
                  <a:srgbClr val="0070C0"/>
                </a:solidFill>
                <a:latin typeface="Calibri"/>
                <a:ea typeface="Calibri"/>
                <a:cs typeface="Calibri"/>
              </a:rPr>
              <a:t>Building on previous efforts (</a:t>
            </a:r>
            <a:r>
              <a:rPr lang="en-GB" sz="2000" b="1">
                <a:solidFill>
                  <a:srgbClr val="0070C0"/>
                </a:solidFill>
                <a:latin typeface="Calibri"/>
                <a:ea typeface="Calibri"/>
                <a:cs typeface="Calibri"/>
              </a:rPr>
              <a:t>no duplication</a:t>
            </a:r>
            <a:r>
              <a:rPr lang="en-GB" sz="2000">
                <a:solidFill>
                  <a:srgbClr val="0070C0"/>
                </a:solidFill>
                <a:latin typeface="Calibri"/>
                <a:ea typeface="Calibri"/>
                <a:cs typeface="Calibri"/>
              </a:rPr>
              <a:t>), taking into account </a:t>
            </a:r>
            <a:r>
              <a:rPr lang="en-GB" sz="2000" b="1">
                <a:solidFill>
                  <a:srgbClr val="0070C0"/>
                </a:solidFill>
                <a:latin typeface="Calibri"/>
                <a:ea typeface="Calibri"/>
                <a:cs typeface="Calibri"/>
              </a:rPr>
              <a:t>emerging issues</a:t>
            </a:r>
            <a:r>
              <a:rPr lang="en-GB" sz="2000">
                <a:solidFill>
                  <a:srgbClr val="0070C0"/>
                </a:solidFill>
                <a:latin typeface="Calibri"/>
                <a:ea typeface="Calibri"/>
                <a:cs typeface="Calibri"/>
              </a:rPr>
              <a:t>, </a:t>
            </a:r>
            <a:r>
              <a:rPr lang="en-GB" sz="2000" b="1">
                <a:solidFill>
                  <a:srgbClr val="0070C0"/>
                </a:solidFill>
                <a:latin typeface="Calibri"/>
                <a:ea typeface="Calibri"/>
                <a:cs typeface="Calibri"/>
              </a:rPr>
              <a:t>geographical areas</a:t>
            </a:r>
            <a:r>
              <a:rPr lang="en-GB" sz="2000">
                <a:solidFill>
                  <a:srgbClr val="0070C0"/>
                </a:solidFill>
                <a:latin typeface="Calibri"/>
                <a:ea typeface="Calibri"/>
                <a:cs typeface="Calibri"/>
              </a:rPr>
              <a:t> not covered yet </a:t>
            </a:r>
            <a:r>
              <a:rPr lang="en-GB" sz="2000" b="1">
                <a:solidFill>
                  <a:srgbClr val="164194"/>
                </a:solidFill>
                <a:latin typeface="Calibri"/>
                <a:ea typeface="Calibri"/>
                <a:cs typeface="Calibri"/>
              </a:rPr>
              <a:t> </a:t>
            </a:r>
            <a:endParaRPr lang="en-GB"/>
          </a:p>
          <a:p>
            <a:pPr marL="342900" indent="-342900">
              <a:lnSpc>
                <a:spcPct val="150000"/>
              </a:lnSpc>
              <a:buFont typeface="Wingdings"/>
              <a:buChar char="ü"/>
            </a:pPr>
            <a:endParaRPr lang="en-GB" sz="2000">
              <a:solidFill>
                <a:srgbClr val="164194"/>
              </a:solidFill>
              <a:latin typeface="Calibri"/>
              <a:ea typeface="Calibri"/>
              <a:cs typeface="Calibri"/>
            </a:endParaRPr>
          </a:p>
          <a:p>
            <a:pPr marL="342900" indent="-342900">
              <a:lnSpc>
                <a:spcPct val="150000"/>
              </a:lnSpc>
              <a:buFont typeface="Wingdings"/>
              <a:buChar char="ü"/>
            </a:pPr>
            <a:endParaRPr lang="en-GB" sz="2000">
              <a:solidFill>
                <a:srgbClr val="164194"/>
              </a:solidFill>
              <a:latin typeface="Tahoma"/>
              <a:ea typeface="Tahoma"/>
              <a:cs typeface="Tahoma"/>
            </a:endParaRPr>
          </a:p>
        </p:txBody>
      </p:sp>
      <p:sp>
        <p:nvSpPr>
          <p:cNvPr id="4" name="Slide Number Placeholder 3">
            <a:extLst>
              <a:ext uri="{FF2B5EF4-FFF2-40B4-BE49-F238E27FC236}">
                <a16:creationId xmlns:a16="http://schemas.microsoft.com/office/drawing/2014/main" id="{E180CC65-08B9-1F0C-1F1C-EC6CA8990EBC}"/>
              </a:ext>
            </a:extLst>
          </p:cNvPr>
          <p:cNvSpPr>
            <a:spLocks noGrp="1"/>
          </p:cNvSpPr>
          <p:nvPr>
            <p:ph type="sldNum" sz="quarter" idx="12"/>
          </p:nvPr>
        </p:nvSpPr>
        <p:spPr/>
        <p:txBody>
          <a:bodyPr/>
          <a:lstStyle/>
          <a:p>
            <a:fld id="{F46C79FD-C571-418B-AB0F-5EE936C85276}" type="slidenum">
              <a:rPr lang="en-GB" smtClean="0"/>
              <a:t>26</a:t>
            </a:fld>
            <a:endParaRPr lang="en-GB"/>
          </a:p>
        </p:txBody>
      </p:sp>
    </p:spTree>
    <p:extLst>
      <p:ext uri="{BB962C8B-B14F-4D97-AF65-F5344CB8AC3E}">
        <p14:creationId xmlns:p14="http://schemas.microsoft.com/office/powerpoint/2010/main" val="41170709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3" descr="A close-up of a colorful corner&#10;&#10;AI-generated content may be incorrect.">
            <a:extLst>
              <a:ext uri="{FF2B5EF4-FFF2-40B4-BE49-F238E27FC236}">
                <a16:creationId xmlns:a16="http://schemas.microsoft.com/office/drawing/2014/main" id="{28D24F86-DA0D-597F-0870-97EA7ECB439C}"/>
              </a:ext>
            </a:extLst>
          </p:cNvPr>
          <p:cNvPicPr>
            <a:picLocks noChangeAspect="1"/>
          </p:cNvPicPr>
          <p:nvPr/>
        </p:nvPicPr>
        <p:blipFill>
          <a:blip r:embed="rId2"/>
          <a:stretch>
            <a:fillRect/>
          </a:stretch>
        </p:blipFill>
        <p:spPr>
          <a:xfrm>
            <a:off x="0" y="0"/>
            <a:ext cx="12192000" cy="6857998"/>
          </a:xfrm>
          <a:prstGeom prst="rect">
            <a:avLst/>
          </a:prstGeom>
        </p:spPr>
      </p:pic>
      <p:sp>
        <p:nvSpPr>
          <p:cNvPr id="8" name="TextBox 7">
            <a:extLst>
              <a:ext uri="{FF2B5EF4-FFF2-40B4-BE49-F238E27FC236}">
                <a16:creationId xmlns:a16="http://schemas.microsoft.com/office/drawing/2014/main" id="{005AD867-492C-D1FE-586E-10CABFC2DAFA}"/>
              </a:ext>
            </a:extLst>
          </p:cNvPr>
          <p:cNvSpPr txBox="1"/>
          <p:nvPr/>
        </p:nvSpPr>
        <p:spPr>
          <a:xfrm>
            <a:off x="2926079" y="2499360"/>
            <a:ext cx="515112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5400" b="1" i="1" dirty="0">
                <a:solidFill>
                  <a:srgbClr val="094DEE"/>
                </a:solidFill>
                <a:latin typeface="Gotham HTF"/>
              </a:rPr>
              <a:t>Questions? </a:t>
            </a:r>
          </a:p>
        </p:txBody>
      </p:sp>
    </p:spTree>
    <p:extLst>
      <p:ext uri="{BB962C8B-B14F-4D97-AF65-F5344CB8AC3E}">
        <p14:creationId xmlns:p14="http://schemas.microsoft.com/office/powerpoint/2010/main" val="38414955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C0760AB5-3905-51C7-FD29-2F479C5B401A}"/>
              </a:ext>
            </a:extLst>
          </p:cNvPr>
          <p:cNvPicPr>
            <a:picLocks noChangeAspect="1"/>
          </p:cNvPicPr>
          <p:nvPr/>
        </p:nvPicPr>
        <p:blipFill>
          <a:blip r:embed="rId2"/>
          <a:stretch>
            <a:fillRect/>
          </a:stretch>
        </p:blipFill>
        <p:spPr>
          <a:xfrm>
            <a:off x="0" y="0"/>
            <a:ext cx="12192000" cy="6857998"/>
          </a:xfrm>
          <a:prstGeom prst="rect">
            <a:avLst/>
          </a:prstGeom>
        </p:spPr>
      </p:pic>
      <p:graphicFrame>
        <p:nvGraphicFramePr>
          <p:cNvPr id="3" name="Diagram 2">
            <a:extLst>
              <a:ext uri="{FF2B5EF4-FFF2-40B4-BE49-F238E27FC236}">
                <a16:creationId xmlns:a16="http://schemas.microsoft.com/office/drawing/2014/main" id="{8F1B6DB3-392E-E7A6-4105-79A967549F90}"/>
              </a:ext>
            </a:extLst>
          </p:cNvPr>
          <p:cNvGraphicFramePr/>
          <p:nvPr>
            <p:extLst>
              <p:ext uri="{D42A27DB-BD31-4B8C-83A1-F6EECF244321}">
                <p14:modId xmlns:p14="http://schemas.microsoft.com/office/powerpoint/2010/main" val="933783929"/>
              </p:ext>
            </p:extLst>
          </p:nvPr>
        </p:nvGraphicFramePr>
        <p:xfrm>
          <a:off x="102549" y="771095"/>
          <a:ext cx="13850419" cy="58922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2">
            <a:extLst>
              <a:ext uri="{FF2B5EF4-FFF2-40B4-BE49-F238E27FC236}">
                <a16:creationId xmlns:a16="http://schemas.microsoft.com/office/drawing/2014/main" id="{AA21AF79-CB85-5BF0-B58B-EAB63326EAF7}"/>
              </a:ext>
            </a:extLst>
          </p:cNvPr>
          <p:cNvSpPr txBox="1">
            <a:spLocks/>
          </p:cNvSpPr>
          <p:nvPr/>
        </p:nvSpPr>
        <p:spPr>
          <a:xfrm>
            <a:off x="401762" y="472700"/>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i="1">
                <a:solidFill>
                  <a:srgbClr val="094DEE"/>
                </a:solidFill>
                <a:latin typeface="Gotham HTF" pitchFamily="2" charset="77"/>
                <a:ea typeface="+mn-ea"/>
                <a:cs typeface="+mn-cs"/>
              </a:rPr>
              <a:t>Evaluation Timeline</a:t>
            </a:r>
          </a:p>
        </p:txBody>
      </p:sp>
      <p:sp>
        <p:nvSpPr>
          <p:cNvPr id="6" name="TextBox 5">
            <a:extLst>
              <a:ext uri="{FF2B5EF4-FFF2-40B4-BE49-F238E27FC236}">
                <a16:creationId xmlns:a16="http://schemas.microsoft.com/office/drawing/2014/main" id="{9DAC206D-51D6-A690-20D3-BE44A9346E06}"/>
              </a:ext>
            </a:extLst>
          </p:cNvPr>
          <p:cNvSpPr txBox="1"/>
          <p:nvPr/>
        </p:nvSpPr>
        <p:spPr>
          <a:xfrm>
            <a:off x="401762" y="1081426"/>
            <a:ext cx="4965368" cy="369332"/>
          </a:xfrm>
          <a:prstGeom prst="rect">
            <a:avLst/>
          </a:prstGeom>
          <a:noFill/>
        </p:spPr>
        <p:txBody>
          <a:bodyPr wrap="square" rtlCol="0">
            <a:spAutoFit/>
          </a:bodyPr>
          <a:lstStyle/>
          <a:p>
            <a:r>
              <a:rPr lang="en-IE">
                <a:solidFill>
                  <a:srgbClr val="0070C0"/>
                </a:solidFill>
              </a:rPr>
              <a:t>Section 4. Timetable and deadlines – page 26</a:t>
            </a:r>
          </a:p>
        </p:txBody>
      </p:sp>
    </p:spTree>
    <p:extLst>
      <p:ext uri="{BB962C8B-B14F-4D97-AF65-F5344CB8AC3E}">
        <p14:creationId xmlns:p14="http://schemas.microsoft.com/office/powerpoint/2010/main" val="279019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1DD38B73-15D0-79DD-FB7F-9E0ADC5C08F0}"/>
              </a:ext>
            </a:extLst>
          </p:cNvPr>
          <p:cNvPicPr>
            <a:picLocks noChangeAspect="1"/>
          </p:cNvPicPr>
          <p:nvPr/>
        </p:nvPicPr>
        <p:blipFill>
          <a:blip r:embed="rId2"/>
          <a:stretch>
            <a:fillRect/>
          </a:stretch>
        </p:blipFill>
        <p:spPr>
          <a:xfrm>
            <a:off x="0" y="0"/>
            <a:ext cx="12192000" cy="6857998"/>
          </a:xfrm>
          <a:prstGeom prst="rect">
            <a:avLst/>
          </a:prstGeom>
        </p:spPr>
      </p:pic>
      <p:sp>
        <p:nvSpPr>
          <p:cNvPr id="3" name="Title 2">
            <a:extLst>
              <a:ext uri="{FF2B5EF4-FFF2-40B4-BE49-F238E27FC236}">
                <a16:creationId xmlns:a16="http://schemas.microsoft.com/office/drawing/2014/main" id="{B0575589-C83C-57F7-4F20-44B91243A81B}"/>
              </a:ext>
            </a:extLst>
          </p:cNvPr>
          <p:cNvSpPr txBox="1">
            <a:spLocks/>
          </p:cNvSpPr>
          <p:nvPr/>
        </p:nvSpPr>
        <p:spPr>
          <a:xfrm>
            <a:off x="411701" y="224222"/>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i="1">
                <a:solidFill>
                  <a:srgbClr val="094DEE"/>
                </a:solidFill>
                <a:latin typeface="Gotham HTF" pitchFamily="2" charset="77"/>
                <a:ea typeface="+mn-ea"/>
                <a:cs typeface="+mn-cs"/>
              </a:rPr>
              <a:t>Eligibility: Who can apply?</a:t>
            </a:r>
          </a:p>
        </p:txBody>
      </p:sp>
      <p:sp>
        <p:nvSpPr>
          <p:cNvPr id="4" name="TextBox 3">
            <a:extLst>
              <a:ext uri="{FF2B5EF4-FFF2-40B4-BE49-F238E27FC236}">
                <a16:creationId xmlns:a16="http://schemas.microsoft.com/office/drawing/2014/main" id="{F6E5F500-5A8C-D260-30E2-18EF1C0D7DEA}"/>
              </a:ext>
            </a:extLst>
          </p:cNvPr>
          <p:cNvSpPr txBox="1"/>
          <p:nvPr/>
        </p:nvSpPr>
        <p:spPr>
          <a:xfrm>
            <a:off x="431579" y="872707"/>
            <a:ext cx="4965368" cy="369332"/>
          </a:xfrm>
          <a:prstGeom prst="rect">
            <a:avLst/>
          </a:prstGeom>
          <a:noFill/>
        </p:spPr>
        <p:txBody>
          <a:bodyPr wrap="square" rtlCol="0">
            <a:spAutoFit/>
          </a:bodyPr>
          <a:lstStyle/>
          <a:p>
            <a:r>
              <a:rPr lang="en-IE">
                <a:solidFill>
                  <a:srgbClr val="0070C0"/>
                </a:solidFill>
              </a:rPr>
              <a:t>Section 6. Eligibility – page 28</a:t>
            </a:r>
          </a:p>
        </p:txBody>
      </p:sp>
      <p:sp>
        <p:nvSpPr>
          <p:cNvPr id="5" name="Content Placeholder 1">
            <a:extLst>
              <a:ext uri="{FF2B5EF4-FFF2-40B4-BE49-F238E27FC236}">
                <a16:creationId xmlns:a16="http://schemas.microsoft.com/office/drawing/2014/main" id="{A3E9E2AB-9F91-CFF6-CA05-F45567B86AF1}"/>
              </a:ext>
            </a:extLst>
          </p:cNvPr>
          <p:cNvSpPr txBox="1">
            <a:spLocks/>
          </p:cNvSpPr>
          <p:nvPr/>
        </p:nvSpPr>
        <p:spPr>
          <a:xfrm>
            <a:off x="431579" y="1462594"/>
            <a:ext cx="7284448" cy="474786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2"/>
              </a:buClr>
            </a:pPr>
            <a:r>
              <a:rPr lang="en-US" sz="2000"/>
              <a:t>Applicants must be </a:t>
            </a:r>
            <a:r>
              <a:rPr lang="en-US" sz="2000" b="1"/>
              <a:t>legal entities </a:t>
            </a:r>
            <a:r>
              <a:rPr lang="en-US" sz="2000"/>
              <a:t>(public or private) or international </a:t>
            </a:r>
            <a:r>
              <a:rPr lang="en-US" sz="2000" err="1"/>
              <a:t>organisations</a:t>
            </a:r>
            <a:endParaRPr lang="en-US" sz="2000"/>
          </a:p>
          <a:p>
            <a:pPr>
              <a:buClr>
                <a:schemeClr val="accent2"/>
              </a:buClr>
            </a:pPr>
            <a:r>
              <a:rPr lang="en-US" sz="2000"/>
              <a:t>Lead applicant must be </a:t>
            </a:r>
            <a:r>
              <a:rPr lang="en-US" sz="2000" b="1"/>
              <a:t>non-profit</a:t>
            </a:r>
            <a:r>
              <a:rPr lang="en-US" sz="2000"/>
              <a:t> </a:t>
            </a:r>
          </a:p>
          <a:p>
            <a:pPr>
              <a:buClr>
                <a:schemeClr val="accent2"/>
              </a:buClr>
            </a:pPr>
            <a:r>
              <a:rPr lang="en-US" sz="2000"/>
              <a:t>Private </a:t>
            </a:r>
            <a:r>
              <a:rPr lang="en-US" sz="2000" b="1"/>
              <a:t>for profit </a:t>
            </a:r>
            <a:r>
              <a:rPr lang="en-US" sz="2000"/>
              <a:t>only as </a:t>
            </a:r>
            <a:r>
              <a:rPr lang="en-US" sz="2000" b="1"/>
              <a:t>co-applicant</a:t>
            </a:r>
          </a:p>
          <a:p>
            <a:pPr>
              <a:buClr>
                <a:schemeClr val="accent2"/>
              </a:buClr>
            </a:pPr>
            <a:r>
              <a:rPr lang="en-US" sz="2000" kern="1200">
                <a:ea typeface="+mn-ea"/>
                <a:cs typeface="+mn-cs"/>
              </a:rPr>
              <a:t>A</a:t>
            </a:r>
            <a:r>
              <a:rPr kumimoji="0" lang="en-US" sz="2000" b="0" i="0" u="none" strike="noStrike" kern="1200" cap="none" spc="0" normalizeH="0" baseline="0" noProof="0" err="1">
                <a:ln>
                  <a:noFill/>
                </a:ln>
                <a:solidFill>
                  <a:srgbClr val="000000"/>
                </a:solidFill>
                <a:effectLst/>
                <a:uLnTx/>
                <a:uFillTx/>
                <a:ea typeface="+mn-ea"/>
                <a:cs typeface="+mn-cs"/>
              </a:rPr>
              <a:t>ctivities</a:t>
            </a:r>
            <a:r>
              <a:rPr kumimoji="0" lang="en-US" sz="2000" b="0" i="0" u="none" strike="noStrike" kern="1200" cap="none" spc="0" normalizeH="0" baseline="0" noProof="0">
                <a:ln>
                  <a:noFill/>
                </a:ln>
                <a:solidFill>
                  <a:srgbClr val="000000"/>
                </a:solidFill>
                <a:effectLst/>
                <a:uLnTx/>
                <a:uFillTx/>
                <a:ea typeface="+mn-ea"/>
                <a:cs typeface="+mn-cs"/>
              </a:rPr>
              <a:t> must take place in any of the </a:t>
            </a:r>
            <a:r>
              <a:rPr lang="en-US" sz="2000" b="1"/>
              <a:t>eligible countries</a:t>
            </a:r>
          </a:p>
          <a:p>
            <a:pPr>
              <a:buClr>
                <a:schemeClr val="accent2"/>
              </a:buClr>
            </a:pPr>
            <a:r>
              <a:rPr lang="en-IE" sz="1800">
                <a:latin typeface="Verdana" panose="020B0604030504040204" pitchFamily="34" charset="0"/>
                <a:ea typeface="Times New Roman" panose="02020603050405020304" pitchFamily="18" charset="0"/>
                <a:cs typeface="Times New Roman" panose="02020603050405020304" pitchFamily="18" charset="0"/>
              </a:rPr>
              <a:t>P2, 3, 4: at least </a:t>
            </a:r>
            <a:r>
              <a:rPr lang="en-IE" sz="1800" b="1">
                <a:latin typeface="Verdana" panose="020B0604030504040204" pitchFamily="34" charset="0"/>
                <a:ea typeface="Times New Roman" panose="02020603050405020304" pitchFamily="18" charset="0"/>
                <a:cs typeface="Times New Roman" panose="02020603050405020304" pitchFamily="18" charset="0"/>
              </a:rPr>
              <a:t>two applicants </a:t>
            </a:r>
            <a:r>
              <a:rPr lang="en-IE" sz="1800">
                <a:latin typeface="Verdana" panose="020B0604030504040204" pitchFamily="34" charset="0"/>
                <a:ea typeface="Times New Roman" panose="02020603050405020304" pitchFamily="18" charset="0"/>
                <a:cs typeface="Times New Roman" panose="02020603050405020304" pitchFamily="18" charset="0"/>
              </a:rPr>
              <a:t>(lead applicant + at least one co-applicant, not associated or affiliated):</a:t>
            </a:r>
            <a:endParaRPr lang="en-US" sz="2000"/>
          </a:p>
        </p:txBody>
      </p:sp>
      <p:sp>
        <p:nvSpPr>
          <p:cNvPr id="7" name="Oval 6">
            <a:extLst>
              <a:ext uri="{FF2B5EF4-FFF2-40B4-BE49-F238E27FC236}">
                <a16:creationId xmlns:a16="http://schemas.microsoft.com/office/drawing/2014/main" id="{0DA818F8-FA3C-D83F-5DD1-96DF4771EFB0}"/>
              </a:ext>
            </a:extLst>
          </p:cNvPr>
          <p:cNvSpPr/>
          <p:nvPr/>
        </p:nvSpPr>
        <p:spPr>
          <a:xfrm>
            <a:off x="8147607" y="1335446"/>
            <a:ext cx="3282394" cy="1966406"/>
          </a:xfrm>
          <a:prstGeom prst="ellipse">
            <a:avLst/>
          </a:prstGeom>
          <a:solidFill>
            <a:srgbClr val="FF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0" lang="en-IE" sz="1400" b="1" i="0" u="none" strike="noStrike" kern="1200" cap="none" spc="0" normalizeH="0" baseline="0" noProof="0">
                <a:ln>
                  <a:noFill/>
                </a:ln>
                <a:solidFill>
                  <a:srgbClr val="FF0000"/>
                </a:solidFill>
                <a:effectLst/>
                <a:uLnTx/>
                <a:uFillTx/>
                <a:ea typeface="+mn-ea"/>
                <a:cs typeface="+mn-cs"/>
              </a:rPr>
              <a:t>NB</a:t>
            </a:r>
          </a:p>
          <a:p>
            <a:pPr algn="ctr"/>
            <a:r>
              <a:rPr kumimoji="0" lang="en-IE" sz="1400" b="0" i="0" u="none" strike="noStrike" kern="1200" cap="none" spc="0" normalizeH="0" baseline="0" noProof="0">
                <a:ln>
                  <a:noFill/>
                </a:ln>
                <a:solidFill>
                  <a:srgbClr val="FF0000"/>
                </a:solidFill>
                <a:effectLst/>
                <a:uLnTx/>
                <a:uFillTx/>
                <a:ea typeface="+mn-ea"/>
                <a:cs typeface="+mn-cs"/>
              </a:rPr>
              <a:t>International organisations </a:t>
            </a:r>
            <a:r>
              <a:rPr kumimoji="0" lang="en-IE" sz="1400" b="0" i="0" u="none" strike="noStrike" kern="1200" cap="none" spc="0" normalizeH="0" baseline="0" noProof="0">
                <a:ln>
                  <a:noFill/>
                </a:ln>
                <a:solidFill>
                  <a:srgbClr val="000000"/>
                </a:solidFill>
                <a:effectLst/>
                <a:uLnTx/>
                <a:uFillTx/>
                <a:ea typeface="+mn-ea"/>
                <a:cs typeface="+mn-cs"/>
              </a:rPr>
              <a:t>may be registered outside eligible countries, but they must </a:t>
            </a:r>
            <a:r>
              <a:rPr kumimoji="0" lang="en-IE" sz="1400" b="0" i="0" u="none" strike="noStrike" kern="1200" cap="none" spc="0" normalizeH="0" baseline="0" noProof="0">
                <a:ln>
                  <a:noFill/>
                </a:ln>
                <a:solidFill>
                  <a:srgbClr val="FF0000"/>
                </a:solidFill>
                <a:effectLst/>
                <a:uLnTx/>
                <a:uFillTx/>
                <a:ea typeface="+mn-ea"/>
                <a:cs typeface="+mn-cs"/>
              </a:rPr>
              <a:t>implement</a:t>
            </a:r>
            <a:r>
              <a:rPr kumimoji="0" lang="en-IE" sz="1400" b="0" i="0" u="none" strike="noStrike" kern="1200" cap="none" spc="0" normalizeH="0" baseline="0" noProof="0">
                <a:ln>
                  <a:noFill/>
                </a:ln>
                <a:solidFill>
                  <a:srgbClr val="000000"/>
                </a:solidFill>
                <a:effectLst/>
                <a:uLnTx/>
                <a:uFillTx/>
                <a:ea typeface="+mn-ea"/>
                <a:cs typeface="+mn-cs"/>
              </a:rPr>
              <a:t> their project in the </a:t>
            </a:r>
            <a:r>
              <a:rPr kumimoji="0" lang="en-IE" sz="1400" b="0" i="0" u="none" strike="noStrike" kern="1200" cap="none" spc="0" normalizeH="0" baseline="0" noProof="0">
                <a:ln>
                  <a:noFill/>
                </a:ln>
                <a:solidFill>
                  <a:srgbClr val="FF0000"/>
                </a:solidFill>
                <a:effectLst/>
                <a:uLnTx/>
                <a:uFillTx/>
                <a:ea typeface="+mn-ea"/>
                <a:cs typeface="+mn-cs"/>
              </a:rPr>
              <a:t>eligible countries</a:t>
            </a:r>
          </a:p>
        </p:txBody>
      </p:sp>
      <p:sp>
        <p:nvSpPr>
          <p:cNvPr id="8" name="Arrow: Down 7">
            <a:extLst>
              <a:ext uri="{FF2B5EF4-FFF2-40B4-BE49-F238E27FC236}">
                <a16:creationId xmlns:a16="http://schemas.microsoft.com/office/drawing/2014/main" id="{2BCB8D09-1E13-8C42-E21D-C941FF26A57D}"/>
              </a:ext>
            </a:extLst>
          </p:cNvPr>
          <p:cNvSpPr/>
          <p:nvPr/>
        </p:nvSpPr>
        <p:spPr>
          <a:xfrm rot="16789396">
            <a:off x="7354462" y="1421628"/>
            <a:ext cx="399447" cy="1053548"/>
          </a:xfrm>
          <a:prstGeom prst="downArrow">
            <a:avLst/>
          </a:prstGeom>
          <a:solidFill>
            <a:srgbClr val="FF0000"/>
          </a:solidFill>
          <a:ln>
            <a:noFill/>
          </a:ln>
          <a:effectLst>
            <a:outerShdw blurRad="190500" dist="228600" dir="2700000" algn="ctr">
              <a:srgbClr val="000000">
                <a:alpha val="3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a:extLst>
              <a:ext uri="{FF2B5EF4-FFF2-40B4-BE49-F238E27FC236}">
                <a16:creationId xmlns:a16="http://schemas.microsoft.com/office/drawing/2014/main" id="{B7053015-6379-539C-4114-C9CD2AE9DF1B}"/>
              </a:ext>
            </a:extLst>
          </p:cNvPr>
          <p:cNvPicPr>
            <a:picLocks noChangeAspect="1"/>
          </p:cNvPicPr>
          <p:nvPr/>
        </p:nvPicPr>
        <p:blipFill>
          <a:blip r:embed="rId3"/>
          <a:stretch>
            <a:fillRect/>
          </a:stretch>
        </p:blipFill>
        <p:spPr>
          <a:xfrm>
            <a:off x="3691003" y="4065104"/>
            <a:ext cx="6029490" cy="2447959"/>
          </a:xfrm>
          <a:prstGeom prst="rect">
            <a:avLst/>
          </a:prstGeom>
        </p:spPr>
      </p:pic>
      <p:sp>
        <p:nvSpPr>
          <p:cNvPr id="11" name="TextBox 10">
            <a:extLst>
              <a:ext uri="{FF2B5EF4-FFF2-40B4-BE49-F238E27FC236}">
                <a16:creationId xmlns:a16="http://schemas.microsoft.com/office/drawing/2014/main" id="{95D8A216-9AF3-C1AD-F78F-C8D41D497CD9}"/>
              </a:ext>
            </a:extLst>
          </p:cNvPr>
          <p:cNvSpPr txBox="1"/>
          <p:nvPr/>
        </p:nvSpPr>
        <p:spPr>
          <a:xfrm>
            <a:off x="3943405" y="6474008"/>
            <a:ext cx="4965368" cy="369332"/>
          </a:xfrm>
          <a:prstGeom prst="rect">
            <a:avLst/>
          </a:prstGeom>
          <a:noFill/>
        </p:spPr>
        <p:txBody>
          <a:bodyPr wrap="square" rtlCol="0">
            <a:spAutoFit/>
          </a:bodyPr>
          <a:lstStyle/>
          <a:p>
            <a:r>
              <a:rPr lang="en-IE"/>
              <a:t>Section 13. Important – page 43</a:t>
            </a:r>
          </a:p>
        </p:txBody>
      </p:sp>
    </p:spTree>
    <p:extLst>
      <p:ext uri="{BB962C8B-B14F-4D97-AF65-F5344CB8AC3E}">
        <p14:creationId xmlns:p14="http://schemas.microsoft.com/office/powerpoint/2010/main" val="597705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7F3561F3-4ECB-1A25-1241-3D67F72DB7AE}"/>
              </a:ext>
            </a:extLst>
          </p:cNvPr>
          <p:cNvPicPr>
            <a:picLocks noChangeAspect="1"/>
          </p:cNvPicPr>
          <p:nvPr/>
        </p:nvPicPr>
        <p:blipFill>
          <a:blip r:embed="rId2"/>
          <a:stretch>
            <a:fillRect/>
          </a:stretch>
        </p:blipFill>
        <p:spPr>
          <a:xfrm>
            <a:off x="0" y="0"/>
            <a:ext cx="12192000" cy="6858000"/>
          </a:xfrm>
          <a:prstGeom prst="rect">
            <a:avLst/>
          </a:prstGeom>
        </p:spPr>
      </p:pic>
      <p:sp>
        <p:nvSpPr>
          <p:cNvPr id="16" name="Google Shape;54;p13">
            <a:extLst>
              <a:ext uri="{FF2B5EF4-FFF2-40B4-BE49-F238E27FC236}">
                <a16:creationId xmlns:a16="http://schemas.microsoft.com/office/drawing/2014/main" id="{19103B41-7267-67EA-F9B8-5AEE4366D6A2}"/>
              </a:ext>
            </a:extLst>
          </p:cNvPr>
          <p:cNvSpPr/>
          <p:nvPr/>
        </p:nvSpPr>
        <p:spPr>
          <a:xfrm>
            <a:off x="3243263" y="1968500"/>
            <a:ext cx="2438400" cy="3149600"/>
          </a:xfrm>
          <a:prstGeom prst="roundRect">
            <a:avLst>
              <a:gd name="adj" fmla="val 16667"/>
            </a:avLst>
          </a:prstGeom>
          <a:solidFill>
            <a:srgbClr val="FFFFFF"/>
          </a:solidFill>
          <a:ln w="19050" cap="flat" cmpd="sng" algn="ctr">
            <a:solidFill>
              <a:srgbClr val="ED8D2F"/>
            </a:solidFill>
            <a:prstDash val="solid"/>
            <a:headEnd type="none" w="sm" len="sm"/>
            <a:tailEnd type="none" w="sm" len="sm"/>
          </a:ln>
          <a:effectLst>
            <a:outerShdw blurRad="50800" dist="38100" dir="2700000" algn="tl" rotWithShape="0">
              <a:prstClr val="black">
                <a:alpha val="40000"/>
              </a:prstClr>
            </a:outerShdw>
          </a:effectLst>
        </p:spPr>
        <p:txBody>
          <a:bodyPr spcFirstLastPara="1" lIns="91425" tIns="91425" rIns="91425" bIns="91425"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4D4D4D"/>
              </a:solidFill>
              <a:effectLst/>
              <a:uLnTx/>
              <a:uFillTx/>
              <a:latin typeface="Arial"/>
              <a:ea typeface="+mn-ea"/>
              <a:cs typeface="+mn-cs"/>
            </a:endParaRPr>
          </a:p>
        </p:txBody>
      </p:sp>
      <p:sp>
        <p:nvSpPr>
          <p:cNvPr id="17" name="Google Shape;55;p13">
            <a:extLst>
              <a:ext uri="{FF2B5EF4-FFF2-40B4-BE49-F238E27FC236}">
                <a16:creationId xmlns:a16="http://schemas.microsoft.com/office/drawing/2014/main" id="{1C414980-DBFF-3272-8F5C-26879A721B15}"/>
              </a:ext>
            </a:extLst>
          </p:cNvPr>
          <p:cNvSpPr/>
          <p:nvPr/>
        </p:nvSpPr>
        <p:spPr>
          <a:xfrm>
            <a:off x="6196013" y="1931989"/>
            <a:ext cx="2436812" cy="3171825"/>
          </a:xfrm>
          <a:prstGeom prst="roundRect">
            <a:avLst>
              <a:gd name="adj" fmla="val 16667"/>
            </a:avLst>
          </a:prstGeom>
          <a:solidFill>
            <a:srgbClr val="FFFFFF"/>
          </a:solidFill>
          <a:ln w="19050" cap="flat" cmpd="sng" algn="ctr">
            <a:solidFill>
              <a:srgbClr val="FFC000"/>
            </a:solidFill>
            <a:prstDash val="solid"/>
            <a:headEnd type="none" w="sm" len="sm"/>
            <a:tailEnd type="none" w="sm" len="sm"/>
          </a:ln>
          <a:effectLst>
            <a:outerShdw blurRad="50800" dist="38100" dir="2700000" algn="tl" rotWithShape="0">
              <a:prstClr val="black">
                <a:alpha val="40000"/>
              </a:prstClr>
            </a:outerShdw>
          </a:effectLst>
        </p:spPr>
        <p:txBody>
          <a:bodyPr spcFirstLastPara="1" lIns="91425" tIns="91425" rIns="91425" bIns="91425"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4D4D4D"/>
              </a:solidFill>
              <a:effectLst/>
              <a:uLnTx/>
              <a:uFillTx/>
              <a:latin typeface="Arial"/>
              <a:ea typeface="+mn-ea"/>
              <a:cs typeface="+mn-cs"/>
            </a:endParaRPr>
          </a:p>
        </p:txBody>
      </p:sp>
      <p:pic>
        <p:nvPicPr>
          <p:cNvPr id="18" name="Google Shape;58;p13">
            <a:extLst>
              <a:ext uri="{FF2B5EF4-FFF2-40B4-BE49-F238E27FC236}">
                <a16:creationId xmlns:a16="http://schemas.microsoft.com/office/drawing/2014/main" id="{DE2FFDA7-9119-4A76-2E32-672CEA95ADCA}"/>
              </a:ext>
            </a:extLst>
          </p:cNvPr>
          <p:cNvPicPr preferRelativeResize="0"/>
          <p:nvPr/>
        </p:nvPicPr>
        <p:blipFill>
          <a:blip r:embed="rId3">
            <a:alphaModFix/>
          </a:blip>
          <a:stretch>
            <a:fillRect/>
          </a:stretch>
        </p:blipFill>
        <p:spPr>
          <a:xfrm>
            <a:off x="4030663" y="2959100"/>
            <a:ext cx="863600" cy="871538"/>
          </a:xfrm>
          <a:prstGeom prst="rect">
            <a:avLst/>
          </a:prstGeom>
          <a:noFill/>
          <a:ln>
            <a:noFill/>
          </a:ln>
          <a:effectLst>
            <a:outerShdw blurRad="57150" dist="19050" dir="5400000" algn="bl" rotWithShape="0">
              <a:srgbClr val="000000">
                <a:alpha val="50000"/>
              </a:srgbClr>
            </a:outerShdw>
          </a:effectLst>
        </p:spPr>
      </p:pic>
      <p:pic>
        <p:nvPicPr>
          <p:cNvPr id="19" name="Google Shape;59;p13">
            <a:extLst>
              <a:ext uri="{FF2B5EF4-FFF2-40B4-BE49-F238E27FC236}">
                <a16:creationId xmlns:a16="http://schemas.microsoft.com/office/drawing/2014/main" id="{3BA0AB6C-F8F5-AB7D-4A9D-5485CB9CAB79}"/>
              </a:ext>
            </a:extLst>
          </p:cNvPr>
          <p:cNvPicPr preferRelativeResize="0"/>
          <p:nvPr/>
        </p:nvPicPr>
        <p:blipFill>
          <a:blip r:embed="rId4">
            <a:alphaModFix/>
          </a:blip>
          <a:stretch>
            <a:fillRect/>
          </a:stretch>
        </p:blipFill>
        <p:spPr>
          <a:xfrm>
            <a:off x="7080251" y="3032126"/>
            <a:ext cx="862013" cy="866775"/>
          </a:xfrm>
          <a:prstGeom prst="rect">
            <a:avLst/>
          </a:prstGeom>
          <a:noFill/>
          <a:ln>
            <a:noFill/>
          </a:ln>
          <a:effectLst>
            <a:outerShdw blurRad="57150" dist="19050" dir="5400000" algn="bl" rotWithShape="0">
              <a:srgbClr val="000000">
                <a:alpha val="50000"/>
              </a:srgbClr>
            </a:outerShdw>
          </a:effectLst>
        </p:spPr>
      </p:pic>
      <p:sp>
        <p:nvSpPr>
          <p:cNvPr id="20" name="Google Shape;63;p13">
            <a:extLst>
              <a:ext uri="{FF2B5EF4-FFF2-40B4-BE49-F238E27FC236}">
                <a16:creationId xmlns:a16="http://schemas.microsoft.com/office/drawing/2014/main" id="{BF765D79-D09A-A104-E0BE-317EC2518D00}"/>
              </a:ext>
            </a:extLst>
          </p:cNvPr>
          <p:cNvSpPr txBox="1">
            <a:spLocks noChangeArrowheads="1"/>
          </p:cNvSpPr>
          <p:nvPr/>
        </p:nvSpPr>
        <p:spPr bwMode="auto">
          <a:xfrm>
            <a:off x="3243263" y="2133601"/>
            <a:ext cx="243840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defTabSz="685800">
              <a:spcAft>
                <a:spcPts val="1350"/>
              </a:spcAft>
              <a:buClr>
                <a:srgbClr val="EFB81D"/>
              </a:buClr>
              <a:buFont typeface="Arial" panose="020B0604020202020204" pitchFamily="34" charset="0"/>
              <a:buChar char="•"/>
              <a:defRPr>
                <a:solidFill>
                  <a:schemeClr val="tx1"/>
                </a:solidFill>
                <a:latin typeface="Arial" panose="020B0604020202020204" pitchFamily="34" charset="0"/>
              </a:defRPr>
            </a:lvl1pPr>
            <a:lvl2pPr marL="742950" indent="-285750" defTabSz="685800">
              <a:spcBef>
                <a:spcPts val="375"/>
              </a:spcBef>
              <a:spcAft>
                <a:spcPts val="1350"/>
              </a:spcAft>
              <a:buClr>
                <a:srgbClr val="EFB81D"/>
              </a:buClr>
              <a:buFont typeface="Arial" panose="020B0604020202020204" pitchFamily="34" charset="0"/>
              <a:buChar char="•"/>
              <a:defRPr sz="1500">
                <a:solidFill>
                  <a:schemeClr val="tx1"/>
                </a:solidFill>
                <a:latin typeface="Arial" panose="020B0604020202020204" pitchFamily="34" charset="0"/>
              </a:defRPr>
            </a:lvl2pPr>
            <a:lvl3pPr marL="1143000" indent="-228600" defTabSz="685800">
              <a:spcBef>
                <a:spcPts val="375"/>
              </a:spcBef>
              <a:spcAft>
                <a:spcPts val="1350"/>
              </a:spcAft>
              <a:buClr>
                <a:srgbClr val="EFB81D"/>
              </a:buClr>
              <a:buFont typeface="Arial" panose="020B0604020202020204" pitchFamily="34" charset="0"/>
              <a:buChar char="•"/>
              <a:defRPr sz="1300">
                <a:solidFill>
                  <a:schemeClr val="tx1"/>
                </a:solidFill>
                <a:latin typeface="Arial" panose="020B0604020202020204" pitchFamily="34" charset="0"/>
              </a:defRPr>
            </a:lvl3pPr>
            <a:lvl4pPr marL="1600200" indent="-228600" defTabSz="68580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4pPr>
            <a:lvl5pPr marL="2057400" indent="-228600" defTabSz="68580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5pPr>
            <a:lvl6pPr marL="25146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6pPr>
            <a:lvl7pPr marL="29718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7pPr>
            <a:lvl8pPr marL="34290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8pPr>
            <a:lvl9pPr marL="38862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9pPr>
          </a:lstStyle>
          <a:p>
            <a:pPr algn="ctr">
              <a:spcAft>
                <a:spcPct val="0"/>
              </a:spcAft>
              <a:buClrTx/>
              <a:buFontTx/>
              <a:buNone/>
            </a:pPr>
            <a:r>
              <a:rPr lang="en-US" altLang="en-US" sz="2400">
                <a:solidFill>
                  <a:srgbClr val="4D4D4D"/>
                </a:solidFill>
                <a:cs typeface="Fredoka One" panose="020F0502020204030204" pitchFamily="2" charset="0"/>
                <a:sym typeface="Fredoka One" panose="020F0502020204030204" pitchFamily="2" charset="0"/>
              </a:rPr>
              <a:t>Microphone</a:t>
            </a:r>
          </a:p>
        </p:txBody>
      </p:sp>
      <p:sp>
        <p:nvSpPr>
          <p:cNvPr id="21" name="Google Shape;64;p13">
            <a:extLst>
              <a:ext uri="{FF2B5EF4-FFF2-40B4-BE49-F238E27FC236}">
                <a16:creationId xmlns:a16="http://schemas.microsoft.com/office/drawing/2014/main" id="{143BE7E1-8078-1776-DD2F-BA9498CDFD71}"/>
              </a:ext>
            </a:extLst>
          </p:cNvPr>
          <p:cNvSpPr txBox="1">
            <a:spLocks noChangeArrowheads="1"/>
          </p:cNvSpPr>
          <p:nvPr/>
        </p:nvSpPr>
        <p:spPr bwMode="auto">
          <a:xfrm>
            <a:off x="6122988" y="2146301"/>
            <a:ext cx="243681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defTabSz="685800">
              <a:spcAft>
                <a:spcPts val="1350"/>
              </a:spcAft>
              <a:buClr>
                <a:srgbClr val="EFB81D"/>
              </a:buClr>
              <a:buFont typeface="Arial" panose="020B0604020202020204" pitchFamily="34" charset="0"/>
              <a:buChar char="•"/>
              <a:defRPr>
                <a:solidFill>
                  <a:schemeClr val="tx1"/>
                </a:solidFill>
                <a:latin typeface="Arial" panose="020B0604020202020204" pitchFamily="34" charset="0"/>
              </a:defRPr>
            </a:lvl1pPr>
            <a:lvl2pPr marL="742950" indent="-285750" defTabSz="685800">
              <a:spcBef>
                <a:spcPts val="375"/>
              </a:spcBef>
              <a:spcAft>
                <a:spcPts val="1350"/>
              </a:spcAft>
              <a:buClr>
                <a:srgbClr val="EFB81D"/>
              </a:buClr>
              <a:buFont typeface="Arial" panose="020B0604020202020204" pitchFamily="34" charset="0"/>
              <a:buChar char="•"/>
              <a:defRPr sz="1500">
                <a:solidFill>
                  <a:schemeClr val="tx1"/>
                </a:solidFill>
                <a:latin typeface="Arial" panose="020B0604020202020204" pitchFamily="34" charset="0"/>
              </a:defRPr>
            </a:lvl2pPr>
            <a:lvl3pPr marL="1143000" indent="-228600" defTabSz="685800">
              <a:spcBef>
                <a:spcPts val="375"/>
              </a:spcBef>
              <a:spcAft>
                <a:spcPts val="1350"/>
              </a:spcAft>
              <a:buClr>
                <a:srgbClr val="EFB81D"/>
              </a:buClr>
              <a:buFont typeface="Arial" panose="020B0604020202020204" pitchFamily="34" charset="0"/>
              <a:buChar char="•"/>
              <a:defRPr sz="1300">
                <a:solidFill>
                  <a:schemeClr val="tx1"/>
                </a:solidFill>
                <a:latin typeface="Arial" panose="020B0604020202020204" pitchFamily="34" charset="0"/>
              </a:defRPr>
            </a:lvl3pPr>
            <a:lvl4pPr marL="1600200" indent="-228600" defTabSz="68580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4pPr>
            <a:lvl5pPr marL="2057400" indent="-228600" defTabSz="68580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5pPr>
            <a:lvl6pPr marL="25146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6pPr>
            <a:lvl7pPr marL="29718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7pPr>
            <a:lvl8pPr marL="34290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8pPr>
            <a:lvl9pPr marL="38862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9pPr>
          </a:lstStyle>
          <a:p>
            <a:pPr algn="ctr">
              <a:spcAft>
                <a:spcPct val="0"/>
              </a:spcAft>
              <a:buClrTx/>
              <a:buFontTx/>
              <a:buNone/>
            </a:pPr>
            <a:r>
              <a:rPr lang="en-US" altLang="en-US" sz="2400">
                <a:solidFill>
                  <a:srgbClr val="4D4D4D"/>
                </a:solidFill>
                <a:cs typeface="Fredoka One" panose="020F0502020204030204" pitchFamily="2" charset="0"/>
                <a:sym typeface="Fredoka One" panose="020F0502020204030204" pitchFamily="2" charset="0"/>
              </a:rPr>
              <a:t>Camera</a:t>
            </a:r>
          </a:p>
        </p:txBody>
      </p:sp>
      <p:sp>
        <p:nvSpPr>
          <p:cNvPr id="22" name="Google Shape;67;p13">
            <a:extLst>
              <a:ext uri="{FF2B5EF4-FFF2-40B4-BE49-F238E27FC236}">
                <a16:creationId xmlns:a16="http://schemas.microsoft.com/office/drawing/2014/main" id="{2C0C844F-4A31-35A7-A240-5E7100699362}"/>
              </a:ext>
            </a:extLst>
          </p:cNvPr>
          <p:cNvSpPr txBox="1">
            <a:spLocks noChangeArrowheads="1"/>
          </p:cNvSpPr>
          <p:nvPr/>
        </p:nvSpPr>
        <p:spPr bwMode="auto">
          <a:xfrm>
            <a:off x="4195763" y="4030664"/>
            <a:ext cx="53340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defTabSz="685800">
              <a:spcAft>
                <a:spcPts val="1350"/>
              </a:spcAft>
              <a:buClr>
                <a:srgbClr val="EFB81D"/>
              </a:buClr>
              <a:buFont typeface="Arial" panose="020B0604020202020204" pitchFamily="34" charset="0"/>
              <a:buChar char="•"/>
              <a:defRPr>
                <a:solidFill>
                  <a:schemeClr val="tx1"/>
                </a:solidFill>
                <a:latin typeface="Arial" panose="020B0604020202020204" pitchFamily="34" charset="0"/>
              </a:defRPr>
            </a:lvl1pPr>
            <a:lvl2pPr marL="742950" indent="-285750" defTabSz="685800">
              <a:spcBef>
                <a:spcPts val="375"/>
              </a:spcBef>
              <a:spcAft>
                <a:spcPts val="1350"/>
              </a:spcAft>
              <a:buClr>
                <a:srgbClr val="EFB81D"/>
              </a:buClr>
              <a:buFont typeface="Arial" panose="020B0604020202020204" pitchFamily="34" charset="0"/>
              <a:buChar char="•"/>
              <a:defRPr sz="1500">
                <a:solidFill>
                  <a:schemeClr val="tx1"/>
                </a:solidFill>
                <a:latin typeface="Arial" panose="020B0604020202020204" pitchFamily="34" charset="0"/>
              </a:defRPr>
            </a:lvl2pPr>
            <a:lvl3pPr marL="1143000" indent="-228600" defTabSz="685800">
              <a:spcBef>
                <a:spcPts val="375"/>
              </a:spcBef>
              <a:spcAft>
                <a:spcPts val="1350"/>
              </a:spcAft>
              <a:buClr>
                <a:srgbClr val="EFB81D"/>
              </a:buClr>
              <a:buFont typeface="Arial" panose="020B0604020202020204" pitchFamily="34" charset="0"/>
              <a:buChar char="•"/>
              <a:defRPr sz="1300">
                <a:solidFill>
                  <a:schemeClr val="tx1"/>
                </a:solidFill>
                <a:latin typeface="Arial" panose="020B0604020202020204" pitchFamily="34" charset="0"/>
              </a:defRPr>
            </a:lvl3pPr>
            <a:lvl4pPr marL="1600200" indent="-228600" defTabSz="68580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4pPr>
            <a:lvl5pPr marL="2057400" indent="-228600" defTabSz="68580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5pPr>
            <a:lvl6pPr marL="25146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6pPr>
            <a:lvl7pPr marL="29718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7pPr>
            <a:lvl8pPr marL="34290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8pPr>
            <a:lvl9pPr marL="38862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9pPr>
          </a:lstStyle>
          <a:p>
            <a:pPr marL="0" marR="0" lvl="0" indent="0" algn="ctr" defTabSz="685800" eaLnBrk="1" fontAlgn="auto" latinLnBrk="0" hangingPunct="1">
              <a:lnSpc>
                <a:spcPct val="100000"/>
              </a:lnSpc>
              <a:spcBef>
                <a:spcPts val="0"/>
              </a:spcBef>
              <a:spcAft>
                <a:spcPct val="0"/>
              </a:spcAft>
              <a:buClrTx/>
              <a:buSzTx/>
              <a:buFontTx/>
              <a:buNone/>
              <a:tabLst/>
              <a:defRPr/>
            </a:pPr>
            <a:r>
              <a:rPr kumimoji="0" lang="en-US" altLang="en-US" sz="1300" b="1" i="0" u="none" strike="noStrike" kern="0" cap="none" spc="0" normalizeH="0" baseline="0" noProof="0">
                <a:ln>
                  <a:noFill/>
                </a:ln>
                <a:solidFill>
                  <a:srgbClr val="4D4D4D"/>
                </a:solidFill>
                <a:effectLst/>
                <a:uLnTx/>
                <a:uFillTx/>
                <a:latin typeface="Arial" panose="020B0604020202020204" pitchFamily="34" charset="0"/>
              </a:rPr>
              <a:t>OFF</a:t>
            </a:r>
          </a:p>
        </p:txBody>
      </p:sp>
      <p:sp>
        <p:nvSpPr>
          <p:cNvPr id="23" name="Google Shape;69;p13">
            <a:extLst>
              <a:ext uri="{FF2B5EF4-FFF2-40B4-BE49-F238E27FC236}">
                <a16:creationId xmlns:a16="http://schemas.microsoft.com/office/drawing/2014/main" id="{F0B3DB68-C8C0-14D8-CDAB-873BA39A7AA7}"/>
              </a:ext>
            </a:extLst>
          </p:cNvPr>
          <p:cNvSpPr txBox="1">
            <a:spLocks noChangeArrowheads="1"/>
          </p:cNvSpPr>
          <p:nvPr/>
        </p:nvSpPr>
        <p:spPr bwMode="auto">
          <a:xfrm>
            <a:off x="7278688" y="4043364"/>
            <a:ext cx="53340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defTabSz="685800">
              <a:spcAft>
                <a:spcPts val="1350"/>
              </a:spcAft>
              <a:buClr>
                <a:srgbClr val="EFB81D"/>
              </a:buClr>
              <a:buFont typeface="Arial" panose="020B0604020202020204" pitchFamily="34" charset="0"/>
              <a:buChar char="•"/>
              <a:defRPr>
                <a:solidFill>
                  <a:schemeClr val="tx1"/>
                </a:solidFill>
                <a:latin typeface="Arial" panose="020B0604020202020204" pitchFamily="34" charset="0"/>
              </a:defRPr>
            </a:lvl1pPr>
            <a:lvl2pPr marL="742950" indent="-285750" defTabSz="685800">
              <a:spcBef>
                <a:spcPts val="375"/>
              </a:spcBef>
              <a:spcAft>
                <a:spcPts val="1350"/>
              </a:spcAft>
              <a:buClr>
                <a:srgbClr val="EFB81D"/>
              </a:buClr>
              <a:buFont typeface="Arial" panose="020B0604020202020204" pitchFamily="34" charset="0"/>
              <a:buChar char="•"/>
              <a:defRPr sz="1500">
                <a:solidFill>
                  <a:schemeClr val="tx1"/>
                </a:solidFill>
                <a:latin typeface="Arial" panose="020B0604020202020204" pitchFamily="34" charset="0"/>
              </a:defRPr>
            </a:lvl2pPr>
            <a:lvl3pPr marL="1143000" indent="-228600" defTabSz="685800">
              <a:spcBef>
                <a:spcPts val="375"/>
              </a:spcBef>
              <a:spcAft>
                <a:spcPts val="1350"/>
              </a:spcAft>
              <a:buClr>
                <a:srgbClr val="EFB81D"/>
              </a:buClr>
              <a:buFont typeface="Arial" panose="020B0604020202020204" pitchFamily="34" charset="0"/>
              <a:buChar char="•"/>
              <a:defRPr sz="1300">
                <a:solidFill>
                  <a:schemeClr val="tx1"/>
                </a:solidFill>
                <a:latin typeface="Arial" panose="020B0604020202020204" pitchFamily="34" charset="0"/>
              </a:defRPr>
            </a:lvl3pPr>
            <a:lvl4pPr marL="1600200" indent="-228600" defTabSz="68580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4pPr>
            <a:lvl5pPr marL="2057400" indent="-228600" defTabSz="68580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5pPr>
            <a:lvl6pPr marL="25146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6pPr>
            <a:lvl7pPr marL="29718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7pPr>
            <a:lvl8pPr marL="34290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8pPr>
            <a:lvl9pPr marL="38862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9pPr>
          </a:lstStyle>
          <a:p>
            <a:pPr marL="0" marR="0" lvl="0" indent="0" algn="ctr" defTabSz="685800" eaLnBrk="1" fontAlgn="auto" latinLnBrk="0" hangingPunct="1">
              <a:lnSpc>
                <a:spcPct val="100000"/>
              </a:lnSpc>
              <a:spcBef>
                <a:spcPts val="0"/>
              </a:spcBef>
              <a:spcAft>
                <a:spcPct val="0"/>
              </a:spcAft>
              <a:buClrTx/>
              <a:buSzTx/>
              <a:buFontTx/>
              <a:buNone/>
              <a:tabLst/>
              <a:defRPr/>
            </a:pPr>
            <a:r>
              <a:rPr kumimoji="0" lang="en-US" altLang="en-US" sz="1300" b="1" i="0" u="none" strike="noStrike" kern="0" cap="none" spc="0" normalizeH="0" baseline="0" noProof="0">
                <a:ln>
                  <a:noFill/>
                </a:ln>
                <a:solidFill>
                  <a:srgbClr val="4D4D4D"/>
                </a:solidFill>
                <a:effectLst/>
                <a:uLnTx/>
                <a:uFillTx/>
                <a:latin typeface="Arial" panose="020B0604020202020204" pitchFamily="34" charset="0"/>
              </a:rPr>
              <a:t>OFF</a:t>
            </a:r>
          </a:p>
        </p:txBody>
      </p:sp>
      <p:sp>
        <p:nvSpPr>
          <p:cNvPr id="24" name="Google Shape;70;p13">
            <a:extLst>
              <a:ext uri="{FF2B5EF4-FFF2-40B4-BE49-F238E27FC236}">
                <a16:creationId xmlns:a16="http://schemas.microsoft.com/office/drawing/2014/main" id="{2D4722ED-A829-7078-55DC-7B01986D3105}"/>
              </a:ext>
            </a:extLst>
          </p:cNvPr>
          <p:cNvSpPr txBox="1">
            <a:spLocks noChangeArrowheads="1"/>
          </p:cNvSpPr>
          <p:nvPr/>
        </p:nvSpPr>
        <p:spPr bwMode="auto">
          <a:xfrm>
            <a:off x="3243263" y="4494213"/>
            <a:ext cx="2438400"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defTabSz="685800">
              <a:spcAft>
                <a:spcPts val="1350"/>
              </a:spcAft>
              <a:buClr>
                <a:srgbClr val="EFB81D"/>
              </a:buClr>
              <a:buFont typeface="Arial" panose="020B0604020202020204" pitchFamily="34" charset="0"/>
              <a:buChar char="•"/>
              <a:defRPr>
                <a:solidFill>
                  <a:schemeClr val="tx1"/>
                </a:solidFill>
                <a:latin typeface="Arial" panose="020B0604020202020204" pitchFamily="34" charset="0"/>
              </a:defRPr>
            </a:lvl1pPr>
            <a:lvl2pPr marL="742950" indent="-285750" defTabSz="685800">
              <a:spcBef>
                <a:spcPts val="375"/>
              </a:spcBef>
              <a:spcAft>
                <a:spcPts val="1350"/>
              </a:spcAft>
              <a:buClr>
                <a:srgbClr val="EFB81D"/>
              </a:buClr>
              <a:buFont typeface="Arial" panose="020B0604020202020204" pitchFamily="34" charset="0"/>
              <a:buChar char="•"/>
              <a:defRPr sz="1500">
                <a:solidFill>
                  <a:schemeClr val="tx1"/>
                </a:solidFill>
                <a:latin typeface="Arial" panose="020B0604020202020204" pitchFamily="34" charset="0"/>
              </a:defRPr>
            </a:lvl2pPr>
            <a:lvl3pPr marL="1143000" indent="-228600" defTabSz="685800">
              <a:spcBef>
                <a:spcPts val="375"/>
              </a:spcBef>
              <a:spcAft>
                <a:spcPts val="1350"/>
              </a:spcAft>
              <a:buClr>
                <a:srgbClr val="EFB81D"/>
              </a:buClr>
              <a:buFont typeface="Arial" panose="020B0604020202020204" pitchFamily="34" charset="0"/>
              <a:buChar char="•"/>
              <a:defRPr sz="1300">
                <a:solidFill>
                  <a:schemeClr val="tx1"/>
                </a:solidFill>
                <a:latin typeface="Arial" panose="020B0604020202020204" pitchFamily="34" charset="0"/>
              </a:defRPr>
            </a:lvl3pPr>
            <a:lvl4pPr marL="1600200" indent="-228600" defTabSz="68580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4pPr>
            <a:lvl5pPr marL="2057400" indent="-228600" defTabSz="68580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5pPr>
            <a:lvl6pPr marL="25146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6pPr>
            <a:lvl7pPr marL="29718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7pPr>
            <a:lvl8pPr marL="34290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8pPr>
            <a:lvl9pPr marL="3886200" indent="-228600" defTabSz="685800" eaLnBrk="0" fontAlgn="base" hangingPunct="0">
              <a:spcBef>
                <a:spcPts val="375"/>
              </a:spcBef>
              <a:spcAft>
                <a:spcPts val="1350"/>
              </a:spcAft>
              <a:buClr>
                <a:srgbClr val="EFB81D"/>
              </a:buClr>
              <a:buFont typeface="Arial" panose="020B0604020202020204" pitchFamily="34" charset="0"/>
              <a:buChar char="•"/>
              <a:defRPr sz="1200">
                <a:solidFill>
                  <a:schemeClr val="tx1"/>
                </a:solidFill>
                <a:latin typeface="Arial" panose="020B0604020202020204" pitchFamily="34" charset="0"/>
              </a:defRPr>
            </a:lvl9pPr>
          </a:lstStyle>
          <a:p>
            <a:pPr marL="0" marR="0" lvl="0" indent="0" algn="ctr" defTabSz="685800" eaLnBrk="1" fontAlgn="auto" latinLnBrk="0" hangingPunct="1">
              <a:lnSpc>
                <a:spcPct val="100000"/>
              </a:lnSpc>
              <a:spcBef>
                <a:spcPts val="0"/>
              </a:spcBef>
              <a:spcAft>
                <a:spcPct val="0"/>
              </a:spcAft>
              <a:buClrTx/>
              <a:buSzTx/>
              <a:buFontTx/>
              <a:buNone/>
              <a:tabLst/>
              <a:defRPr/>
            </a:pPr>
            <a:r>
              <a:rPr kumimoji="0" lang="en-US" altLang="en-US" sz="1500" b="0" i="0" u="none" strike="noStrike" kern="0" cap="none" spc="0" normalizeH="0" baseline="0" noProof="0">
                <a:ln>
                  <a:noFill/>
                </a:ln>
                <a:solidFill>
                  <a:srgbClr val="4D4D4D"/>
                </a:solidFill>
                <a:effectLst/>
                <a:uLnTx/>
                <a:uFillTx/>
                <a:latin typeface="Arial" panose="020B0604020202020204" pitchFamily="34" charset="0"/>
              </a:rPr>
              <a:t>Stay muted when not speaking</a:t>
            </a:r>
            <a:endParaRPr kumimoji="0" lang="en-US" altLang="en-US" sz="1500" b="0" i="0" u="none" strike="noStrike" kern="0" cap="none" spc="0" normalizeH="0" baseline="0" noProof="0">
              <a:ln>
                <a:noFill/>
              </a:ln>
              <a:solidFill>
                <a:srgbClr val="4D4D4D"/>
              </a:solidFill>
              <a:effectLst/>
              <a:uLnTx/>
              <a:uFillTx/>
              <a:latin typeface="Arial" panose="020B0604020202020204" pitchFamily="34" charset="0"/>
              <a:cs typeface="Calibri" panose="020F0502020204030204" pitchFamily="34" charset="0"/>
            </a:endParaRPr>
          </a:p>
          <a:p>
            <a:pPr marL="0" marR="0" lvl="0" indent="0" algn="ctr" defTabSz="685800" eaLnBrk="1" fontAlgn="auto" latinLnBrk="0" hangingPunct="1">
              <a:lnSpc>
                <a:spcPct val="100000"/>
              </a:lnSpc>
              <a:spcBef>
                <a:spcPts val="0"/>
              </a:spcBef>
              <a:spcAft>
                <a:spcPct val="0"/>
              </a:spcAft>
              <a:buClrTx/>
              <a:buSzTx/>
              <a:buFontTx/>
              <a:buNone/>
              <a:tabLst/>
              <a:defRPr/>
            </a:pPr>
            <a:endParaRPr kumimoji="0" lang="en-US" altLang="en-US" sz="1500" b="0" i="0" u="none" strike="noStrike" kern="0" cap="none" spc="0" normalizeH="0" baseline="0" noProof="0">
              <a:ln>
                <a:noFill/>
              </a:ln>
              <a:solidFill>
                <a:srgbClr val="4D4D4D"/>
              </a:solidFill>
              <a:effectLst/>
              <a:uLnTx/>
              <a:uFillTx/>
              <a:latin typeface="Arial" panose="020B0604020202020204" pitchFamily="34" charset="0"/>
              <a:cs typeface="Calibri" panose="020F0502020204030204" pitchFamily="34" charset="0"/>
            </a:endParaRPr>
          </a:p>
        </p:txBody>
      </p:sp>
      <p:sp>
        <p:nvSpPr>
          <p:cNvPr id="25" name="Google Shape;72;p13">
            <a:extLst>
              <a:ext uri="{FF2B5EF4-FFF2-40B4-BE49-F238E27FC236}">
                <a16:creationId xmlns:a16="http://schemas.microsoft.com/office/drawing/2014/main" id="{B2BB21AA-4580-945C-F8E2-85C2A3CDB8E8}"/>
              </a:ext>
            </a:extLst>
          </p:cNvPr>
          <p:cNvSpPr txBox="1"/>
          <p:nvPr/>
        </p:nvSpPr>
        <p:spPr>
          <a:xfrm>
            <a:off x="6196013" y="4471989"/>
            <a:ext cx="2436812" cy="454025"/>
          </a:xfrm>
          <a:prstGeom prst="rect">
            <a:avLst/>
          </a:prstGeom>
          <a:noFill/>
          <a:ln>
            <a:noFill/>
          </a:ln>
        </p:spPr>
        <p:txBody>
          <a:bodyPr spcFirstLastPara="1" lIns="91425" tIns="91425" rIns="91425" bIns="91425"/>
          <a:lstStyle/>
          <a:p>
            <a:pPr algn="ctr" defTabSz="685800">
              <a:defRPr/>
            </a:pPr>
            <a:r>
              <a:rPr lang="en" sz="1500">
                <a:solidFill>
                  <a:srgbClr val="4D4D4D"/>
                </a:solidFill>
                <a:latin typeface="Arial"/>
              </a:rPr>
              <a:t>Please keep your camera off when not speaking</a:t>
            </a:r>
            <a:endParaRPr lang="en-US" sz="1350">
              <a:solidFill>
                <a:srgbClr val="4D4D4D"/>
              </a:solidFill>
              <a:latin typeface="Arial"/>
            </a:endParaRPr>
          </a:p>
        </p:txBody>
      </p:sp>
      <p:sp>
        <p:nvSpPr>
          <p:cNvPr id="26" name="AutoShape 8" descr="qr code">
            <a:extLst>
              <a:ext uri="{FF2B5EF4-FFF2-40B4-BE49-F238E27FC236}">
                <a16:creationId xmlns:a16="http://schemas.microsoft.com/office/drawing/2014/main" id="{0CE8B8CF-C7BD-2E8B-AD12-63E189E88894}"/>
              </a:ext>
            </a:extLst>
          </p:cNvPr>
          <p:cNvSpPr>
            <a:spLocks noChangeAspect="1" noChangeArrowheads="1"/>
          </p:cNvSpPr>
          <p:nvPr/>
        </p:nvSpPr>
        <p:spPr bwMode="auto">
          <a:xfrm>
            <a:off x="5981700" y="3314700"/>
            <a:ext cx="228600" cy="228600"/>
          </a:xfrm>
          <a:prstGeom prst="rect">
            <a:avLst/>
          </a:prstGeom>
          <a:noFill/>
        </p:spPr>
        <p:txBody>
          <a:bodyPr lIns="68580" tIns="34290" rIns="68580" bIns="34290"/>
          <a:lstStyle/>
          <a:p>
            <a:pPr defTabSz="685800">
              <a:defRPr/>
            </a:pPr>
            <a:endParaRPr lang="en-IE" sz="1350">
              <a:solidFill>
                <a:srgbClr val="4D4D4D"/>
              </a:solidFill>
              <a:latin typeface="Arial"/>
            </a:endParaRPr>
          </a:p>
        </p:txBody>
      </p:sp>
      <p:sp>
        <p:nvSpPr>
          <p:cNvPr id="27" name="Title 2">
            <a:extLst>
              <a:ext uri="{FF2B5EF4-FFF2-40B4-BE49-F238E27FC236}">
                <a16:creationId xmlns:a16="http://schemas.microsoft.com/office/drawing/2014/main" id="{743834BF-797E-AAA7-6F08-95941AA9FB26}"/>
              </a:ext>
            </a:extLst>
          </p:cNvPr>
          <p:cNvSpPr txBox="1">
            <a:spLocks/>
          </p:cNvSpPr>
          <p:nvPr/>
        </p:nvSpPr>
        <p:spPr>
          <a:xfrm>
            <a:off x="513522" y="435255"/>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i="1">
                <a:solidFill>
                  <a:srgbClr val="094DEE"/>
                </a:solidFill>
                <a:latin typeface="Gotham HTF" pitchFamily="2" charset="77"/>
                <a:ea typeface="+mn-ea"/>
                <a:cs typeface="+mn-cs"/>
              </a:rPr>
              <a:t>Housekeeping</a:t>
            </a:r>
          </a:p>
        </p:txBody>
      </p:sp>
    </p:spTree>
    <p:extLst>
      <p:ext uri="{BB962C8B-B14F-4D97-AF65-F5344CB8AC3E}">
        <p14:creationId xmlns:p14="http://schemas.microsoft.com/office/powerpoint/2010/main" val="21706994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6A8D2CD0-CBBC-6D29-D706-4C1026A23ED3}"/>
              </a:ext>
            </a:extLst>
          </p:cNvPr>
          <p:cNvPicPr>
            <a:picLocks noChangeAspect="1"/>
          </p:cNvPicPr>
          <p:nvPr/>
        </p:nvPicPr>
        <p:blipFill>
          <a:blip r:embed="rId2"/>
          <a:stretch>
            <a:fillRect/>
          </a:stretch>
        </p:blipFill>
        <p:spPr>
          <a:xfrm>
            <a:off x="0" y="0"/>
            <a:ext cx="12192000" cy="6857998"/>
          </a:xfrm>
          <a:prstGeom prst="rect">
            <a:avLst/>
          </a:prstGeom>
        </p:spPr>
      </p:pic>
      <p:sp>
        <p:nvSpPr>
          <p:cNvPr id="3" name="Title 2">
            <a:extLst>
              <a:ext uri="{FF2B5EF4-FFF2-40B4-BE49-F238E27FC236}">
                <a16:creationId xmlns:a16="http://schemas.microsoft.com/office/drawing/2014/main" id="{E21D4DC7-F313-644A-B736-DEAF27DF5935}"/>
              </a:ext>
            </a:extLst>
          </p:cNvPr>
          <p:cNvSpPr txBox="1">
            <a:spLocks/>
          </p:cNvSpPr>
          <p:nvPr/>
        </p:nvSpPr>
        <p:spPr>
          <a:xfrm>
            <a:off x="411701" y="113124"/>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sz="4000" b="1" i="1">
                <a:solidFill>
                  <a:srgbClr val="094DEE"/>
                </a:solidFill>
                <a:latin typeface="Gotham HTF" pitchFamily="2" charset="77"/>
                <a:ea typeface="+mn-ea"/>
                <a:cs typeface="+mn-cs"/>
              </a:rPr>
              <a:t>Eligibility:</a:t>
            </a:r>
            <a:br>
              <a:rPr lang="en-IE" sz="4000" b="1" i="1">
                <a:solidFill>
                  <a:srgbClr val="094DEE"/>
                </a:solidFill>
                <a:latin typeface="Gotham HTF" pitchFamily="2" charset="77"/>
                <a:ea typeface="+mn-ea"/>
                <a:cs typeface="+mn-cs"/>
              </a:rPr>
            </a:br>
            <a:r>
              <a:rPr lang="en-IE" sz="4000" b="1" i="1">
                <a:solidFill>
                  <a:srgbClr val="094DEE"/>
                </a:solidFill>
                <a:latin typeface="Gotham HTF" pitchFamily="2" charset="77"/>
                <a:ea typeface="+mn-ea"/>
                <a:cs typeface="+mn-cs"/>
              </a:rPr>
              <a:t>Differences among Priorities</a:t>
            </a:r>
          </a:p>
        </p:txBody>
      </p:sp>
      <p:sp>
        <p:nvSpPr>
          <p:cNvPr id="4" name="TextBox 3">
            <a:extLst>
              <a:ext uri="{FF2B5EF4-FFF2-40B4-BE49-F238E27FC236}">
                <a16:creationId xmlns:a16="http://schemas.microsoft.com/office/drawing/2014/main" id="{299A7837-44AA-D725-CC05-832E803F1F0A}"/>
              </a:ext>
            </a:extLst>
          </p:cNvPr>
          <p:cNvSpPr txBox="1"/>
          <p:nvPr/>
        </p:nvSpPr>
        <p:spPr>
          <a:xfrm>
            <a:off x="411701" y="1231960"/>
            <a:ext cx="7849296" cy="646331"/>
          </a:xfrm>
          <a:prstGeom prst="rect">
            <a:avLst/>
          </a:prstGeom>
          <a:noFill/>
        </p:spPr>
        <p:txBody>
          <a:bodyPr wrap="square" rtlCol="0">
            <a:spAutoFit/>
          </a:bodyPr>
          <a:lstStyle/>
          <a:p>
            <a:r>
              <a:rPr lang="en-IE">
                <a:solidFill>
                  <a:srgbClr val="0070C0"/>
                </a:solidFill>
              </a:rPr>
              <a:t>Section </a:t>
            </a:r>
            <a:r>
              <a:rPr lang="en-US">
                <a:solidFill>
                  <a:srgbClr val="0070C0"/>
                </a:solidFill>
              </a:rPr>
              <a:t>2. Objectives — Themes and priorities — Activities that can be funded - Expected impact </a:t>
            </a:r>
            <a:r>
              <a:rPr lang="en-IE">
                <a:solidFill>
                  <a:srgbClr val="0070C0"/>
                </a:solidFill>
              </a:rPr>
              <a:t>– page 9 (recap table)</a:t>
            </a:r>
          </a:p>
        </p:txBody>
      </p:sp>
      <p:sp>
        <p:nvSpPr>
          <p:cNvPr id="5" name="Content Placeholder 1">
            <a:extLst>
              <a:ext uri="{FF2B5EF4-FFF2-40B4-BE49-F238E27FC236}">
                <a16:creationId xmlns:a16="http://schemas.microsoft.com/office/drawing/2014/main" id="{636D2FCB-385A-87F2-C7CD-8E08FD323FD7}"/>
              </a:ext>
            </a:extLst>
          </p:cNvPr>
          <p:cNvSpPr txBox="1">
            <a:spLocks/>
          </p:cNvSpPr>
          <p:nvPr/>
        </p:nvSpPr>
        <p:spPr>
          <a:xfrm>
            <a:off x="431579" y="1462594"/>
            <a:ext cx="7284448" cy="474786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2"/>
              </a:buClr>
            </a:pPr>
            <a:endParaRPr lang="en-US" sz="2000"/>
          </a:p>
        </p:txBody>
      </p:sp>
      <p:sp>
        <p:nvSpPr>
          <p:cNvPr id="10" name="Content Placeholder 1">
            <a:extLst>
              <a:ext uri="{FF2B5EF4-FFF2-40B4-BE49-F238E27FC236}">
                <a16:creationId xmlns:a16="http://schemas.microsoft.com/office/drawing/2014/main" id="{7CF5A230-62BD-248D-C754-432EDC23E66B}"/>
              </a:ext>
            </a:extLst>
          </p:cNvPr>
          <p:cNvSpPr txBox="1">
            <a:spLocks/>
          </p:cNvSpPr>
          <p:nvPr/>
        </p:nvSpPr>
        <p:spPr>
          <a:xfrm>
            <a:off x="542102" y="1997014"/>
            <a:ext cx="7284448" cy="474786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2"/>
              </a:buClr>
            </a:pPr>
            <a:r>
              <a:rPr lang="en-IE" sz="1800">
                <a:latin typeface="Verdana" panose="020B0604030504040204" pitchFamily="34" charset="0"/>
                <a:ea typeface="Times New Roman" panose="02020603050405020304" pitchFamily="18" charset="0"/>
                <a:cs typeface="Times New Roman" panose="02020603050405020304" pitchFamily="18" charset="0"/>
              </a:rPr>
              <a:t>P1: single applicants also allowed</a:t>
            </a:r>
          </a:p>
          <a:p>
            <a:pPr>
              <a:buClr>
                <a:schemeClr val="accent2"/>
              </a:buClr>
            </a:pPr>
            <a:r>
              <a:rPr lang="en-IE" sz="1800">
                <a:latin typeface="Verdana" panose="020B0604030504040204" pitchFamily="34" charset="0"/>
                <a:ea typeface="Times New Roman" panose="02020603050405020304" pitchFamily="18" charset="0"/>
                <a:cs typeface="Times New Roman" panose="02020603050405020304" pitchFamily="18" charset="0"/>
              </a:rPr>
              <a:t>P4: involvement of Public Authority is mandatory</a:t>
            </a:r>
          </a:p>
          <a:p>
            <a:pPr>
              <a:buClr>
                <a:schemeClr val="accent2"/>
              </a:buClr>
            </a:pPr>
            <a:r>
              <a:rPr lang="en-IE" sz="1800">
                <a:latin typeface="Verdana" panose="020B0604030504040204" pitchFamily="34" charset="0"/>
                <a:ea typeface="Times New Roman" panose="02020603050405020304" pitchFamily="18" charset="0"/>
                <a:cs typeface="Times New Roman" panose="02020603050405020304" pitchFamily="18" charset="0"/>
              </a:rPr>
              <a:t>Budget:</a:t>
            </a:r>
          </a:p>
          <a:p>
            <a:pPr lvl="1">
              <a:buClr>
                <a:schemeClr val="accent2"/>
              </a:buClr>
              <a:buFont typeface="Wingdings" panose="05000000000000000000" pitchFamily="2" charset="2"/>
              <a:buChar char="Ø"/>
            </a:pPr>
            <a:r>
              <a:rPr lang="en-IE" sz="1400">
                <a:latin typeface="Verdana" panose="020B0604030504040204" pitchFamily="34" charset="0"/>
                <a:ea typeface="Times New Roman" panose="02020603050405020304" pitchFamily="18" charset="0"/>
                <a:cs typeface="Times New Roman" panose="02020603050405020304" pitchFamily="18" charset="0"/>
              </a:rPr>
              <a:t>1 M – 3 M EUR P1</a:t>
            </a:r>
          </a:p>
          <a:p>
            <a:pPr lvl="1">
              <a:buClr>
                <a:schemeClr val="accent2"/>
              </a:buClr>
              <a:buFont typeface="Wingdings" panose="05000000000000000000" pitchFamily="2" charset="2"/>
              <a:buChar char="Ø"/>
            </a:pPr>
            <a:r>
              <a:rPr lang="en-IE" sz="1400">
                <a:latin typeface="Verdana" panose="020B0604030504040204" pitchFamily="34" charset="0"/>
                <a:ea typeface="Times New Roman" panose="02020603050405020304" pitchFamily="18" charset="0"/>
                <a:cs typeface="Times New Roman" panose="02020603050405020304" pitchFamily="18" charset="0"/>
              </a:rPr>
              <a:t>Min 100k EUR P2, P3</a:t>
            </a:r>
          </a:p>
          <a:p>
            <a:pPr lvl="1">
              <a:buClr>
                <a:schemeClr val="accent2"/>
              </a:buClr>
              <a:buFont typeface="Wingdings" panose="05000000000000000000" pitchFamily="2" charset="2"/>
              <a:buChar char="Ø"/>
            </a:pPr>
            <a:r>
              <a:rPr lang="en-IE" sz="1400">
                <a:latin typeface="Verdana" panose="020B0604030504040204" pitchFamily="34" charset="0"/>
                <a:ea typeface="Times New Roman" panose="02020603050405020304" pitchFamily="18" charset="0"/>
                <a:cs typeface="Times New Roman" panose="02020603050405020304" pitchFamily="18" charset="0"/>
              </a:rPr>
              <a:t>100K – 1 M EUR P4</a:t>
            </a:r>
          </a:p>
          <a:p>
            <a:pPr>
              <a:buClr>
                <a:schemeClr val="accent2"/>
              </a:buClr>
            </a:pPr>
            <a:r>
              <a:rPr lang="en-IE" sz="1800">
                <a:latin typeface="Verdana" panose="020B0604030504040204" pitchFamily="34" charset="0"/>
                <a:ea typeface="Times New Roman" panose="02020603050405020304" pitchFamily="18" charset="0"/>
                <a:cs typeface="Times New Roman" panose="02020603050405020304" pitchFamily="18" charset="0"/>
              </a:rPr>
              <a:t>Duration of the project: </a:t>
            </a:r>
          </a:p>
          <a:p>
            <a:pPr lvl="1">
              <a:buClr>
                <a:schemeClr val="accent2"/>
              </a:buClr>
              <a:buFont typeface="Wingdings" panose="05000000000000000000" pitchFamily="2" charset="2"/>
              <a:buChar char="Ø"/>
            </a:pPr>
            <a:r>
              <a:rPr lang="en-IE" sz="1400">
                <a:latin typeface="Verdana" panose="020B0604030504040204" pitchFamily="34" charset="0"/>
                <a:ea typeface="Times New Roman" panose="02020603050405020304" pitchFamily="18" charset="0"/>
                <a:cs typeface="Times New Roman" panose="02020603050405020304" pitchFamily="18" charset="0"/>
              </a:rPr>
              <a:t>12 – 24 months P2, P3, P4</a:t>
            </a:r>
          </a:p>
          <a:p>
            <a:pPr lvl="1">
              <a:buClr>
                <a:schemeClr val="accent2"/>
              </a:buClr>
              <a:buFont typeface="Wingdings" panose="05000000000000000000" pitchFamily="2" charset="2"/>
              <a:buChar char="Ø"/>
            </a:pPr>
            <a:r>
              <a:rPr lang="en-IE" sz="1400">
                <a:latin typeface="Verdana" panose="020B0604030504040204" pitchFamily="34" charset="0"/>
                <a:ea typeface="Times New Roman" panose="02020603050405020304" pitchFamily="18" charset="0"/>
                <a:cs typeface="Times New Roman" panose="02020603050405020304" pitchFamily="18" charset="0"/>
              </a:rPr>
              <a:t>24 – 36 months P1</a:t>
            </a:r>
          </a:p>
          <a:p>
            <a:pPr marL="457200" lvl="1" indent="0">
              <a:buClr>
                <a:schemeClr val="accent2"/>
              </a:buClr>
              <a:buNone/>
            </a:pPr>
            <a:endParaRPr lang="en-IE" sz="1400">
              <a:latin typeface="Verdana" panose="020B0604030504040204" pitchFamily="34" charset="0"/>
              <a:ea typeface="Times New Roman" panose="02020603050405020304" pitchFamily="18" charset="0"/>
              <a:cs typeface="Times New Roman" panose="02020603050405020304" pitchFamily="18" charset="0"/>
            </a:endParaRPr>
          </a:p>
        </p:txBody>
      </p:sp>
      <p:pic>
        <p:nvPicPr>
          <p:cNvPr id="12" name="Picture 11">
            <a:extLst>
              <a:ext uri="{FF2B5EF4-FFF2-40B4-BE49-F238E27FC236}">
                <a16:creationId xmlns:a16="http://schemas.microsoft.com/office/drawing/2014/main" id="{A661D3B6-F96D-7822-B063-EED04A608831}"/>
              </a:ext>
            </a:extLst>
          </p:cNvPr>
          <p:cNvPicPr>
            <a:picLocks noChangeAspect="1"/>
          </p:cNvPicPr>
          <p:nvPr/>
        </p:nvPicPr>
        <p:blipFill>
          <a:blip r:embed="rId3"/>
          <a:stretch>
            <a:fillRect/>
          </a:stretch>
        </p:blipFill>
        <p:spPr>
          <a:xfrm>
            <a:off x="5224952" y="2935658"/>
            <a:ext cx="6150107" cy="3799179"/>
          </a:xfrm>
          <a:prstGeom prst="rect">
            <a:avLst/>
          </a:prstGeom>
        </p:spPr>
      </p:pic>
    </p:spTree>
    <p:extLst>
      <p:ext uri="{BB962C8B-B14F-4D97-AF65-F5344CB8AC3E}">
        <p14:creationId xmlns:p14="http://schemas.microsoft.com/office/powerpoint/2010/main" val="27318827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E7D862F9-9435-AA0F-7D1B-4F0CCD6550FC}"/>
              </a:ext>
            </a:extLst>
          </p:cNvPr>
          <p:cNvPicPr>
            <a:picLocks noChangeAspect="1"/>
          </p:cNvPicPr>
          <p:nvPr/>
        </p:nvPicPr>
        <p:blipFill>
          <a:blip r:embed="rId2"/>
          <a:stretch>
            <a:fillRect/>
          </a:stretch>
        </p:blipFill>
        <p:spPr>
          <a:xfrm>
            <a:off x="0" y="0"/>
            <a:ext cx="12192000" cy="6857998"/>
          </a:xfrm>
          <a:prstGeom prst="rect">
            <a:avLst/>
          </a:prstGeom>
        </p:spPr>
      </p:pic>
      <p:sp>
        <p:nvSpPr>
          <p:cNvPr id="4" name="Oval 3">
            <a:extLst>
              <a:ext uri="{FF2B5EF4-FFF2-40B4-BE49-F238E27FC236}">
                <a16:creationId xmlns:a16="http://schemas.microsoft.com/office/drawing/2014/main" id="{8D21C7D4-84F9-B3D9-BAB4-6F71F387722F}"/>
              </a:ext>
            </a:extLst>
          </p:cNvPr>
          <p:cNvSpPr/>
          <p:nvPr/>
        </p:nvSpPr>
        <p:spPr>
          <a:xfrm>
            <a:off x="804634" y="2601467"/>
            <a:ext cx="1591132" cy="1426465"/>
          </a:xfrm>
          <a:prstGeom prst="ellipse">
            <a:avLst/>
          </a:prstGeom>
          <a:solidFill>
            <a:schemeClr val="accent4">
              <a:lumMod val="60000"/>
              <a:lumOff val="40000"/>
            </a:schemeClr>
          </a:solidFill>
          <a:ln>
            <a:noFill/>
          </a:ln>
          <a:effectLst>
            <a:outerShdw blurRad="50800" dist="38100" dir="10800000" algn="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US" sz="1800" b="1">
                <a:solidFill>
                  <a:schemeClr val="tx1"/>
                </a:solidFill>
              </a:rPr>
              <a:t>Part A</a:t>
            </a:r>
            <a:endParaRPr lang="en-US" sz="1800" b="0">
              <a:solidFill>
                <a:schemeClr val="tx1"/>
              </a:solidFill>
            </a:endParaRPr>
          </a:p>
        </p:txBody>
      </p:sp>
      <p:sp>
        <p:nvSpPr>
          <p:cNvPr id="5" name="Oval 4">
            <a:extLst>
              <a:ext uri="{FF2B5EF4-FFF2-40B4-BE49-F238E27FC236}">
                <a16:creationId xmlns:a16="http://schemas.microsoft.com/office/drawing/2014/main" id="{206877F8-9597-25A6-D23C-BDD12E7A47FD}"/>
              </a:ext>
            </a:extLst>
          </p:cNvPr>
          <p:cNvSpPr/>
          <p:nvPr/>
        </p:nvSpPr>
        <p:spPr>
          <a:xfrm>
            <a:off x="3908340" y="2649794"/>
            <a:ext cx="1591132" cy="1426465"/>
          </a:xfrm>
          <a:prstGeom prst="ellipse">
            <a:avLst/>
          </a:prstGeom>
          <a:solidFill>
            <a:schemeClr val="accent5">
              <a:lumMod val="60000"/>
              <a:lumOff val="40000"/>
            </a:schemeClr>
          </a:solidFill>
          <a:ln>
            <a:noFill/>
          </a:ln>
          <a:effectLst>
            <a:outerShdw blurRad="50800" dist="38100" dir="10800000" algn="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US" sz="1800" b="1">
                <a:solidFill>
                  <a:schemeClr val="tx1"/>
                </a:solidFill>
              </a:rPr>
              <a:t>Part B</a:t>
            </a:r>
            <a:r>
              <a:rPr lang="en-US" sz="1800" b="1">
                <a:solidFill>
                  <a:schemeClr val="accent3">
                    <a:lumMod val="75000"/>
                  </a:schemeClr>
                </a:solidFill>
              </a:rPr>
              <a:t>  </a:t>
            </a:r>
            <a:endParaRPr lang="en-US" sz="1800" b="0">
              <a:solidFill>
                <a:schemeClr val="accent3">
                  <a:lumMod val="75000"/>
                </a:schemeClr>
              </a:solidFill>
            </a:endParaRPr>
          </a:p>
        </p:txBody>
      </p:sp>
      <p:sp>
        <p:nvSpPr>
          <p:cNvPr id="6" name="Oval 5">
            <a:extLst>
              <a:ext uri="{FF2B5EF4-FFF2-40B4-BE49-F238E27FC236}">
                <a16:creationId xmlns:a16="http://schemas.microsoft.com/office/drawing/2014/main" id="{2E0EB0A1-5B60-5048-75FC-8BE64471A36A}"/>
              </a:ext>
            </a:extLst>
          </p:cNvPr>
          <p:cNvSpPr/>
          <p:nvPr/>
        </p:nvSpPr>
        <p:spPr>
          <a:xfrm>
            <a:off x="6965782" y="2649793"/>
            <a:ext cx="1591132" cy="1426465"/>
          </a:xfrm>
          <a:prstGeom prst="ellipse">
            <a:avLst/>
          </a:prstGeom>
          <a:solidFill>
            <a:schemeClr val="accent6">
              <a:lumMod val="60000"/>
              <a:lumOff val="40000"/>
            </a:schemeClr>
          </a:solidFill>
          <a:ln>
            <a:noFill/>
          </a:ln>
          <a:effectLst>
            <a:outerShdw blurRad="50800" dist="38100" dir="10800000" algn="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US" b="1">
                <a:solidFill>
                  <a:schemeClr val="tx1"/>
                </a:solidFill>
              </a:rPr>
              <a:t>Detailed Budget Table</a:t>
            </a:r>
            <a:endParaRPr lang="en-US" sz="2400" b="0">
              <a:solidFill>
                <a:schemeClr val="tx1"/>
              </a:solidFill>
            </a:endParaRPr>
          </a:p>
        </p:txBody>
      </p:sp>
      <p:sp>
        <p:nvSpPr>
          <p:cNvPr id="7" name="Rectangle 6">
            <a:extLst>
              <a:ext uri="{FF2B5EF4-FFF2-40B4-BE49-F238E27FC236}">
                <a16:creationId xmlns:a16="http://schemas.microsoft.com/office/drawing/2014/main" id="{FF188AF6-292F-AEB9-8B28-DE7457131D7E}"/>
              </a:ext>
            </a:extLst>
          </p:cNvPr>
          <p:cNvSpPr/>
          <p:nvPr/>
        </p:nvSpPr>
        <p:spPr>
          <a:xfrm>
            <a:off x="6549368" y="5161930"/>
            <a:ext cx="2576360" cy="923330"/>
          </a:xfrm>
          <a:prstGeom prst="rect">
            <a:avLst/>
          </a:prstGeom>
        </p:spPr>
        <p:txBody>
          <a:bodyPr wrap="square" lIns="91440" tIns="45720" rIns="91440" bIns="45720" anchor="t">
            <a:spAutoFit/>
          </a:bodyPr>
          <a:lstStyle/>
          <a:p>
            <a:r>
              <a:rPr lang="en-IE">
                <a:cs typeface="Arial"/>
              </a:rPr>
              <a:t>Download template (LS type II), fill in &amp; </a:t>
            </a:r>
            <a:r>
              <a:rPr lang="en-IE" b="1">
                <a:solidFill>
                  <a:srgbClr val="FF0000"/>
                </a:solidFill>
                <a:cs typeface="Arial"/>
              </a:rPr>
              <a:t>upload (.xlsx format)</a:t>
            </a:r>
            <a:endParaRPr lang="en-GB" b="1">
              <a:solidFill>
                <a:srgbClr val="FF0000"/>
              </a:solidFill>
              <a:cs typeface="Arial"/>
            </a:endParaRPr>
          </a:p>
        </p:txBody>
      </p:sp>
      <p:sp>
        <p:nvSpPr>
          <p:cNvPr id="8" name="Oval 7">
            <a:extLst>
              <a:ext uri="{FF2B5EF4-FFF2-40B4-BE49-F238E27FC236}">
                <a16:creationId xmlns:a16="http://schemas.microsoft.com/office/drawing/2014/main" id="{40E3C4DF-A59B-B39E-894C-94D4CBC95544}"/>
              </a:ext>
            </a:extLst>
          </p:cNvPr>
          <p:cNvSpPr/>
          <p:nvPr/>
        </p:nvSpPr>
        <p:spPr>
          <a:xfrm>
            <a:off x="9840926" y="2649793"/>
            <a:ext cx="1591132" cy="1426465"/>
          </a:xfrm>
          <a:prstGeom prst="ellipse">
            <a:avLst/>
          </a:prstGeom>
          <a:solidFill>
            <a:schemeClr val="accent4">
              <a:lumMod val="60000"/>
              <a:lumOff val="40000"/>
            </a:schemeClr>
          </a:solidFill>
          <a:ln>
            <a:noFill/>
          </a:ln>
          <a:effectLst>
            <a:outerShdw blurRad="50800" dist="38100" dir="10800000" algn="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US" b="1">
                <a:solidFill>
                  <a:schemeClr val="tx1"/>
                </a:solidFill>
              </a:rPr>
              <a:t>Part</a:t>
            </a:r>
            <a:r>
              <a:rPr lang="en-US" sz="1400" b="1">
                <a:solidFill>
                  <a:schemeClr val="tx1"/>
                </a:solidFill>
              </a:rPr>
              <a:t> </a:t>
            </a:r>
            <a:r>
              <a:rPr lang="en-US" b="1">
                <a:solidFill>
                  <a:schemeClr val="tx1"/>
                </a:solidFill>
              </a:rPr>
              <a:t>C (KPI tool)</a:t>
            </a:r>
            <a:r>
              <a:rPr lang="en-US" sz="1400" b="1">
                <a:solidFill>
                  <a:schemeClr val="tx1"/>
                </a:solidFill>
              </a:rPr>
              <a:t> </a:t>
            </a:r>
            <a:endParaRPr lang="en-US" sz="1400">
              <a:solidFill>
                <a:schemeClr val="tx1"/>
              </a:solidFill>
            </a:endParaRPr>
          </a:p>
        </p:txBody>
      </p:sp>
      <p:sp>
        <p:nvSpPr>
          <p:cNvPr id="9" name="TextBox 8">
            <a:extLst>
              <a:ext uri="{FF2B5EF4-FFF2-40B4-BE49-F238E27FC236}">
                <a16:creationId xmlns:a16="http://schemas.microsoft.com/office/drawing/2014/main" id="{2CF9D589-EA57-1655-A81D-34A683B32164}"/>
              </a:ext>
            </a:extLst>
          </p:cNvPr>
          <p:cNvSpPr txBox="1"/>
          <p:nvPr/>
        </p:nvSpPr>
        <p:spPr>
          <a:xfrm>
            <a:off x="3403623" y="5078669"/>
            <a:ext cx="2699657" cy="2031325"/>
          </a:xfrm>
          <a:prstGeom prst="rect">
            <a:avLst/>
          </a:prstGeom>
          <a:noFill/>
        </p:spPr>
        <p:txBody>
          <a:bodyPr wrap="square" lIns="91440" tIns="45720" rIns="91440" bIns="45720" rtlCol="0" anchor="t">
            <a:spAutoFit/>
          </a:bodyPr>
          <a:lstStyle/>
          <a:p>
            <a:pPr marL="342900" indent="-342900">
              <a:buFont typeface="Arial" panose="020B0604020202020204" pitchFamily="34" charset="0"/>
              <a:buChar char="•"/>
            </a:pPr>
            <a:r>
              <a:rPr lang="en-IE">
                <a:cs typeface="Arial"/>
              </a:rPr>
              <a:t>Description of the action </a:t>
            </a:r>
          </a:p>
          <a:p>
            <a:pPr marL="342900" indent="-342900">
              <a:buFont typeface="Arial" panose="020B0604020202020204" pitchFamily="34" charset="0"/>
              <a:buChar char="•"/>
            </a:pPr>
            <a:r>
              <a:rPr lang="en-IE">
                <a:cs typeface="Arial"/>
              </a:rPr>
              <a:t>Download template</a:t>
            </a:r>
            <a:endParaRPr lang="en-US" b="1">
              <a:cs typeface="Arial"/>
            </a:endParaRPr>
          </a:p>
          <a:p>
            <a:pPr marL="342900" indent="-342900">
              <a:buFont typeface="Arial" panose="020B0604020202020204" pitchFamily="34" charset="0"/>
              <a:buChar char="•"/>
            </a:pPr>
            <a:r>
              <a:rPr lang="en-IE">
                <a:cs typeface="Arial"/>
              </a:rPr>
              <a:t>Fill in into Word</a:t>
            </a:r>
            <a:endParaRPr lang="en-US" b="1">
              <a:cs typeface="Arial"/>
            </a:endParaRPr>
          </a:p>
          <a:p>
            <a:pPr marL="342900" indent="-342900">
              <a:buFont typeface="Arial" panose="020B0604020202020204" pitchFamily="34" charset="0"/>
              <a:buChar char="•"/>
            </a:pPr>
            <a:r>
              <a:rPr lang="en-IE" b="1">
                <a:solidFill>
                  <a:srgbClr val="FF0000"/>
                </a:solidFill>
                <a:cs typeface="Arial"/>
              </a:rPr>
              <a:t>Convert into PDF</a:t>
            </a:r>
          </a:p>
          <a:p>
            <a:pPr marL="342900" indent="-342900">
              <a:buFont typeface="Arial" panose="020B0604020202020204" pitchFamily="34" charset="0"/>
              <a:buChar char="•"/>
            </a:pPr>
            <a:r>
              <a:rPr lang="en-IE" b="1">
                <a:solidFill>
                  <a:srgbClr val="FF0000"/>
                </a:solidFill>
                <a:cs typeface="Arial"/>
              </a:rPr>
              <a:t>Upload PDF</a:t>
            </a:r>
            <a:endParaRPr lang="en-US" b="1">
              <a:solidFill>
                <a:srgbClr val="FF0000"/>
              </a:solidFill>
              <a:cs typeface="Arial"/>
            </a:endParaRPr>
          </a:p>
          <a:p>
            <a:pPr lvl="0"/>
            <a:endParaRPr lang="en-IE">
              <a:solidFill>
                <a:srgbClr val="392338"/>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917533F9-1A41-E29A-1105-D8FD08EA17FC}"/>
              </a:ext>
            </a:extLst>
          </p:cNvPr>
          <p:cNvSpPr txBox="1"/>
          <p:nvPr/>
        </p:nvSpPr>
        <p:spPr>
          <a:xfrm>
            <a:off x="201642" y="4247672"/>
            <a:ext cx="320198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Administrative info </a:t>
            </a:r>
          </a:p>
          <a:p>
            <a:r>
              <a:rPr lang="en-US" b="1">
                <a:solidFill>
                  <a:srgbClr val="FF0000"/>
                </a:solidFill>
              </a:rPr>
              <a:t>To be filled in directly online</a:t>
            </a:r>
            <a:endParaRPr lang="en-US" b="1">
              <a:solidFill>
                <a:srgbClr val="FF0000"/>
              </a:solidFill>
              <a:cs typeface="Calibri"/>
            </a:endParaRPr>
          </a:p>
        </p:txBody>
      </p:sp>
      <p:sp>
        <p:nvSpPr>
          <p:cNvPr id="11" name="Rectangle: Rounded Corners 10">
            <a:extLst>
              <a:ext uri="{FF2B5EF4-FFF2-40B4-BE49-F238E27FC236}">
                <a16:creationId xmlns:a16="http://schemas.microsoft.com/office/drawing/2014/main" id="{840A7F51-C1D0-4DF3-8F0B-E37ACDD814F0}"/>
              </a:ext>
            </a:extLst>
          </p:cNvPr>
          <p:cNvSpPr/>
          <p:nvPr/>
        </p:nvSpPr>
        <p:spPr>
          <a:xfrm>
            <a:off x="3263900" y="1854200"/>
            <a:ext cx="6121400" cy="2921000"/>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C68050E-B586-1D93-C3BC-1149E63DC1DA}"/>
              </a:ext>
            </a:extLst>
          </p:cNvPr>
          <p:cNvSpPr txBox="1"/>
          <p:nvPr/>
        </p:nvSpPr>
        <p:spPr>
          <a:xfrm>
            <a:off x="4585034" y="1266324"/>
            <a:ext cx="328395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solidFill>
                  <a:srgbClr val="00B050"/>
                </a:solidFill>
              </a:rPr>
              <a:t>To be downloaded</a:t>
            </a:r>
            <a:endParaRPr lang="en-US" sz="2800" b="1">
              <a:solidFill>
                <a:srgbClr val="00B050"/>
              </a:solidFill>
              <a:cs typeface="Calibri"/>
            </a:endParaRPr>
          </a:p>
        </p:txBody>
      </p:sp>
      <p:sp>
        <p:nvSpPr>
          <p:cNvPr id="13" name="Rectangle: Rounded Corners 12">
            <a:extLst>
              <a:ext uri="{FF2B5EF4-FFF2-40B4-BE49-F238E27FC236}">
                <a16:creationId xmlns:a16="http://schemas.microsoft.com/office/drawing/2014/main" id="{35649D1D-C7E4-6815-2638-D4293BD2082F}"/>
              </a:ext>
            </a:extLst>
          </p:cNvPr>
          <p:cNvSpPr/>
          <p:nvPr/>
        </p:nvSpPr>
        <p:spPr>
          <a:xfrm>
            <a:off x="3794125" y="2346325"/>
            <a:ext cx="1803400" cy="2032000"/>
          </a:xfrm>
          <a:prstGeom prst="roundRect">
            <a:avLst/>
          </a:prstGeom>
          <a:noFill/>
          <a:ln w="57150">
            <a:solidFill>
              <a:srgbClr val="5CB7E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CC1DC80F-26D5-7EC0-18E4-CF0E7158C9D5}"/>
              </a:ext>
            </a:extLst>
          </p:cNvPr>
          <p:cNvCxnSpPr>
            <a:cxnSpLocks/>
          </p:cNvCxnSpPr>
          <p:nvPr/>
        </p:nvCxnSpPr>
        <p:spPr>
          <a:xfrm flipH="1">
            <a:off x="804634" y="3565659"/>
            <a:ext cx="745870" cy="711830"/>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DAFF4646-87CC-1B3B-6F12-580D15D05508}"/>
              </a:ext>
            </a:extLst>
          </p:cNvPr>
          <p:cNvSpPr/>
          <p:nvPr/>
        </p:nvSpPr>
        <p:spPr>
          <a:xfrm>
            <a:off x="6804025" y="2346324"/>
            <a:ext cx="1803400" cy="2032000"/>
          </a:xfrm>
          <a:prstGeom prst="roundRect">
            <a:avLst/>
          </a:prstGeom>
          <a:noFill/>
          <a:ln w="57150">
            <a:solidFill>
              <a:srgbClr val="92D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5867BFDD-8E09-E112-180A-5A35894C2A60}"/>
              </a:ext>
            </a:extLst>
          </p:cNvPr>
          <p:cNvCxnSpPr>
            <a:cxnSpLocks/>
          </p:cNvCxnSpPr>
          <p:nvPr/>
        </p:nvCxnSpPr>
        <p:spPr>
          <a:xfrm>
            <a:off x="7696200" y="4452730"/>
            <a:ext cx="0" cy="678070"/>
          </a:xfrm>
          <a:prstGeom prst="straightConnector1">
            <a:avLst/>
          </a:prstGeom>
          <a:ln w="57150">
            <a:solidFill>
              <a:srgbClr val="92D05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F603CAB-C025-BD22-FA33-DD8969FA30D7}"/>
              </a:ext>
            </a:extLst>
          </p:cNvPr>
          <p:cNvSpPr txBox="1"/>
          <p:nvPr/>
        </p:nvSpPr>
        <p:spPr>
          <a:xfrm>
            <a:off x="9144409" y="4709337"/>
            <a:ext cx="326213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FF0000"/>
                </a:solidFill>
              </a:rPr>
              <a:t>To be filled in directly online</a:t>
            </a:r>
            <a:endParaRPr lang="en-US" b="1">
              <a:solidFill>
                <a:srgbClr val="FF0000"/>
              </a:solidFill>
              <a:cs typeface="Calibri"/>
            </a:endParaRPr>
          </a:p>
        </p:txBody>
      </p:sp>
      <p:cxnSp>
        <p:nvCxnSpPr>
          <p:cNvPr id="18" name="Straight Arrow Connector 17">
            <a:extLst>
              <a:ext uri="{FF2B5EF4-FFF2-40B4-BE49-F238E27FC236}">
                <a16:creationId xmlns:a16="http://schemas.microsoft.com/office/drawing/2014/main" id="{B36A0CAD-1DE3-C831-4BE1-ADA08A595228}"/>
              </a:ext>
            </a:extLst>
          </p:cNvPr>
          <p:cNvCxnSpPr>
            <a:cxnSpLocks/>
          </p:cNvCxnSpPr>
          <p:nvPr/>
        </p:nvCxnSpPr>
        <p:spPr>
          <a:xfrm flipH="1">
            <a:off x="4654079" y="4378324"/>
            <a:ext cx="12700" cy="749300"/>
          </a:xfrm>
          <a:prstGeom prst="straightConnector1">
            <a:avLst/>
          </a:prstGeom>
          <a:ln w="57150">
            <a:solidFill>
              <a:srgbClr val="5CB7E7"/>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D5B3B30-BCAF-A4C7-F92A-4323ABA2103B}"/>
              </a:ext>
            </a:extLst>
          </p:cNvPr>
          <p:cNvCxnSpPr>
            <a:cxnSpLocks/>
          </p:cNvCxnSpPr>
          <p:nvPr/>
        </p:nvCxnSpPr>
        <p:spPr>
          <a:xfrm>
            <a:off x="10591800" y="3827606"/>
            <a:ext cx="30151" cy="806700"/>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2" name="Title 4">
            <a:extLst>
              <a:ext uri="{FF2B5EF4-FFF2-40B4-BE49-F238E27FC236}">
                <a16:creationId xmlns:a16="http://schemas.microsoft.com/office/drawing/2014/main" id="{75792D83-EF9F-AB40-81AB-7EDE9C5F6918}"/>
              </a:ext>
            </a:extLst>
          </p:cNvPr>
          <p:cNvSpPr txBox="1">
            <a:spLocks/>
          </p:cNvSpPr>
          <p:nvPr/>
        </p:nvSpPr>
        <p:spPr>
          <a:xfrm>
            <a:off x="443948" y="283011"/>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i="1">
                <a:solidFill>
                  <a:srgbClr val="094DEE"/>
                </a:solidFill>
                <a:latin typeface="Gotham HTF" pitchFamily="2" charset="77"/>
                <a:ea typeface="+mn-ea"/>
                <a:cs typeface="+mn-cs"/>
              </a:rPr>
              <a:t>Proposal structure </a:t>
            </a:r>
            <a:endParaRPr lang="en-GB" b="1" i="1">
              <a:solidFill>
                <a:srgbClr val="094DEE"/>
              </a:solidFill>
              <a:latin typeface="Gotham HTF" pitchFamily="2" charset="77"/>
              <a:ea typeface="+mn-ea"/>
              <a:cs typeface="+mn-cs"/>
            </a:endParaRPr>
          </a:p>
        </p:txBody>
      </p:sp>
      <p:sp>
        <p:nvSpPr>
          <p:cNvPr id="24" name="TextBox 23">
            <a:extLst>
              <a:ext uri="{FF2B5EF4-FFF2-40B4-BE49-F238E27FC236}">
                <a16:creationId xmlns:a16="http://schemas.microsoft.com/office/drawing/2014/main" id="{E86A2F26-998C-C396-692B-0229DD9C413C}"/>
              </a:ext>
            </a:extLst>
          </p:cNvPr>
          <p:cNvSpPr txBox="1"/>
          <p:nvPr/>
        </p:nvSpPr>
        <p:spPr>
          <a:xfrm>
            <a:off x="443948" y="881407"/>
            <a:ext cx="8080513" cy="400110"/>
          </a:xfrm>
          <a:prstGeom prst="rect">
            <a:avLst/>
          </a:prstGeom>
          <a:noFill/>
        </p:spPr>
        <p:txBody>
          <a:bodyPr wrap="square" rtlCol="0">
            <a:spAutoFit/>
          </a:bodyPr>
          <a:lstStyle/>
          <a:p>
            <a:r>
              <a:rPr lang="en-US"/>
              <a:t>Your</a:t>
            </a:r>
            <a:r>
              <a:rPr lang="en-US" sz="2000"/>
              <a:t> </a:t>
            </a:r>
            <a:r>
              <a:rPr lang="en-US"/>
              <a:t>application must be </a:t>
            </a:r>
            <a:r>
              <a:rPr lang="en-US" b="1"/>
              <a:t>readable, accessible </a:t>
            </a:r>
            <a:r>
              <a:rPr lang="en-US"/>
              <a:t>and </a:t>
            </a:r>
            <a:r>
              <a:rPr lang="en-US" b="1"/>
              <a:t>printable</a:t>
            </a:r>
          </a:p>
        </p:txBody>
      </p:sp>
    </p:spTree>
    <p:extLst>
      <p:ext uri="{BB962C8B-B14F-4D97-AF65-F5344CB8AC3E}">
        <p14:creationId xmlns:p14="http://schemas.microsoft.com/office/powerpoint/2010/main" val="16606692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4DAB3168-69C0-F9F1-BF23-1A69D6B6B69E}"/>
              </a:ext>
            </a:extLst>
          </p:cNvPr>
          <p:cNvPicPr>
            <a:picLocks noChangeAspect="1"/>
          </p:cNvPicPr>
          <p:nvPr/>
        </p:nvPicPr>
        <p:blipFill>
          <a:blip r:embed="rId2"/>
          <a:stretch>
            <a:fillRect/>
          </a:stretch>
        </p:blipFill>
        <p:spPr>
          <a:xfrm>
            <a:off x="-1170878" y="641195"/>
            <a:ext cx="12192000" cy="6857998"/>
          </a:xfrm>
          <a:prstGeom prst="rect">
            <a:avLst/>
          </a:prstGeom>
        </p:spPr>
      </p:pic>
      <p:sp>
        <p:nvSpPr>
          <p:cNvPr id="3" name="Title 4">
            <a:extLst>
              <a:ext uri="{FF2B5EF4-FFF2-40B4-BE49-F238E27FC236}">
                <a16:creationId xmlns:a16="http://schemas.microsoft.com/office/drawing/2014/main" id="{E76A268E-1568-2A21-8186-01C8FBAA88A8}"/>
              </a:ext>
            </a:extLst>
          </p:cNvPr>
          <p:cNvSpPr txBox="1">
            <a:spLocks/>
          </p:cNvSpPr>
          <p:nvPr/>
        </p:nvSpPr>
        <p:spPr>
          <a:xfrm>
            <a:off x="443948" y="283011"/>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i="1">
                <a:solidFill>
                  <a:srgbClr val="094DEE"/>
                </a:solidFill>
                <a:latin typeface="Gotham HTF" pitchFamily="2" charset="77"/>
                <a:ea typeface="+mn-ea"/>
                <a:cs typeface="+mn-cs"/>
              </a:rPr>
              <a:t>Proposal structure </a:t>
            </a:r>
            <a:endParaRPr lang="en-GB" b="1" i="1">
              <a:solidFill>
                <a:srgbClr val="094DEE"/>
              </a:solidFill>
              <a:latin typeface="Gotham HTF" pitchFamily="2" charset="77"/>
              <a:ea typeface="+mn-ea"/>
              <a:cs typeface="+mn-cs"/>
            </a:endParaRPr>
          </a:p>
        </p:txBody>
      </p:sp>
      <p:pic>
        <p:nvPicPr>
          <p:cNvPr id="7" name="Picture 6">
            <a:extLst>
              <a:ext uri="{FF2B5EF4-FFF2-40B4-BE49-F238E27FC236}">
                <a16:creationId xmlns:a16="http://schemas.microsoft.com/office/drawing/2014/main" id="{058C77B0-0B09-9291-6B53-63FB020F4B44}"/>
              </a:ext>
            </a:extLst>
          </p:cNvPr>
          <p:cNvPicPr>
            <a:picLocks noChangeAspect="1"/>
          </p:cNvPicPr>
          <p:nvPr/>
        </p:nvPicPr>
        <p:blipFill>
          <a:blip r:embed="rId3"/>
          <a:stretch>
            <a:fillRect/>
          </a:stretch>
        </p:blipFill>
        <p:spPr>
          <a:xfrm>
            <a:off x="211875" y="1216885"/>
            <a:ext cx="11589346" cy="4902452"/>
          </a:xfrm>
          <a:prstGeom prst="rect">
            <a:avLst/>
          </a:prstGeom>
        </p:spPr>
      </p:pic>
      <p:sp>
        <p:nvSpPr>
          <p:cNvPr id="8" name="Minus Sign 7">
            <a:extLst>
              <a:ext uri="{FF2B5EF4-FFF2-40B4-BE49-F238E27FC236}">
                <a16:creationId xmlns:a16="http://schemas.microsoft.com/office/drawing/2014/main" id="{7F3EF3AF-D172-0D68-7DDB-2A83C5D26FD6}"/>
              </a:ext>
            </a:extLst>
          </p:cNvPr>
          <p:cNvSpPr/>
          <p:nvPr/>
        </p:nvSpPr>
        <p:spPr>
          <a:xfrm>
            <a:off x="593196" y="4154555"/>
            <a:ext cx="1739348" cy="1202635"/>
          </a:xfrm>
          <a:prstGeom prst="mathMinus">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9" name="Minus Sign 8">
            <a:extLst>
              <a:ext uri="{FF2B5EF4-FFF2-40B4-BE49-F238E27FC236}">
                <a16:creationId xmlns:a16="http://schemas.microsoft.com/office/drawing/2014/main" id="{49AAFA6E-1A51-9D58-1729-12891384A5E9}"/>
              </a:ext>
            </a:extLst>
          </p:cNvPr>
          <p:cNvSpPr/>
          <p:nvPr/>
        </p:nvSpPr>
        <p:spPr>
          <a:xfrm>
            <a:off x="596511" y="3949150"/>
            <a:ext cx="1739348" cy="1202635"/>
          </a:xfrm>
          <a:prstGeom prst="mathMinus">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Minus Sign 9">
            <a:extLst>
              <a:ext uri="{FF2B5EF4-FFF2-40B4-BE49-F238E27FC236}">
                <a16:creationId xmlns:a16="http://schemas.microsoft.com/office/drawing/2014/main" id="{F6A98AC2-6D8F-5FAB-CF82-06CEF60CCFD0}"/>
              </a:ext>
            </a:extLst>
          </p:cNvPr>
          <p:cNvSpPr/>
          <p:nvPr/>
        </p:nvSpPr>
        <p:spPr>
          <a:xfrm>
            <a:off x="646206" y="3571459"/>
            <a:ext cx="1739348" cy="1202635"/>
          </a:xfrm>
          <a:prstGeom prst="mathMinus">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 name="Oval 10">
            <a:extLst>
              <a:ext uri="{FF2B5EF4-FFF2-40B4-BE49-F238E27FC236}">
                <a16:creationId xmlns:a16="http://schemas.microsoft.com/office/drawing/2014/main" id="{4333211A-CC31-C653-97EB-2A415635ED58}"/>
              </a:ext>
            </a:extLst>
          </p:cNvPr>
          <p:cNvSpPr/>
          <p:nvPr/>
        </p:nvSpPr>
        <p:spPr>
          <a:xfrm>
            <a:off x="178904" y="4800600"/>
            <a:ext cx="4234069" cy="1202635"/>
          </a:xfrm>
          <a:prstGeom prst="ellipse">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2" name="Oval 11">
            <a:extLst>
              <a:ext uri="{FF2B5EF4-FFF2-40B4-BE49-F238E27FC236}">
                <a16:creationId xmlns:a16="http://schemas.microsoft.com/office/drawing/2014/main" id="{B1F99AC3-0E67-4C6A-E626-7AEC8ED4C5D2}"/>
              </a:ext>
            </a:extLst>
          </p:cNvPr>
          <p:cNvSpPr/>
          <p:nvPr/>
        </p:nvSpPr>
        <p:spPr>
          <a:xfrm>
            <a:off x="4200778" y="1656526"/>
            <a:ext cx="1255643" cy="642289"/>
          </a:xfrm>
          <a:prstGeom prst="ellipse">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4" name="Oval 13">
            <a:extLst>
              <a:ext uri="{FF2B5EF4-FFF2-40B4-BE49-F238E27FC236}">
                <a16:creationId xmlns:a16="http://schemas.microsoft.com/office/drawing/2014/main" id="{E75C1DDE-9FF9-119F-4AAE-3B73ECFF30C2}"/>
              </a:ext>
            </a:extLst>
          </p:cNvPr>
          <p:cNvSpPr/>
          <p:nvPr/>
        </p:nvSpPr>
        <p:spPr>
          <a:xfrm>
            <a:off x="5456584" y="1669780"/>
            <a:ext cx="1093303" cy="642289"/>
          </a:xfrm>
          <a:prstGeom prst="ellipse">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5" name="TextBox 14">
            <a:extLst>
              <a:ext uri="{FF2B5EF4-FFF2-40B4-BE49-F238E27FC236}">
                <a16:creationId xmlns:a16="http://schemas.microsoft.com/office/drawing/2014/main" id="{89AA125B-F54F-4311-20A1-334D48C58AD1}"/>
              </a:ext>
            </a:extLst>
          </p:cNvPr>
          <p:cNvSpPr txBox="1"/>
          <p:nvPr/>
        </p:nvSpPr>
        <p:spPr>
          <a:xfrm>
            <a:off x="400720" y="5263726"/>
            <a:ext cx="4373218" cy="369332"/>
          </a:xfrm>
          <a:prstGeom prst="rect">
            <a:avLst/>
          </a:prstGeom>
          <a:noFill/>
        </p:spPr>
        <p:txBody>
          <a:bodyPr wrap="square" rtlCol="0">
            <a:spAutoFit/>
          </a:bodyPr>
          <a:lstStyle/>
          <a:p>
            <a:r>
              <a:rPr lang="en-IE" b="1">
                <a:solidFill>
                  <a:schemeClr val="accent2"/>
                </a:solidFill>
              </a:rPr>
              <a:t>Download, fill in and convert into pdf</a:t>
            </a:r>
          </a:p>
        </p:txBody>
      </p:sp>
      <p:sp>
        <p:nvSpPr>
          <p:cNvPr id="16" name="Arrow: Up 15">
            <a:extLst>
              <a:ext uri="{FF2B5EF4-FFF2-40B4-BE49-F238E27FC236}">
                <a16:creationId xmlns:a16="http://schemas.microsoft.com/office/drawing/2014/main" id="{88DC56D0-0870-BD06-AF98-E580278A6F76}"/>
              </a:ext>
            </a:extLst>
          </p:cNvPr>
          <p:cNvSpPr/>
          <p:nvPr/>
        </p:nvSpPr>
        <p:spPr>
          <a:xfrm rot="2413362">
            <a:off x="3918713" y="3880734"/>
            <a:ext cx="413969" cy="1056457"/>
          </a:xfrm>
          <a:prstGeom prst="upArrow">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8" name="Picture 17">
            <a:extLst>
              <a:ext uri="{FF2B5EF4-FFF2-40B4-BE49-F238E27FC236}">
                <a16:creationId xmlns:a16="http://schemas.microsoft.com/office/drawing/2014/main" id="{517D80C4-4E0B-C7E8-692C-703DE2816877}"/>
              </a:ext>
            </a:extLst>
          </p:cNvPr>
          <p:cNvPicPr>
            <a:picLocks noChangeAspect="1"/>
          </p:cNvPicPr>
          <p:nvPr/>
        </p:nvPicPr>
        <p:blipFill>
          <a:blip r:embed="rId4"/>
          <a:stretch>
            <a:fillRect/>
          </a:stretch>
        </p:blipFill>
        <p:spPr>
          <a:xfrm>
            <a:off x="8951681" y="637852"/>
            <a:ext cx="3149762" cy="2063856"/>
          </a:xfrm>
          <a:prstGeom prst="rect">
            <a:avLst/>
          </a:prstGeom>
        </p:spPr>
      </p:pic>
      <p:sp>
        <p:nvSpPr>
          <p:cNvPr id="20" name="Arrow: Up 19">
            <a:extLst>
              <a:ext uri="{FF2B5EF4-FFF2-40B4-BE49-F238E27FC236}">
                <a16:creationId xmlns:a16="http://schemas.microsoft.com/office/drawing/2014/main" id="{C6322277-E5C0-CDAF-1806-A52E38ACE82F}"/>
              </a:ext>
            </a:extLst>
          </p:cNvPr>
          <p:cNvSpPr/>
          <p:nvPr/>
        </p:nvSpPr>
        <p:spPr>
          <a:xfrm rot="452501">
            <a:off x="10648491" y="2685844"/>
            <a:ext cx="424676" cy="668316"/>
          </a:xfrm>
          <a:prstGeom prst="upArrow">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1" name="TextBox 20">
            <a:extLst>
              <a:ext uri="{FF2B5EF4-FFF2-40B4-BE49-F238E27FC236}">
                <a16:creationId xmlns:a16="http://schemas.microsoft.com/office/drawing/2014/main" id="{94FBEDF8-0A54-6669-9EA8-166937197A41}"/>
              </a:ext>
            </a:extLst>
          </p:cNvPr>
          <p:cNvSpPr txBox="1"/>
          <p:nvPr/>
        </p:nvSpPr>
        <p:spPr>
          <a:xfrm>
            <a:off x="6154139" y="3738845"/>
            <a:ext cx="1948069" cy="369332"/>
          </a:xfrm>
          <a:prstGeom prst="rect">
            <a:avLst/>
          </a:prstGeom>
          <a:noFill/>
        </p:spPr>
        <p:txBody>
          <a:bodyPr wrap="square" rtlCol="0">
            <a:spAutoFit/>
          </a:bodyPr>
          <a:lstStyle/>
          <a:p>
            <a:r>
              <a:rPr lang="en-IE" b="1">
                <a:solidFill>
                  <a:schemeClr val="accent2"/>
                </a:solidFill>
              </a:rPr>
              <a:t>.xlsx format</a:t>
            </a:r>
          </a:p>
        </p:txBody>
      </p:sp>
      <p:sp>
        <p:nvSpPr>
          <p:cNvPr id="23" name="TextBox 22">
            <a:extLst>
              <a:ext uri="{FF2B5EF4-FFF2-40B4-BE49-F238E27FC236}">
                <a16:creationId xmlns:a16="http://schemas.microsoft.com/office/drawing/2014/main" id="{C0F2873E-B9F1-2888-DA19-00E53EFA6A41}"/>
              </a:ext>
            </a:extLst>
          </p:cNvPr>
          <p:cNvSpPr txBox="1"/>
          <p:nvPr/>
        </p:nvSpPr>
        <p:spPr>
          <a:xfrm>
            <a:off x="3240159" y="6189752"/>
            <a:ext cx="10883348" cy="537006"/>
          </a:xfrm>
          <a:prstGeom prst="rect">
            <a:avLst/>
          </a:prstGeom>
          <a:noFill/>
        </p:spPr>
        <p:txBody>
          <a:bodyPr wrap="square" rtlCol="0">
            <a:spAutoFit/>
          </a:bodyPr>
          <a:lstStyle/>
          <a:p>
            <a:pPr marL="0" marR="0" lvl="0" indent="0" algn="l" defTabSz="1200150" rtl="0" eaLnBrk="1" fontAlgn="auto" latinLnBrk="0" hangingPunct="1">
              <a:lnSpc>
                <a:spcPct val="90000"/>
              </a:lnSpc>
              <a:spcBef>
                <a:spcPct val="0"/>
              </a:spcBef>
              <a:spcAft>
                <a:spcPct val="35000"/>
              </a:spcAft>
              <a:buClrTx/>
              <a:buSzTx/>
              <a:buFontTx/>
              <a:buNone/>
              <a:tabLst/>
              <a:defRPr/>
            </a:pPr>
            <a:r>
              <a:rPr lang="en-US" sz="1600">
                <a:solidFill>
                  <a:schemeClr val="accent2"/>
                </a:solidFill>
              </a:rPr>
              <a:t>T</a:t>
            </a:r>
            <a:r>
              <a:rPr kumimoji="0" lang="en-US" sz="1600" b="0" i="0" u="none" strike="noStrike" kern="1200" cap="none" spc="0" normalizeH="0" baseline="0" noProof="0">
                <a:ln>
                  <a:noFill/>
                </a:ln>
                <a:solidFill>
                  <a:schemeClr val="accent2"/>
                </a:solidFill>
                <a:effectLst/>
                <a:uLnTx/>
                <a:uFillTx/>
                <a:ea typeface="+mn-ea"/>
                <a:cs typeface="+mn-cs"/>
              </a:rPr>
              <a:t>he application is evaluated as a whole – information should be </a:t>
            </a:r>
            <a:r>
              <a:rPr kumimoji="0" lang="en-US" sz="1600" b="1" i="0" strike="noStrike" kern="1200" cap="none" spc="0" normalizeH="0" baseline="0" noProof="0">
                <a:ln>
                  <a:noFill/>
                </a:ln>
                <a:solidFill>
                  <a:schemeClr val="accent2"/>
                </a:solidFill>
                <a:uLnTx/>
                <a:uFillTx/>
                <a:ea typeface="+mn-ea"/>
                <a:cs typeface="+mn-cs"/>
              </a:rPr>
              <a:t>coherent in all parts of the proposal</a:t>
            </a:r>
            <a:r>
              <a:rPr kumimoji="0" lang="en-US" sz="1600" b="0" i="0" u="sng" strike="noStrike" kern="1200" cap="none" spc="0" normalizeH="0" baseline="0" noProof="0">
                <a:ln>
                  <a:noFill/>
                </a:ln>
                <a:solidFill>
                  <a:schemeClr val="accent2"/>
                </a:solidFill>
                <a:effectLst>
                  <a:outerShdw blurRad="38100" dist="38100" dir="2700000" algn="tl">
                    <a:srgbClr val="000000">
                      <a:alpha val="43137"/>
                    </a:srgbClr>
                  </a:outerShdw>
                </a:effectLst>
                <a:uLnTx/>
                <a:uFillTx/>
                <a:ea typeface="+mn-ea"/>
                <a:cs typeface="+mn-cs"/>
              </a:rPr>
              <a:t/>
            </a:r>
            <a:br>
              <a:rPr kumimoji="0" lang="en-US" sz="1600" b="0" i="0" u="sng" strike="noStrike" kern="1200" cap="none" spc="0" normalizeH="0" baseline="0" noProof="0">
                <a:ln>
                  <a:noFill/>
                </a:ln>
                <a:solidFill>
                  <a:schemeClr val="accent2"/>
                </a:solidFill>
                <a:effectLst>
                  <a:outerShdw blurRad="38100" dist="38100" dir="2700000" algn="tl">
                    <a:srgbClr val="000000">
                      <a:alpha val="43137"/>
                    </a:srgbClr>
                  </a:outerShdw>
                </a:effectLst>
                <a:uLnTx/>
                <a:uFillTx/>
                <a:ea typeface="+mn-ea"/>
                <a:cs typeface="+mn-cs"/>
              </a:rPr>
            </a:br>
            <a:r>
              <a:rPr kumimoji="0" lang="en-US" sz="1600" b="1" i="0" strike="noStrike" kern="1200" cap="none" spc="0" normalizeH="0" baseline="0" noProof="0">
                <a:ln>
                  <a:noFill/>
                </a:ln>
                <a:solidFill>
                  <a:schemeClr val="accent2"/>
                </a:solidFill>
                <a:uLnTx/>
                <a:uFillTx/>
                <a:ea typeface="+mn-ea"/>
                <a:cs typeface="+mn-cs"/>
              </a:rPr>
              <a:t>E.g. SAME REQUESTED AMOUNT in Part A and in detailed budget table!!</a:t>
            </a:r>
          </a:p>
        </p:txBody>
      </p:sp>
    </p:spTree>
    <p:extLst>
      <p:ext uri="{BB962C8B-B14F-4D97-AF65-F5344CB8AC3E}">
        <p14:creationId xmlns:p14="http://schemas.microsoft.com/office/powerpoint/2010/main" val="24623012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464FB818-E4FD-AC33-00CA-991888678293}"/>
              </a:ext>
            </a:extLst>
          </p:cNvPr>
          <p:cNvPicPr>
            <a:picLocks noChangeAspect="1"/>
          </p:cNvPicPr>
          <p:nvPr/>
        </p:nvPicPr>
        <p:blipFill>
          <a:blip r:embed="rId2"/>
          <a:stretch>
            <a:fillRect/>
          </a:stretch>
        </p:blipFill>
        <p:spPr>
          <a:xfrm>
            <a:off x="0" y="0"/>
            <a:ext cx="12192000" cy="6857998"/>
          </a:xfrm>
          <a:prstGeom prst="rect">
            <a:avLst/>
          </a:prstGeom>
        </p:spPr>
      </p:pic>
      <p:sp>
        <p:nvSpPr>
          <p:cNvPr id="3" name="Title 4">
            <a:extLst>
              <a:ext uri="{FF2B5EF4-FFF2-40B4-BE49-F238E27FC236}">
                <a16:creationId xmlns:a16="http://schemas.microsoft.com/office/drawing/2014/main" id="{014DCDAD-622F-3609-2A28-D076062DF9D5}"/>
              </a:ext>
            </a:extLst>
          </p:cNvPr>
          <p:cNvSpPr txBox="1">
            <a:spLocks/>
          </p:cNvSpPr>
          <p:nvPr/>
        </p:nvSpPr>
        <p:spPr>
          <a:xfrm>
            <a:off x="443948" y="283011"/>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i="1">
                <a:solidFill>
                  <a:srgbClr val="094DEE"/>
                </a:solidFill>
                <a:latin typeface="Gotham HTF" pitchFamily="2" charset="77"/>
                <a:ea typeface="+mn-ea"/>
                <a:cs typeface="+mn-cs"/>
              </a:rPr>
              <a:t>Proposal structure </a:t>
            </a:r>
            <a:endParaRPr lang="en-GB" b="1" i="1">
              <a:solidFill>
                <a:srgbClr val="094DEE"/>
              </a:solidFill>
              <a:latin typeface="Gotham HTF" pitchFamily="2" charset="77"/>
              <a:ea typeface="+mn-ea"/>
              <a:cs typeface="+mn-cs"/>
            </a:endParaRPr>
          </a:p>
        </p:txBody>
      </p:sp>
      <p:sp>
        <p:nvSpPr>
          <p:cNvPr id="4" name="TextBox 3">
            <a:extLst>
              <a:ext uri="{FF2B5EF4-FFF2-40B4-BE49-F238E27FC236}">
                <a16:creationId xmlns:a16="http://schemas.microsoft.com/office/drawing/2014/main" id="{F1AA18BA-EA47-CA88-95A8-F1144DEC34DE}"/>
              </a:ext>
            </a:extLst>
          </p:cNvPr>
          <p:cNvSpPr txBox="1"/>
          <p:nvPr/>
        </p:nvSpPr>
        <p:spPr>
          <a:xfrm>
            <a:off x="443948" y="1348379"/>
            <a:ext cx="8080513" cy="369332"/>
          </a:xfrm>
          <a:prstGeom prst="rect">
            <a:avLst/>
          </a:prstGeom>
          <a:noFill/>
        </p:spPr>
        <p:txBody>
          <a:bodyPr wrap="square" rtlCol="0">
            <a:spAutoFit/>
          </a:bodyPr>
          <a:lstStyle/>
          <a:p>
            <a:r>
              <a:rPr lang="en-US" b="1"/>
              <a:t>Part A: </a:t>
            </a:r>
            <a:r>
              <a:rPr lang="en-US"/>
              <a:t>remember to select </a:t>
            </a:r>
            <a:r>
              <a:rPr lang="en-US" b="1"/>
              <a:t>ONE priority </a:t>
            </a:r>
            <a:r>
              <a:rPr lang="en-US"/>
              <a:t>from the drop-down menu</a:t>
            </a:r>
          </a:p>
        </p:txBody>
      </p:sp>
      <p:pic>
        <p:nvPicPr>
          <p:cNvPr id="5" name="Picture 4">
            <a:extLst>
              <a:ext uri="{FF2B5EF4-FFF2-40B4-BE49-F238E27FC236}">
                <a16:creationId xmlns:a16="http://schemas.microsoft.com/office/drawing/2014/main" id="{0358F628-13A2-FB86-FC8A-FB82079A50BB}"/>
              </a:ext>
            </a:extLst>
          </p:cNvPr>
          <p:cNvPicPr>
            <a:picLocks noChangeAspect="1"/>
          </p:cNvPicPr>
          <p:nvPr/>
        </p:nvPicPr>
        <p:blipFill>
          <a:blip r:embed="rId3"/>
          <a:stretch>
            <a:fillRect/>
          </a:stretch>
        </p:blipFill>
        <p:spPr>
          <a:xfrm>
            <a:off x="586109" y="2471603"/>
            <a:ext cx="10231278" cy="1914792"/>
          </a:xfrm>
          <a:prstGeom prst="rect">
            <a:avLst/>
          </a:prstGeom>
        </p:spPr>
      </p:pic>
    </p:spTree>
    <p:extLst>
      <p:ext uri="{BB962C8B-B14F-4D97-AF65-F5344CB8AC3E}">
        <p14:creationId xmlns:p14="http://schemas.microsoft.com/office/powerpoint/2010/main" val="12878882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82CEFF13-54E9-E86A-1A8F-9E98D879ED59}"/>
              </a:ext>
            </a:extLst>
          </p:cNvPr>
          <p:cNvPicPr>
            <a:picLocks noChangeAspect="1"/>
          </p:cNvPicPr>
          <p:nvPr/>
        </p:nvPicPr>
        <p:blipFill>
          <a:blip r:embed="rId2"/>
          <a:stretch>
            <a:fillRect/>
          </a:stretch>
        </p:blipFill>
        <p:spPr>
          <a:xfrm>
            <a:off x="0" y="0"/>
            <a:ext cx="12192000" cy="6857998"/>
          </a:xfrm>
          <a:prstGeom prst="rect">
            <a:avLst/>
          </a:prstGeom>
        </p:spPr>
      </p:pic>
      <p:sp>
        <p:nvSpPr>
          <p:cNvPr id="3" name="Title 4">
            <a:extLst>
              <a:ext uri="{FF2B5EF4-FFF2-40B4-BE49-F238E27FC236}">
                <a16:creationId xmlns:a16="http://schemas.microsoft.com/office/drawing/2014/main" id="{6F476923-7340-E549-111D-03BEFECC0DE4}"/>
              </a:ext>
            </a:extLst>
          </p:cNvPr>
          <p:cNvSpPr txBox="1">
            <a:spLocks/>
          </p:cNvSpPr>
          <p:nvPr/>
        </p:nvSpPr>
        <p:spPr>
          <a:xfrm>
            <a:off x="443948" y="283011"/>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i="1">
                <a:solidFill>
                  <a:srgbClr val="094DEE"/>
                </a:solidFill>
                <a:latin typeface="Gotham HTF" pitchFamily="2" charset="77"/>
                <a:ea typeface="+mn-ea"/>
                <a:cs typeface="+mn-cs"/>
              </a:rPr>
              <a:t>Annexes </a:t>
            </a:r>
            <a:endParaRPr lang="en-GB" b="1" i="1">
              <a:solidFill>
                <a:srgbClr val="094DEE"/>
              </a:solidFill>
              <a:latin typeface="Gotham HTF" pitchFamily="2" charset="77"/>
              <a:ea typeface="+mn-ea"/>
              <a:cs typeface="+mn-cs"/>
            </a:endParaRPr>
          </a:p>
        </p:txBody>
      </p:sp>
      <p:sp>
        <p:nvSpPr>
          <p:cNvPr id="5" name="TextBox 4">
            <a:extLst>
              <a:ext uri="{FF2B5EF4-FFF2-40B4-BE49-F238E27FC236}">
                <a16:creationId xmlns:a16="http://schemas.microsoft.com/office/drawing/2014/main" id="{E07E5BFA-C4FE-3C7E-70E3-C05A8FCF6909}"/>
              </a:ext>
            </a:extLst>
          </p:cNvPr>
          <p:cNvSpPr txBox="1"/>
          <p:nvPr/>
        </p:nvSpPr>
        <p:spPr>
          <a:xfrm>
            <a:off x="443948" y="1348379"/>
            <a:ext cx="6097656" cy="1200329"/>
          </a:xfrm>
          <a:prstGeom prst="rect">
            <a:avLst/>
          </a:prstGeom>
          <a:noFill/>
        </p:spPr>
        <p:txBody>
          <a:bodyPr wrap="square">
            <a:spAutoFit/>
          </a:bodyPr>
          <a:lstStyle/>
          <a:p>
            <a:pPr marL="285750" indent="-285750">
              <a:buFont typeface="Arial" panose="020B0604020202020204" pitchFamily="34" charset="0"/>
              <a:buChar char="•"/>
            </a:pPr>
            <a:r>
              <a:rPr lang="en-IE" sz="1800"/>
              <a:t>CVs (if not available yet, at least provide </a:t>
            </a:r>
            <a:r>
              <a:rPr lang="en-IE" sz="1800" err="1"/>
              <a:t>ToR</a:t>
            </a:r>
            <a:r>
              <a:rPr lang="en-IE" sz="1800"/>
              <a:t>)</a:t>
            </a:r>
          </a:p>
          <a:p>
            <a:pPr marL="285750" indent="-285750">
              <a:buFont typeface="Arial" panose="020B0604020202020204" pitchFamily="34" charset="0"/>
              <a:buChar char="•"/>
            </a:pPr>
            <a:r>
              <a:rPr lang="en-IE" sz="1800"/>
              <a:t>Annual Activity Report</a:t>
            </a:r>
          </a:p>
          <a:p>
            <a:pPr marL="285750" indent="-285750">
              <a:buFont typeface="Arial" panose="020B0604020202020204" pitchFamily="34" charset="0"/>
              <a:buChar char="•"/>
            </a:pPr>
            <a:r>
              <a:rPr lang="en-IE" sz="1800"/>
              <a:t>List of previous EU funded projects</a:t>
            </a:r>
          </a:p>
          <a:p>
            <a:pPr marL="285750" indent="-285750">
              <a:buFont typeface="Arial" panose="020B0604020202020204" pitchFamily="34" charset="0"/>
              <a:buChar char="•"/>
            </a:pPr>
            <a:r>
              <a:rPr lang="en-IE" sz="1800"/>
              <a:t>Letter(s) of support </a:t>
            </a:r>
          </a:p>
        </p:txBody>
      </p:sp>
      <p:pic>
        <p:nvPicPr>
          <p:cNvPr id="7" name="Picture 6">
            <a:extLst>
              <a:ext uri="{FF2B5EF4-FFF2-40B4-BE49-F238E27FC236}">
                <a16:creationId xmlns:a16="http://schemas.microsoft.com/office/drawing/2014/main" id="{2D5F23D6-52FC-8E57-B083-E0CC2B3B3E89}"/>
              </a:ext>
            </a:extLst>
          </p:cNvPr>
          <p:cNvPicPr>
            <a:picLocks noChangeAspect="1"/>
          </p:cNvPicPr>
          <p:nvPr/>
        </p:nvPicPr>
        <p:blipFill>
          <a:blip r:embed="rId3"/>
          <a:stretch>
            <a:fillRect/>
          </a:stretch>
        </p:blipFill>
        <p:spPr>
          <a:xfrm>
            <a:off x="5878712" y="262531"/>
            <a:ext cx="5524784" cy="3372023"/>
          </a:xfrm>
          <a:prstGeom prst="rect">
            <a:avLst/>
          </a:prstGeom>
        </p:spPr>
      </p:pic>
      <p:sp>
        <p:nvSpPr>
          <p:cNvPr id="9" name="TextBox 8">
            <a:extLst>
              <a:ext uri="{FF2B5EF4-FFF2-40B4-BE49-F238E27FC236}">
                <a16:creationId xmlns:a16="http://schemas.microsoft.com/office/drawing/2014/main" id="{363B225D-919B-AE7F-3617-850B05106E5E}"/>
              </a:ext>
            </a:extLst>
          </p:cNvPr>
          <p:cNvSpPr txBox="1"/>
          <p:nvPr/>
        </p:nvSpPr>
        <p:spPr>
          <a:xfrm>
            <a:off x="5891563" y="4082461"/>
            <a:ext cx="6097656" cy="2031325"/>
          </a:xfrm>
          <a:prstGeom prst="rect">
            <a:avLst/>
          </a:prstGeom>
          <a:noFill/>
        </p:spPr>
        <p:txBody>
          <a:bodyPr wrap="square">
            <a:spAutoFit/>
          </a:bodyPr>
          <a:lstStyle/>
          <a:p>
            <a:pPr marL="285750" indent="-285750">
              <a:buFont typeface="Arial" panose="020B0604020202020204" pitchFamily="34" charset="0"/>
              <a:buChar char="•"/>
            </a:pPr>
            <a:r>
              <a:rPr lang="en-IE" sz="1800"/>
              <a:t>Child protection policy in case children are directly involved </a:t>
            </a:r>
            <a:r>
              <a:rPr lang="en-IE" sz="1800">
                <a:sym typeface="Wingdings" panose="05000000000000000000" pitchFamily="2" charset="2"/>
              </a:rPr>
              <a:t> a fully-fledged CPP is needed. </a:t>
            </a:r>
            <a:r>
              <a:rPr lang="en-IE">
                <a:sym typeface="Wingdings" panose="05000000000000000000" pitchFamily="2" charset="2"/>
              </a:rPr>
              <a:t>A template for a </a:t>
            </a:r>
            <a:r>
              <a:rPr lang="en-IE" u="sng">
                <a:sym typeface="Wingdings" panose="05000000000000000000" pitchFamily="2" charset="2"/>
              </a:rPr>
              <a:t>Declaration on Honour for public authorities</a:t>
            </a:r>
            <a:r>
              <a:rPr lang="en-IE">
                <a:sym typeface="Wingdings" panose="05000000000000000000" pitchFamily="2" charset="2"/>
              </a:rPr>
              <a:t> is available</a:t>
            </a:r>
            <a:r>
              <a:rPr lang="en-IE" sz="1800">
                <a:sym typeface="Wingdings" panose="05000000000000000000" pitchFamily="2" charset="2"/>
              </a:rPr>
              <a:t> when downloading </a:t>
            </a:r>
            <a:r>
              <a:rPr lang="en-US"/>
              <a:t>Part B templates during the application process, or can be found on the </a:t>
            </a:r>
            <a:r>
              <a:rPr lang="en-US">
                <a:hlinkClick r:id="rId4"/>
              </a:rPr>
              <a:t>F&amp;T Portal </a:t>
            </a:r>
            <a:r>
              <a:rPr lang="en-US"/>
              <a:t>under the section </a:t>
            </a:r>
            <a:r>
              <a:rPr lang="en-US" i="1"/>
              <a:t>Topic conditions and documents </a:t>
            </a:r>
            <a:r>
              <a:rPr lang="en-US"/>
              <a:t>&gt;</a:t>
            </a:r>
            <a:r>
              <a:rPr lang="en-US" i="1"/>
              <a:t> Application form templates</a:t>
            </a:r>
            <a:r>
              <a:rPr lang="en-US"/>
              <a:t>)</a:t>
            </a:r>
            <a:endParaRPr lang="en-IE" sz="1800"/>
          </a:p>
        </p:txBody>
      </p:sp>
      <p:pic>
        <p:nvPicPr>
          <p:cNvPr id="1026" name="Picture 2">
            <a:extLst>
              <a:ext uri="{FF2B5EF4-FFF2-40B4-BE49-F238E27FC236}">
                <a16:creationId xmlns:a16="http://schemas.microsoft.com/office/drawing/2014/main" id="{735D2067-B5A0-1C8B-899E-CD39DCE178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702" y="5475848"/>
            <a:ext cx="4682159" cy="8843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61217EE9-649C-5F02-4DFF-7F20C870F06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4702" y="3980809"/>
            <a:ext cx="4887426" cy="1157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7669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7CEA2290-CC85-0146-A56F-251E5BB449F0}"/>
              </a:ext>
            </a:extLst>
          </p:cNvPr>
          <p:cNvPicPr>
            <a:picLocks noChangeAspect="1"/>
          </p:cNvPicPr>
          <p:nvPr/>
        </p:nvPicPr>
        <p:blipFill>
          <a:blip r:embed="rId2"/>
          <a:stretch>
            <a:fillRect/>
          </a:stretch>
        </p:blipFill>
        <p:spPr>
          <a:xfrm>
            <a:off x="0" y="-9939"/>
            <a:ext cx="12192000" cy="6858000"/>
          </a:xfrm>
          <a:prstGeom prst="rect">
            <a:avLst/>
          </a:prstGeom>
        </p:spPr>
      </p:pic>
      <p:sp>
        <p:nvSpPr>
          <p:cNvPr id="6" name="Title 2">
            <a:extLst>
              <a:ext uri="{FF2B5EF4-FFF2-40B4-BE49-F238E27FC236}">
                <a16:creationId xmlns:a16="http://schemas.microsoft.com/office/drawing/2014/main" id="{D66DFA22-048A-E71A-BA6F-A9F7E561813D}"/>
              </a:ext>
            </a:extLst>
          </p:cNvPr>
          <p:cNvSpPr txBox="1">
            <a:spLocks/>
          </p:cNvSpPr>
          <p:nvPr/>
        </p:nvSpPr>
        <p:spPr>
          <a:xfrm>
            <a:off x="305820" y="208037"/>
            <a:ext cx="10515600" cy="782357"/>
          </a:xfrm>
          <a:prstGeom prst="rect">
            <a:avLst/>
          </a:prstGeom>
        </p:spPr>
        <p:txBody>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IE" b="1" i="1">
                <a:solidFill>
                  <a:srgbClr val="094DEE"/>
                </a:solidFill>
                <a:latin typeface="Gotham HTF" pitchFamily="2" charset="77"/>
                <a:ea typeface="+mn-ea"/>
                <a:cs typeface="+mn-cs"/>
              </a:rPr>
              <a:t>Key figures: CERV-2024-DAPHNE</a:t>
            </a:r>
          </a:p>
        </p:txBody>
      </p:sp>
      <p:graphicFrame>
        <p:nvGraphicFramePr>
          <p:cNvPr id="7" name="Diagram 6">
            <a:extLst>
              <a:ext uri="{FF2B5EF4-FFF2-40B4-BE49-F238E27FC236}">
                <a16:creationId xmlns:a16="http://schemas.microsoft.com/office/drawing/2014/main" id="{D3DA38B4-222D-813E-157A-041A46A78432}"/>
              </a:ext>
            </a:extLst>
          </p:cNvPr>
          <p:cNvGraphicFramePr/>
          <p:nvPr/>
        </p:nvGraphicFramePr>
        <p:xfrm>
          <a:off x="1296264" y="1392574"/>
          <a:ext cx="9599472" cy="52481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Graphic 7" descr="Clipboard outline">
            <a:extLst>
              <a:ext uri="{FF2B5EF4-FFF2-40B4-BE49-F238E27FC236}">
                <a16:creationId xmlns:a16="http://schemas.microsoft.com/office/drawing/2014/main" id="{AC739E17-9EDC-082A-BA2E-3FEB474C6021}"/>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3681080" y="2060524"/>
            <a:ext cx="596952" cy="596952"/>
          </a:xfrm>
          <a:prstGeom prst="rect">
            <a:avLst/>
          </a:prstGeom>
        </p:spPr>
      </p:pic>
      <p:pic>
        <p:nvPicPr>
          <p:cNvPr id="9" name="Graphic 8" descr="Bookmark outline">
            <a:extLst>
              <a:ext uri="{FF2B5EF4-FFF2-40B4-BE49-F238E27FC236}">
                <a16:creationId xmlns:a16="http://schemas.microsoft.com/office/drawing/2014/main" id="{C952DFD4-E759-6E67-3703-701EA3D8151A}"/>
              </a:ext>
            </a:extLst>
          </p:cNvPr>
          <p:cNvPicPr>
            <a:picLocks noChangeAspect="1"/>
          </p:cNvPicPr>
          <p:nvPr/>
        </p:nvPicPr>
        <p:blipFill>
          <a:blip r:embed="rId10" cstate="hqprint">
            <a:extLst>
              <a:ext uri="{28A0092B-C50C-407E-A947-70E740481C1C}">
                <a14:useLocalDpi xmlns:a14="http://schemas.microsoft.com/office/drawing/2010/main" val="0"/>
              </a:ext>
              <a:ext uri="{96DAC541-7B7A-43D3-8B79-37D633B846F1}">
                <asvg:svgBlip xmlns:asvg="http://schemas.microsoft.com/office/drawing/2016/SVG/main" xmlns="" r:embed="rId11"/>
              </a:ext>
            </a:extLst>
          </a:blip>
          <a:stretch>
            <a:fillRect/>
          </a:stretch>
        </p:blipFill>
        <p:spPr>
          <a:xfrm>
            <a:off x="7157705" y="2019301"/>
            <a:ext cx="596952" cy="596952"/>
          </a:xfrm>
          <a:prstGeom prst="rect">
            <a:avLst/>
          </a:prstGeom>
        </p:spPr>
      </p:pic>
      <p:pic>
        <p:nvPicPr>
          <p:cNvPr id="10" name="Graphic 9" descr="Bar chart with solid fill">
            <a:extLst>
              <a:ext uri="{FF2B5EF4-FFF2-40B4-BE49-F238E27FC236}">
                <a16:creationId xmlns:a16="http://schemas.microsoft.com/office/drawing/2014/main" id="{11701391-7915-AE9F-96C9-310E607D4139}"/>
              </a:ext>
            </a:extLst>
          </p:cNvPr>
          <p:cNvPicPr>
            <a:picLocks noChangeAspect="1"/>
          </p:cNvPicPr>
          <p:nvPr/>
        </p:nvPicPr>
        <p:blipFill>
          <a:blip r:embed="rId12" cstate="hqprint">
            <a:extLst>
              <a:ext uri="{28A0092B-C50C-407E-A947-70E740481C1C}">
                <a14:useLocalDpi xmlns:a14="http://schemas.microsoft.com/office/drawing/2010/main" val="0"/>
              </a:ext>
              <a:ext uri="{96DAC541-7B7A-43D3-8B79-37D633B846F1}">
                <asvg:svgBlip xmlns:asvg="http://schemas.microsoft.com/office/drawing/2016/SVG/main" xmlns="" r:embed="rId13"/>
              </a:ext>
            </a:extLst>
          </a:blip>
          <a:stretch>
            <a:fillRect/>
          </a:stretch>
        </p:blipFill>
        <p:spPr>
          <a:xfrm>
            <a:off x="10382250" y="2047875"/>
            <a:ext cx="542925" cy="542925"/>
          </a:xfrm>
          <a:prstGeom prst="rect">
            <a:avLst/>
          </a:prstGeom>
        </p:spPr>
      </p:pic>
      <p:pic>
        <p:nvPicPr>
          <p:cNvPr id="11" name="Graphic 10" descr="Coins outline">
            <a:extLst>
              <a:ext uri="{FF2B5EF4-FFF2-40B4-BE49-F238E27FC236}">
                <a16:creationId xmlns:a16="http://schemas.microsoft.com/office/drawing/2014/main" id="{7177D185-6AD4-85AE-10CE-F9454A482815}"/>
              </a:ext>
            </a:extLst>
          </p:cNvPr>
          <p:cNvPicPr>
            <a:picLocks noChangeAspect="1"/>
          </p:cNvPicPr>
          <p:nvPr/>
        </p:nvPicPr>
        <p:blipFill>
          <a:blip r:embed="rId14" cstate="hqprint">
            <a:extLst>
              <a:ext uri="{28A0092B-C50C-407E-A947-70E740481C1C}">
                <a14:useLocalDpi xmlns:a14="http://schemas.microsoft.com/office/drawing/2010/main" val="0"/>
              </a:ext>
              <a:ext uri="{96DAC541-7B7A-43D3-8B79-37D633B846F1}">
                <asvg:svgBlip xmlns:asvg="http://schemas.microsoft.com/office/drawing/2016/SVG/main" xmlns="" r:embed="rId15"/>
              </a:ext>
            </a:extLst>
          </a:blip>
          <a:stretch>
            <a:fillRect/>
          </a:stretch>
        </p:blipFill>
        <p:spPr>
          <a:xfrm>
            <a:off x="5855389" y="4120958"/>
            <a:ext cx="445962" cy="456122"/>
          </a:xfrm>
          <a:prstGeom prst="rect">
            <a:avLst/>
          </a:prstGeom>
        </p:spPr>
      </p:pic>
      <p:sp>
        <p:nvSpPr>
          <p:cNvPr id="12" name="TextBox 11">
            <a:extLst>
              <a:ext uri="{FF2B5EF4-FFF2-40B4-BE49-F238E27FC236}">
                <a16:creationId xmlns:a16="http://schemas.microsoft.com/office/drawing/2014/main" id="{51FC2EEC-B366-F879-AB8A-66D1A5FBB6F7}"/>
              </a:ext>
            </a:extLst>
          </p:cNvPr>
          <p:cNvSpPr txBox="1"/>
          <p:nvPr/>
        </p:nvSpPr>
        <p:spPr>
          <a:xfrm>
            <a:off x="6786562" y="5972175"/>
            <a:ext cx="386715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800" b="0" i="0" u="none" strike="noStrike" kern="1200" cap="none" spc="0" normalizeH="0" baseline="0" noProof="0">
                <a:ln>
                  <a:noFill/>
                </a:ln>
                <a:solidFill>
                  <a:srgbClr val="4D4D4D"/>
                </a:solidFill>
                <a:effectLst/>
                <a:uLnTx/>
                <a:uFillTx/>
                <a:latin typeface="Arial"/>
                <a:ea typeface="+mn-ea"/>
                <a:cs typeface="+mn-cs"/>
              </a:rPr>
              <a:t>*total current surplus: 297 k EUR</a:t>
            </a:r>
          </a:p>
        </p:txBody>
      </p:sp>
      <p:sp>
        <p:nvSpPr>
          <p:cNvPr id="24" name="TextBox 23">
            <a:extLst>
              <a:ext uri="{FF2B5EF4-FFF2-40B4-BE49-F238E27FC236}">
                <a16:creationId xmlns:a16="http://schemas.microsoft.com/office/drawing/2014/main" id="{50A4FFE9-C984-E19E-D618-DE3EE53CFE72}"/>
              </a:ext>
            </a:extLst>
          </p:cNvPr>
          <p:cNvSpPr txBox="1"/>
          <p:nvPr/>
        </p:nvSpPr>
        <p:spPr>
          <a:xfrm>
            <a:off x="2550160" y="1056640"/>
            <a:ext cx="6024880"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chemeClr val="tx1">
                    <a:lumMod val="49000"/>
                  </a:schemeClr>
                </a:solidFill>
                <a:latin typeface="Aptos"/>
              </a:rPr>
              <a:t>AVAILABLE BUDGET: 24.8 M EUR</a:t>
            </a:r>
          </a:p>
          <a:p>
            <a:endParaRPr lang="en-US" dirty="0">
              <a:cs typeface="Arial"/>
            </a:endParaRPr>
          </a:p>
        </p:txBody>
      </p:sp>
    </p:spTree>
    <p:extLst>
      <p:ext uri="{BB962C8B-B14F-4D97-AF65-F5344CB8AC3E}">
        <p14:creationId xmlns:p14="http://schemas.microsoft.com/office/powerpoint/2010/main" val="18894229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7CEA2290-CC85-0146-A56F-251E5BB449F0}"/>
              </a:ext>
            </a:extLst>
          </p:cNvPr>
          <p:cNvPicPr>
            <a:picLocks noChangeAspect="1"/>
          </p:cNvPicPr>
          <p:nvPr/>
        </p:nvPicPr>
        <p:blipFill>
          <a:blip r:embed="rId2"/>
          <a:stretch>
            <a:fillRect/>
          </a:stretch>
        </p:blipFill>
        <p:spPr>
          <a:xfrm>
            <a:off x="-8164" y="-4592"/>
            <a:ext cx="12200164" cy="6862592"/>
          </a:xfrm>
          <a:prstGeom prst="rect">
            <a:avLst/>
          </a:prstGeom>
        </p:spPr>
      </p:pic>
      <p:sp>
        <p:nvSpPr>
          <p:cNvPr id="7" name="Title 1">
            <a:extLst>
              <a:ext uri="{FF2B5EF4-FFF2-40B4-BE49-F238E27FC236}">
                <a16:creationId xmlns:a16="http://schemas.microsoft.com/office/drawing/2014/main" id="{DF05E6DF-743E-F02D-CA9C-97E5DC9AC3B0}"/>
              </a:ext>
            </a:extLst>
          </p:cNvPr>
          <p:cNvSpPr txBox="1">
            <a:spLocks/>
          </p:cNvSpPr>
          <p:nvPr/>
        </p:nvSpPr>
        <p:spPr>
          <a:xfrm>
            <a:off x="277260" y="173536"/>
            <a:ext cx="10515600" cy="782357"/>
          </a:xfrm>
          <a:prstGeom prst="rect">
            <a:avLst/>
          </a:prstGeom>
        </p:spPr>
        <p:txBody>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en-IE" b="1" i="1">
                <a:solidFill>
                  <a:srgbClr val="094DEE"/>
                </a:solidFill>
                <a:latin typeface="Gotham HTF" pitchFamily="2" charset="77"/>
                <a:ea typeface="+mn-ea"/>
                <a:cs typeface="+mn-cs"/>
                <a:sym typeface="Arial"/>
              </a:rPr>
              <a:t>Coverage: CERV-2024-DAPHNE</a:t>
            </a:r>
            <a:endParaRPr lang="fr-BE" b="1" i="1">
              <a:solidFill>
                <a:srgbClr val="094DEE"/>
              </a:solidFill>
              <a:latin typeface="Gotham HTF" pitchFamily="2" charset="77"/>
              <a:ea typeface="+mn-ea"/>
              <a:cs typeface="+mn-cs"/>
            </a:endParaRPr>
          </a:p>
        </p:txBody>
      </p:sp>
      <p:pic>
        <p:nvPicPr>
          <p:cNvPr id="8" name="Picture 7" descr="A map of europe with red and green countries/regions&#10;&#10;Description automatically generated">
            <a:extLst>
              <a:ext uri="{FF2B5EF4-FFF2-40B4-BE49-F238E27FC236}">
                <a16:creationId xmlns:a16="http://schemas.microsoft.com/office/drawing/2014/main" id="{87DD4E2A-6F61-B824-1C8C-B309DFD98BD5}"/>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681494" y="1077292"/>
            <a:ext cx="5975558" cy="5607172"/>
          </a:xfrm>
          <a:prstGeom prst="rect">
            <a:avLst/>
          </a:prstGeom>
        </p:spPr>
      </p:pic>
    </p:spTree>
    <p:extLst>
      <p:ext uri="{BB962C8B-B14F-4D97-AF65-F5344CB8AC3E}">
        <p14:creationId xmlns:p14="http://schemas.microsoft.com/office/powerpoint/2010/main" val="8913159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7CEA2290-CC85-0146-A56F-251E5BB449F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2">
            <a:extLst>
              <a:ext uri="{FF2B5EF4-FFF2-40B4-BE49-F238E27FC236}">
                <a16:creationId xmlns:a16="http://schemas.microsoft.com/office/drawing/2014/main" id="{7E9901CA-8A08-9262-3137-F1A7AE5B5A85}"/>
              </a:ext>
            </a:extLst>
          </p:cNvPr>
          <p:cNvSpPr txBox="1">
            <a:spLocks/>
          </p:cNvSpPr>
          <p:nvPr/>
        </p:nvSpPr>
        <p:spPr>
          <a:xfrm>
            <a:off x="492815" y="280361"/>
            <a:ext cx="10515600" cy="782357"/>
          </a:xfrm>
          <a:prstGeom prst="rect">
            <a:avLst/>
          </a:prstGeom>
        </p:spPr>
        <p:txBody>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IE" sz="4400" b="1" i="1">
                <a:solidFill>
                  <a:srgbClr val="094DEE"/>
                </a:solidFill>
                <a:latin typeface="Gotham HTF" pitchFamily="2" charset="77"/>
                <a:ea typeface="+mn-ea"/>
                <a:cs typeface="+mn-cs"/>
              </a:rPr>
              <a:t>Success rates over the years  </a:t>
            </a:r>
          </a:p>
        </p:txBody>
      </p:sp>
      <p:graphicFrame>
        <p:nvGraphicFramePr>
          <p:cNvPr id="7" name="Table 6">
            <a:extLst>
              <a:ext uri="{FF2B5EF4-FFF2-40B4-BE49-F238E27FC236}">
                <a16:creationId xmlns:a16="http://schemas.microsoft.com/office/drawing/2014/main" id="{96F38E1C-3C3F-3ABB-DA93-4BA7D0157752}"/>
              </a:ext>
            </a:extLst>
          </p:cNvPr>
          <p:cNvGraphicFramePr>
            <a:graphicFrameLocks noGrp="1"/>
          </p:cNvGraphicFramePr>
          <p:nvPr>
            <p:extLst>
              <p:ext uri="{D42A27DB-BD31-4B8C-83A1-F6EECF244321}">
                <p14:modId xmlns:p14="http://schemas.microsoft.com/office/powerpoint/2010/main" val="2988385031"/>
              </p:ext>
            </p:extLst>
          </p:nvPr>
        </p:nvGraphicFramePr>
        <p:xfrm>
          <a:off x="492815" y="1367723"/>
          <a:ext cx="11107480" cy="4012850"/>
        </p:xfrm>
        <a:graphic>
          <a:graphicData uri="http://schemas.openxmlformats.org/drawingml/2006/table">
            <a:tbl>
              <a:tblPr firstRow="1" bandRow="1">
                <a:tableStyleId>{5C22544A-7EE6-4342-B048-85BDC9FD1C3A}</a:tableStyleId>
              </a:tblPr>
              <a:tblGrid>
                <a:gridCol w="2703775">
                  <a:extLst>
                    <a:ext uri="{9D8B030D-6E8A-4147-A177-3AD203B41FA5}">
                      <a16:colId xmlns:a16="http://schemas.microsoft.com/office/drawing/2014/main" val="3208560681"/>
                    </a:ext>
                  </a:extLst>
                </a:gridCol>
                <a:gridCol w="2647509">
                  <a:extLst>
                    <a:ext uri="{9D8B030D-6E8A-4147-A177-3AD203B41FA5}">
                      <a16:colId xmlns:a16="http://schemas.microsoft.com/office/drawing/2014/main" val="1429776702"/>
                    </a:ext>
                  </a:extLst>
                </a:gridCol>
                <a:gridCol w="2147305">
                  <a:extLst>
                    <a:ext uri="{9D8B030D-6E8A-4147-A177-3AD203B41FA5}">
                      <a16:colId xmlns:a16="http://schemas.microsoft.com/office/drawing/2014/main" val="4018684588"/>
                    </a:ext>
                  </a:extLst>
                </a:gridCol>
                <a:gridCol w="2090043">
                  <a:extLst>
                    <a:ext uri="{9D8B030D-6E8A-4147-A177-3AD203B41FA5}">
                      <a16:colId xmlns:a16="http://schemas.microsoft.com/office/drawing/2014/main" val="4161664100"/>
                    </a:ext>
                  </a:extLst>
                </a:gridCol>
                <a:gridCol w="1518848">
                  <a:extLst>
                    <a:ext uri="{9D8B030D-6E8A-4147-A177-3AD203B41FA5}">
                      <a16:colId xmlns:a16="http://schemas.microsoft.com/office/drawing/2014/main" val="2067142452"/>
                    </a:ext>
                  </a:extLst>
                </a:gridCol>
              </a:tblGrid>
              <a:tr h="9861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E" sz="1800">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dirty="0">
                          <a:effectLst/>
                        </a:rPr>
                        <a:t>Year</a:t>
                      </a:r>
                      <a:endParaRPr lang="fr-BE" sz="16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chemeClr val="accent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800">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Call budget (million €)</a:t>
                      </a:r>
                      <a:endParaRPr lang="fr-BE" sz="1600" dirty="0">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fr-BE"/>
                    </a:p>
                  </a:txBody>
                  <a:tcPr>
                    <a:solidFill>
                      <a:schemeClr val="accent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Number of proposals submitted</a:t>
                      </a:r>
                      <a:endParaRPr lang="fr-BE" dirty="0"/>
                    </a:p>
                  </a:txBody>
                  <a:tcPr anchor="ctr">
                    <a:solidFill>
                      <a:schemeClr val="accent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Number of projects selected</a:t>
                      </a:r>
                      <a:endParaRPr lang="fr-BE" sz="1600" dirty="0">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fr-BE"/>
                    </a:p>
                  </a:txBody>
                  <a:tcPr anchor="ctr">
                    <a:solidFill>
                      <a:schemeClr val="accent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effectLst/>
                        </a:rPr>
                        <a:t>Success rate %</a:t>
                      </a:r>
                      <a:endParaRPr lang="fr-BE" sz="16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chemeClr val="accent5"/>
                    </a:solidFill>
                  </a:tcPr>
                </a:tc>
                <a:extLst>
                  <a:ext uri="{0D108BD9-81ED-4DB2-BD59-A6C34878D82A}">
                    <a16:rowId xmlns:a16="http://schemas.microsoft.com/office/drawing/2014/main" val="519391440"/>
                  </a:ext>
                </a:extLst>
              </a:tr>
              <a:tr h="3718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2017 (REC)</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12,7</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180</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30</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16,7</a:t>
                      </a:r>
                    </a:p>
                  </a:txBody>
                  <a:tcPr>
                    <a:solidFill>
                      <a:schemeClr val="bg2">
                        <a:lumMod val="90000"/>
                      </a:schemeClr>
                    </a:solidFill>
                  </a:tcPr>
                </a:tc>
                <a:extLst>
                  <a:ext uri="{0D108BD9-81ED-4DB2-BD59-A6C34878D82A}">
                    <a16:rowId xmlns:a16="http://schemas.microsoft.com/office/drawing/2014/main" val="120623400"/>
                  </a:ext>
                </a:extLst>
              </a:tr>
              <a:tr h="33904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2018 </a:t>
                      </a:r>
                      <a:r>
                        <a:rPr kumimoji="0" lang="en-IE" sz="1800" b="0" i="0" u="none" strike="noStrike" kern="1200" cap="none" spc="0" normalizeH="0" baseline="0" noProof="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(REC)</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13,3</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213</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39</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18,3</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extLst>
                  <a:ext uri="{0D108BD9-81ED-4DB2-BD59-A6C34878D82A}">
                    <a16:rowId xmlns:a16="http://schemas.microsoft.com/office/drawing/2014/main" val="3349186869"/>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2019 </a:t>
                      </a:r>
                      <a:r>
                        <a:rPr kumimoji="0" lang="en-IE" sz="1800" b="0" i="0" u="none" strike="noStrike" kern="1200" cap="none" spc="0" normalizeH="0" baseline="0" noProof="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(REC)</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11,7</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168</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26</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15,5</a:t>
                      </a:r>
                    </a:p>
                  </a:txBody>
                  <a:tcPr>
                    <a:solidFill>
                      <a:schemeClr val="bg2">
                        <a:lumMod val="90000"/>
                      </a:schemeClr>
                    </a:solidFill>
                  </a:tcPr>
                </a:tc>
                <a:extLst>
                  <a:ext uri="{0D108BD9-81ED-4DB2-BD59-A6C34878D82A}">
                    <a16:rowId xmlns:a16="http://schemas.microsoft.com/office/drawing/2014/main" val="2829365423"/>
                  </a:ext>
                </a:extLst>
              </a:tr>
              <a:tr h="3678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2020 </a:t>
                      </a:r>
                      <a:r>
                        <a:rPr kumimoji="0" lang="en-IE" sz="1800" b="0" i="0" u="none" strike="noStrike" kern="1200" cap="none" spc="0" normalizeH="0" baseline="0" noProof="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(REC)</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12,4</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182</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34</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18,7</a:t>
                      </a:r>
                    </a:p>
                  </a:txBody>
                  <a:tcPr>
                    <a:solidFill>
                      <a:schemeClr val="bg2">
                        <a:lumMod val="90000"/>
                      </a:schemeClr>
                    </a:solidFill>
                  </a:tcPr>
                </a:tc>
                <a:extLst>
                  <a:ext uri="{0D108BD9-81ED-4DB2-BD59-A6C34878D82A}">
                    <a16:rowId xmlns:a16="http://schemas.microsoft.com/office/drawing/2014/main" val="981734795"/>
                  </a:ext>
                </a:extLst>
              </a:tr>
              <a:tr h="3904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2021 (CERV)</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17,7</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154</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40</a:t>
                      </a:r>
                      <a:endPar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algn="ctr">
                        <a:lnSpc>
                          <a:spcPct val="115000"/>
                        </a:lnSpc>
                        <a:spcAft>
                          <a:spcPts val="0"/>
                        </a:spcAft>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26</a:t>
                      </a:r>
                    </a:p>
                  </a:txBody>
                  <a:tcPr>
                    <a:solidFill>
                      <a:schemeClr val="bg2">
                        <a:lumMod val="90000"/>
                      </a:schemeClr>
                    </a:solidFill>
                  </a:tcPr>
                </a:tc>
                <a:extLst>
                  <a:ext uri="{0D108BD9-81ED-4DB2-BD59-A6C34878D82A}">
                    <a16:rowId xmlns:a16="http://schemas.microsoft.com/office/drawing/2014/main" val="2742448806"/>
                  </a:ext>
                </a:extLst>
              </a:tr>
              <a:tr h="378397">
                <a:tc>
                  <a:txBody>
                    <a:bodyPr/>
                    <a:lstStyle/>
                    <a:p>
                      <a:pPr algn="ct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2022 (CERV)</a:t>
                      </a:r>
                    </a:p>
                  </a:txBody>
                  <a:tcPr>
                    <a:solidFill>
                      <a:schemeClr val="bg2">
                        <a:lumMod val="90000"/>
                      </a:schemeClr>
                    </a:solidFill>
                  </a:tcPr>
                </a:tc>
                <a:tc>
                  <a:txBody>
                    <a:bodyPr/>
                    <a:lstStyle/>
                    <a:p>
                      <a:pPr algn="ct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30,5</a:t>
                      </a:r>
                    </a:p>
                  </a:txBody>
                  <a:tcPr>
                    <a:solidFill>
                      <a:schemeClr val="bg2">
                        <a:lumMod val="90000"/>
                      </a:schemeClr>
                    </a:solidFill>
                  </a:tcPr>
                </a:tc>
                <a:tc>
                  <a:txBody>
                    <a:bodyPr/>
                    <a:lstStyle/>
                    <a:p>
                      <a:pPr algn="ct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269</a:t>
                      </a:r>
                    </a:p>
                  </a:txBody>
                  <a:tcPr>
                    <a:solidFill>
                      <a:schemeClr val="bg2">
                        <a:lumMod val="90000"/>
                      </a:schemeClr>
                    </a:solidFill>
                  </a:tcPr>
                </a:tc>
                <a:tc>
                  <a:txBody>
                    <a:bodyPr/>
                    <a:lstStyle/>
                    <a:p>
                      <a:pPr algn="ct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46</a:t>
                      </a:r>
                    </a:p>
                  </a:txBody>
                  <a:tcPr>
                    <a:solidFill>
                      <a:schemeClr val="bg2">
                        <a:lumMod val="90000"/>
                      </a:schemeClr>
                    </a:solidFill>
                  </a:tcPr>
                </a:tc>
                <a:tc>
                  <a:txBody>
                    <a:bodyPr/>
                    <a:lstStyle/>
                    <a:p>
                      <a:pPr algn="ctr">
                        <a:lnSpc>
                          <a:spcPct val="115000"/>
                        </a:lnSpc>
                        <a:spcAft>
                          <a:spcPts val="0"/>
                        </a:spcAft>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17</a:t>
                      </a:r>
                    </a:p>
                  </a:txBody>
                  <a:tcPr>
                    <a:solidFill>
                      <a:schemeClr val="bg2">
                        <a:lumMod val="90000"/>
                      </a:schemeClr>
                    </a:solidFill>
                  </a:tcPr>
                </a:tc>
                <a:extLst>
                  <a:ext uri="{0D108BD9-81ED-4DB2-BD59-A6C34878D82A}">
                    <a16:rowId xmlns:a16="http://schemas.microsoft.com/office/drawing/2014/main" val="3428099737"/>
                  </a:ext>
                </a:extLst>
              </a:tr>
              <a:tr h="378396">
                <a:tc>
                  <a:txBody>
                    <a:bodyPr/>
                    <a:lstStyle/>
                    <a:p>
                      <a:pPr lvl="0" algn="ctr">
                        <a:buNone/>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2023 (CERV)</a:t>
                      </a:r>
                    </a:p>
                  </a:txBody>
                  <a:tcPr>
                    <a:solidFill>
                      <a:schemeClr val="bg2">
                        <a:lumMod val="90000"/>
                      </a:schemeClr>
                    </a:solidFill>
                  </a:tcPr>
                </a:tc>
                <a:tc>
                  <a:txBody>
                    <a:bodyPr/>
                    <a:lstStyle/>
                    <a:p>
                      <a:pPr lvl="0" algn="ctr">
                        <a:buNone/>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24.9</a:t>
                      </a:r>
                    </a:p>
                  </a:txBody>
                  <a:tcPr>
                    <a:solidFill>
                      <a:schemeClr val="bg2">
                        <a:lumMod val="90000"/>
                      </a:schemeClr>
                    </a:solidFill>
                  </a:tcPr>
                </a:tc>
                <a:tc>
                  <a:txBody>
                    <a:bodyPr/>
                    <a:lstStyle/>
                    <a:p>
                      <a:pPr lvl="0" algn="ctr">
                        <a:buNone/>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80</a:t>
                      </a:r>
                    </a:p>
                  </a:txBody>
                  <a:tcPr>
                    <a:solidFill>
                      <a:schemeClr val="bg2">
                        <a:lumMod val="90000"/>
                      </a:schemeClr>
                    </a:solidFill>
                  </a:tcPr>
                </a:tc>
                <a:tc>
                  <a:txBody>
                    <a:bodyPr/>
                    <a:lstStyle/>
                    <a:p>
                      <a:pPr lvl="0" algn="ctr">
                        <a:buNone/>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13</a:t>
                      </a:r>
                    </a:p>
                  </a:txBody>
                  <a:tcPr>
                    <a:solidFill>
                      <a:schemeClr val="bg2">
                        <a:lumMod val="90000"/>
                      </a:schemeClr>
                    </a:solidFill>
                  </a:tcPr>
                </a:tc>
                <a:tc>
                  <a:txBody>
                    <a:bodyPr/>
                    <a:lstStyle/>
                    <a:p>
                      <a:pPr lvl="0" algn="ctr">
                        <a:lnSpc>
                          <a:spcPct val="114999"/>
                        </a:lnSpc>
                        <a:spcAft>
                          <a:spcPts val="0"/>
                        </a:spcAft>
                        <a:buNone/>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16,3</a:t>
                      </a:r>
                    </a:p>
                  </a:txBody>
                  <a:tcPr>
                    <a:solidFill>
                      <a:schemeClr val="bg2">
                        <a:lumMod val="90000"/>
                      </a:schemeClr>
                    </a:solidFill>
                  </a:tcPr>
                </a:tc>
                <a:extLst>
                  <a:ext uri="{0D108BD9-81ED-4DB2-BD59-A6C34878D82A}">
                    <a16:rowId xmlns:a16="http://schemas.microsoft.com/office/drawing/2014/main" val="2997879236"/>
                  </a:ext>
                </a:extLst>
              </a:tr>
              <a:tr h="378396">
                <a:tc>
                  <a:txBody>
                    <a:bodyPr/>
                    <a:lstStyle/>
                    <a:p>
                      <a:pPr lvl="0" algn="ctr">
                        <a:buNone/>
                      </a:pPr>
                      <a:r>
                        <a:rPr kumimoji="0" lang="fr-BE" sz="1800" b="0" i="0" u="none" strike="noStrike" kern="1200" cap="none" spc="0" normalizeH="0" baseline="0" noProof="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2024 (CERV)</a:t>
                      </a:r>
                      <a:endParaRPr kumimoji="0" lang="en-US"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lvl="0" algn="ctr">
                        <a:buNone/>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24.9</a:t>
                      </a:r>
                      <a:endParaRPr kumimoji="0" lang="en-US"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endParaRPr>
                    </a:p>
                  </a:txBody>
                  <a:tcPr>
                    <a:solidFill>
                      <a:schemeClr val="bg2">
                        <a:lumMod val="90000"/>
                      </a:schemeClr>
                    </a:solidFill>
                  </a:tcPr>
                </a:tc>
                <a:tc>
                  <a:txBody>
                    <a:bodyPr/>
                    <a:lstStyle/>
                    <a:p>
                      <a:pPr lvl="0" algn="ctr">
                        <a:buNone/>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498</a:t>
                      </a:r>
                    </a:p>
                  </a:txBody>
                  <a:tcPr>
                    <a:solidFill>
                      <a:schemeClr val="bg2">
                        <a:lumMod val="90000"/>
                      </a:schemeClr>
                    </a:solidFill>
                  </a:tcPr>
                </a:tc>
                <a:tc>
                  <a:txBody>
                    <a:bodyPr/>
                    <a:lstStyle/>
                    <a:p>
                      <a:pPr lvl="0" algn="ctr">
                        <a:buNone/>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30</a:t>
                      </a:r>
                    </a:p>
                  </a:txBody>
                  <a:tcPr>
                    <a:solidFill>
                      <a:schemeClr val="bg2">
                        <a:lumMod val="90000"/>
                      </a:schemeClr>
                    </a:solidFill>
                  </a:tcPr>
                </a:tc>
                <a:tc>
                  <a:txBody>
                    <a:bodyPr/>
                    <a:lstStyle/>
                    <a:p>
                      <a:pPr lvl="0" algn="ctr">
                        <a:lnSpc>
                          <a:spcPct val="114999"/>
                        </a:lnSpc>
                        <a:spcAft>
                          <a:spcPts val="0"/>
                        </a:spcAft>
                        <a:buNone/>
                      </a:pPr>
                      <a:r>
                        <a:rPr kumimoji="0" lang="fr-BE" sz="1800" b="0" i="0" u="none" strike="noStrike" kern="1200" cap="none" spc="0" normalizeH="0" baseline="0" dirty="0">
                          <a:ln>
                            <a:noFill/>
                          </a:ln>
                          <a:solidFill>
                            <a:srgbClr val="4D4D4D">
                              <a:lumMod val="50000"/>
                            </a:srgbClr>
                          </a:solidFill>
                          <a:effectLst/>
                          <a:uLnTx/>
                          <a:uFillTx/>
                          <a:latin typeface="Calibri" panose="020F0502020204030204" pitchFamily="34" charset="0"/>
                          <a:ea typeface="+mn-ea"/>
                          <a:cs typeface="Calibri" panose="020F0502020204030204" pitchFamily="34" charset="0"/>
                        </a:rPr>
                        <a:t>6</a:t>
                      </a:r>
                    </a:p>
                  </a:txBody>
                  <a:tcPr>
                    <a:solidFill>
                      <a:schemeClr val="bg2">
                        <a:lumMod val="90000"/>
                      </a:schemeClr>
                    </a:solidFill>
                  </a:tcPr>
                </a:tc>
                <a:extLst>
                  <a:ext uri="{0D108BD9-81ED-4DB2-BD59-A6C34878D82A}">
                    <a16:rowId xmlns:a16="http://schemas.microsoft.com/office/drawing/2014/main" val="2580093371"/>
                  </a:ext>
                </a:extLst>
              </a:tr>
            </a:tbl>
          </a:graphicData>
        </a:graphic>
      </p:graphicFrame>
      <p:sp>
        <p:nvSpPr>
          <p:cNvPr id="9" name="TextBox 8">
            <a:extLst>
              <a:ext uri="{FF2B5EF4-FFF2-40B4-BE49-F238E27FC236}">
                <a16:creationId xmlns:a16="http://schemas.microsoft.com/office/drawing/2014/main" id="{A7C6A225-8B75-E606-13AE-94D0323F1D27}"/>
              </a:ext>
            </a:extLst>
          </p:cNvPr>
          <p:cNvSpPr txBox="1"/>
          <p:nvPr/>
        </p:nvSpPr>
        <p:spPr>
          <a:xfrm>
            <a:off x="3476625" y="5963308"/>
            <a:ext cx="840105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4D4D4D">
                    <a:lumMod val="50000"/>
                  </a:srgbClr>
                </a:solidFill>
                <a:effectLst/>
                <a:uLnTx/>
                <a:uFillTx/>
                <a:latin typeface="Calibri" panose="020F0502020204030204" pitchFamily="34" charset="0"/>
                <a:ea typeface="+mn-ea"/>
                <a:cs typeface="Calibri" panose="020F0502020204030204" pitchFamily="34" charset="0"/>
              </a:rPr>
              <a:t>Call has become more </a:t>
            </a:r>
            <a:r>
              <a:rPr kumimoji="0" lang="en-US" sz="1800" b="1" i="0" u="none" strike="noStrike" kern="1200" cap="none" spc="0" normalizeH="0" baseline="0" noProof="0">
                <a:ln>
                  <a:noFill/>
                </a:ln>
                <a:solidFill>
                  <a:srgbClr val="4D4D4D">
                    <a:lumMod val="50000"/>
                  </a:srgbClr>
                </a:solidFill>
                <a:effectLst/>
                <a:uLnTx/>
                <a:uFillTx/>
                <a:latin typeface="Calibri" panose="020F0502020204030204" pitchFamily="34" charset="0"/>
                <a:ea typeface="+mn-ea"/>
                <a:cs typeface="Calibri" panose="020F0502020204030204" pitchFamily="34" charset="0"/>
              </a:rPr>
              <a:t>competitive</a:t>
            </a:r>
            <a:r>
              <a:rPr kumimoji="0" lang="en-US" sz="1800" b="0" i="0" u="none" strike="noStrike" kern="1200" cap="none" spc="0" normalizeH="0" baseline="0" noProof="0">
                <a:ln>
                  <a:noFill/>
                </a:ln>
                <a:solidFill>
                  <a:srgbClr val="4D4D4D">
                    <a:lumMod val="50000"/>
                  </a:srgbClr>
                </a:solidFill>
                <a:effectLst/>
                <a:uLnTx/>
                <a:uFillTx/>
                <a:latin typeface="Calibri" panose="020F0502020204030204" pitchFamily="34" charset="0"/>
                <a:ea typeface="+mn-ea"/>
                <a:cs typeface="Calibri" panose="020F0502020204030204" pitchFamily="34" charset="0"/>
              </a:rPr>
              <a:t>: </a:t>
            </a:r>
            <a:r>
              <a:rPr kumimoji="0" lang="en-US" sz="1800" b="1" i="0" u="none" strike="noStrike" kern="1200" cap="none" spc="0" normalizeH="0" baseline="0" noProof="0">
                <a:ln>
                  <a:noFill/>
                </a:ln>
                <a:solidFill>
                  <a:srgbClr val="FF0000"/>
                </a:solidFill>
                <a:effectLst/>
                <a:uLnTx/>
                <a:uFillTx/>
                <a:latin typeface="Calibri" panose="020F0502020204030204" pitchFamily="34" charset="0"/>
                <a:ea typeface="+mn-ea"/>
                <a:cs typeface="Calibri" panose="020F0502020204030204" pitchFamily="34" charset="0"/>
              </a:rPr>
              <a:t>lower budget </a:t>
            </a:r>
            <a:r>
              <a:rPr kumimoji="0" lang="en-US" sz="1800" b="0" i="0" u="none" strike="noStrike" kern="1200" cap="none" spc="0" normalizeH="0" baseline="0" noProof="0">
                <a:ln>
                  <a:noFill/>
                </a:ln>
                <a:solidFill>
                  <a:srgbClr val="4D4D4D">
                    <a:lumMod val="50000"/>
                  </a:srgbClr>
                </a:solidFill>
                <a:effectLst/>
                <a:uLnTx/>
                <a:uFillTx/>
                <a:latin typeface="Calibri" panose="020F0502020204030204" pitchFamily="34" charset="0"/>
                <a:ea typeface="+mn-ea"/>
                <a:cs typeface="Calibri" panose="020F0502020204030204" pitchFamily="34" charset="0"/>
              </a:rPr>
              <a:t>vs </a:t>
            </a:r>
            <a:r>
              <a:rPr kumimoji="0" lang="en-US" sz="1800" b="1" i="0" u="none" strike="noStrike" kern="1200" cap="none" spc="0" normalizeH="0" baseline="0" noProof="0">
                <a:ln>
                  <a:noFill/>
                </a:ln>
                <a:solidFill>
                  <a:srgbClr val="FF0000"/>
                </a:solidFill>
                <a:effectLst/>
                <a:uLnTx/>
                <a:uFillTx/>
                <a:latin typeface="Calibri" panose="020F0502020204030204" pitchFamily="34" charset="0"/>
                <a:ea typeface="+mn-ea"/>
                <a:cs typeface="Calibri" panose="020F0502020204030204" pitchFamily="34" charset="0"/>
              </a:rPr>
              <a:t>double amount of proposals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sp>
        <p:nvSpPr>
          <p:cNvPr id="11" name="Arrow: Striped Right 10">
            <a:extLst>
              <a:ext uri="{FF2B5EF4-FFF2-40B4-BE49-F238E27FC236}">
                <a16:creationId xmlns:a16="http://schemas.microsoft.com/office/drawing/2014/main" id="{8850A2C4-E1FC-4D2A-4191-B0FA3CBCAD67}"/>
              </a:ext>
            </a:extLst>
          </p:cNvPr>
          <p:cNvSpPr/>
          <p:nvPr/>
        </p:nvSpPr>
        <p:spPr>
          <a:xfrm rot="2409404">
            <a:off x="4298607" y="5474067"/>
            <a:ext cx="721380" cy="387113"/>
          </a:xfrm>
          <a:prstGeom prst="stripedRightArrow">
            <a:avLst/>
          </a:prstGeom>
          <a:solidFill>
            <a:schemeClr val="accent6"/>
          </a:solidFill>
          <a:ln>
            <a:noFill/>
          </a:ln>
          <a:effectLst/>
          <a:scene3d>
            <a:camera prst="orthographicFront">
              <a:rot lat="0" lon="0" rev="0"/>
            </a:camera>
            <a:lightRig rig="contrasting" dir="t">
              <a:rot lat="0" lon="0" rev="7800000"/>
            </a:lightRig>
          </a:scene3d>
          <a:sp3d>
            <a:bevelT w="139700" h="1397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Arrow: Striped Right 11">
            <a:extLst>
              <a:ext uri="{FF2B5EF4-FFF2-40B4-BE49-F238E27FC236}">
                <a16:creationId xmlns:a16="http://schemas.microsoft.com/office/drawing/2014/main" id="{993BC57F-E819-2826-E0DB-2D4BF9690EE0}"/>
              </a:ext>
            </a:extLst>
          </p:cNvPr>
          <p:cNvSpPr/>
          <p:nvPr/>
        </p:nvSpPr>
        <p:spPr>
          <a:xfrm rot="7266176">
            <a:off x="10168457" y="5511828"/>
            <a:ext cx="721380" cy="387113"/>
          </a:xfrm>
          <a:prstGeom prst="stripedRightArrow">
            <a:avLst/>
          </a:prstGeom>
          <a:solidFill>
            <a:schemeClr val="accent6"/>
          </a:solidFill>
          <a:ln>
            <a:noFill/>
          </a:ln>
          <a:effectLst/>
          <a:scene3d>
            <a:camera prst="orthographicFront">
              <a:rot lat="0" lon="0" rev="0"/>
            </a:camera>
            <a:lightRig rig="contrasting" dir="t">
              <a:rot lat="0" lon="0" rev="7800000"/>
            </a:lightRig>
          </a:scene3d>
          <a:sp3d>
            <a:bevelT w="139700" h="1397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4386239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A close-up of a colorful corner&#10;&#10;AI-generated content may be incorrect.">
            <a:extLst>
              <a:ext uri="{FF2B5EF4-FFF2-40B4-BE49-F238E27FC236}">
                <a16:creationId xmlns:a16="http://schemas.microsoft.com/office/drawing/2014/main" id="{8BD15156-F500-B33C-F470-C4AD769DA0EC}"/>
              </a:ext>
            </a:extLst>
          </p:cNvPr>
          <p:cNvPicPr>
            <a:picLocks noChangeAspect="1"/>
          </p:cNvPicPr>
          <p:nvPr/>
        </p:nvPicPr>
        <p:blipFill>
          <a:blip r:embed="rId2"/>
          <a:stretch>
            <a:fillRect/>
          </a:stretch>
        </p:blipFill>
        <p:spPr>
          <a:xfrm>
            <a:off x="0" y="0"/>
            <a:ext cx="12192000" cy="6858000"/>
          </a:xfrm>
          <a:prstGeom prst="rect">
            <a:avLst/>
          </a:prstGeom>
        </p:spPr>
      </p:pic>
      <p:pic>
        <p:nvPicPr>
          <p:cNvPr id="2" name="Picture 1" descr="A screenshot of a computer&#10;&#10;AI-generated content may be incorrect.">
            <a:extLst>
              <a:ext uri="{FF2B5EF4-FFF2-40B4-BE49-F238E27FC236}">
                <a16:creationId xmlns:a16="http://schemas.microsoft.com/office/drawing/2014/main" id="{914774BB-C223-5B39-D57A-89F2565ECBEC}"/>
              </a:ext>
            </a:extLst>
          </p:cNvPr>
          <p:cNvPicPr>
            <a:picLocks noChangeAspect="1"/>
          </p:cNvPicPr>
          <p:nvPr/>
        </p:nvPicPr>
        <p:blipFill>
          <a:blip r:embed="rId3"/>
          <a:stretch>
            <a:fillRect/>
          </a:stretch>
        </p:blipFill>
        <p:spPr>
          <a:xfrm>
            <a:off x="0" y="912792"/>
            <a:ext cx="12192000" cy="5682657"/>
          </a:xfrm>
          <a:prstGeom prst="rect">
            <a:avLst/>
          </a:prstGeom>
        </p:spPr>
      </p:pic>
      <p:sp>
        <p:nvSpPr>
          <p:cNvPr id="6" name="Title 2">
            <a:extLst>
              <a:ext uri="{FF2B5EF4-FFF2-40B4-BE49-F238E27FC236}">
                <a16:creationId xmlns:a16="http://schemas.microsoft.com/office/drawing/2014/main" id="{664D6C1F-0C75-7953-4B55-85E6293EE61D}"/>
              </a:ext>
            </a:extLst>
          </p:cNvPr>
          <p:cNvSpPr txBox="1">
            <a:spLocks/>
          </p:cNvSpPr>
          <p:nvPr/>
        </p:nvSpPr>
        <p:spPr>
          <a:xfrm>
            <a:off x="279455" y="127961"/>
            <a:ext cx="10515600" cy="782357"/>
          </a:xfrm>
          <a:prstGeom prst="rect">
            <a:avLst/>
          </a:prstGeom>
        </p:spPr>
        <p:txBody>
          <a:bodyPr lIns="91440" tIns="45720" rIns="91440" bIns="45720" anchor="t"/>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a:defRPr/>
            </a:pPr>
            <a:r>
              <a:rPr lang="en-IE" sz="4400" b="1" i="1" dirty="0">
                <a:solidFill>
                  <a:srgbClr val="094DEE"/>
                </a:solidFill>
                <a:latin typeface="Gotham HTF"/>
                <a:ea typeface="+mn-ea"/>
                <a:cs typeface="+mn-cs"/>
              </a:rPr>
              <a:t>Where to find info: </a:t>
            </a:r>
            <a:r>
              <a:rPr lang="en-IE" sz="1800" dirty="0">
                <a:solidFill>
                  <a:srgbClr val="0070C0"/>
                </a:solidFill>
                <a:latin typeface="+mn-lt"/>
                <a:ea typeface="+mn-ea"/>
                <a:cs typeface="+mn-cs"/>
                <a:hlinkClick r:id="rId4">
                  <a:extLst>
                    <a:ext uri="{A12FA001-AC4F-418D-AE19-62706E023703}">
                      <ahyp:hlinkClr xmlns:ahyp="http://schemas.microsoft.com/office/drawing/2018/hyperlinkcolor" xmlns="" val="tx"/>
                    </a:ext>
                  </a:extLst>
                </a:hlinkClick>
              </a:rPr>
              <a:t>EU Funding &amp; Tenders Portal</a:t>
            </a:r>
            <a:r>
              <a:rPr lang="en-IE" sz="4400" b="1" i="1" dirty="0">
                <a:solidFill>
                  <a:srgbClr val="094DEE"/>
                </a:solidFill>
                <a:latin typeface="Gotham HTF"/>
                <a:ea typeface="+mn-ea"/>
                <a:cs typeface="+mn-cs"/>
              </a:rPr>
              <a:t> </a:t>
            </a:r>
          </a:p>
        </p:txBody>
      </p:sp>
    </p:spTree>
    <p:extLst>
      <p:ext uri="{BB962C8B-B14F-4D97-AF65-F5344CB8AC3E}">
        <p14:creationId xmlns:p14="http://schemas.microsoft.com/office/powerpoint/2010/main" val="23200247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A close-up of a colorful corner&#10;&#10;AI-generated content may be incorrect.">
            <a:extLst>
              <a:ext uri="{FF2B5EF4-FFF2-40B4-BE49-F238E27FC236}">
                <a16:creationId xmlns:a16="http://schemas.microsoft.com/office/drawing/2014/main" id="{8446EBCA-420C-8C3E-85A9-AF6C38831725}"/>
              </a:ext>
            </a:extLst>
          </p:cNvPr>
          <p:cNvPicPr>
            <a:picLocks noChangeAspect="1"/>
          </p:cNvPicPr>
          <p:nvPr/>
        </p:nvPicPr>
        <p:blipFill>
          <a:blip r:embed="rId2"/>
          <a:stretch>
            <a:fillRect/>
          </a:stretch>
        </p:blipFill>
        <p:spPr>
          <a:xfrm>
            <a:off x="0" y="0"/>
            <a:ext cx="12192000" cy="6858000"/>
          </a:xfrm>
          <a:prstGeom prst="rect">
            <a:avLst/>
          </a:prstGeom>
        </p:spPr>
      </p:pic>
      <p:pic>
        <p:nvPicPr>
          <p:cNvPr id="2" name="Picture 1" descr="A screenshot of a web page&#10;&#10;AI-generated content may be incorrect.">
            <a:extLst>
              <a:ext uri="{FF2B5EF4-FFF2-40B4-BE49-F238E27FC236}">
                <a16:creationId xmlns:a16="http://schemas.microsoft.com/office/drawing/2014/main" id="{5D045CC3-C0E7-02AD-DB90-0A02AA195BFB}"/>
              </a:ext>
            </a:extLst>
          </p:cNvPr>
          <p:cNvPicPr>
            <a:picLocks noChangeAspect="1"/>
          </p:cNvPicPr>
          <p:nvPr/>
        </p:nvPicPr>
        <p:blipFill>
          <a:blip r:embed="rId3"/>
          <a:stretch>
            <a:fillRect/>
          </a:stretch>
        </p:blipFill>
        <p:spPr>
          <a:xfrm>
            <a:off x="0" y="491836"/>
            <a:ext cx="12192000" cy="5874327"/>
          </a:xfrm>
          <a:prstGeom prst="rect">
            <a:avLst/>
          </a:prstGeom>
        </p:spPr>
      </p:pic>
    </p:spTree>
    <p:extLst>
      <p:ext uri="{BB962C8B-B14F-4D97-AF65-F5344CB8AC3E}">
        <p14:creationId xmlns:p14="http://schemas.microsoft.com/office/powerpoint/2010/main" val="666405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99EBB475-CBB2-A0EB-FBB8-1679A3480F58}"/>
              </a:ext>
            </a:extLst>
          </p:cNvPr>
          <p:cNvPicPr>
            <a:picLocks noChangeAspect="1"/>
          </p:cNvPicPr>
          <p:nvPr/>
        </p:nvPicPr>
        <p:blipFill>
          <a:blip r:embed="rId2"/>
          <a:stretch>
            <a:fillRect/>
          </a:stretch>
        </p:blipFill>
        <p:spPr>
          <a:xfrm>
            <a:off x="0" y="0"/>
            <a:ext cx="12192000" cy="6857998"/>
          </a:xfrm>
          <a:prstGeom prst="rect">
            <a:avLst/>
          </a:prstGeom>
        </p:spPr>
      </p:pic>
      <p:pic>
        <p:nvPicPr>
          <p:cNvPr id="3" name="Picture 2">
            <a:extLst>
              <a:ext uri="{FF2B5EF4-FFF2-40B4-BE49-F238E27FC236}">
                <a16:creationId xmlns:a16="http://schemas.microsoft.com/office/drawing/2014/main" id="{8EDCC0C4-1A3F-0D7F-4F70-1481D4F0D1A9}"/>
              </a:ext>
            </a:extLst>
          </p:cNvPr>
          <p:cNvPicPr>
            <a:picLocks noChangeAspect="1"/>
          </p:cNvPicPr>
          <p:nvPr/>
        </p:nvPicPr>
        <p:blipFill>
          <a:blip r:embed="rId3"/>
          <a:stretch>
            <a:fillRect/>
          </a:stretch>
        </p:blipFill>
        <p:spPr>
          <a:xfrm>
            <a:off x="4348478" y="2809335"/>
            <a:ext cx="2191470" cy="2191470"/>
          </a:xfrm>
          <a:prstGeom prst="rect">
            <a:avLst/>
          </a:prstGeom>
        </p:spPr>
      </p:pic>
      <p:sp>
        <p:nvSpPr>
          <p:cNvPr id="2" name="Title 2">
            <a:extLst>
              <a:ext uri="{FF2B5EF4-FFF2-40B4-BE49-F238E27FC236}">
                <a16:creationId xmlns:a16="http://schemas.microsoft.com/office/drawing/2014/main" id="{D2844EC5-7CB3-AB3C-976E-F103DCF5ED76}"/>
              </a:ext>
            </a:extLst>
          </p:cNvPr>
          <p:cNvSpPr txBox="1">
            <a:spLocks/>
          </p:cNvSpPr>
          <p:nvPr/>
        </p:nvSpPr>
        <p:spPr>
          <a:xfrm>
            <a:off x="401762" y="472700"/>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i="1">
                <a:solidFill>
                  <a:srgbClr val="094DEE"/>
                </a:solidFill>
                <a:latin typeface="Gotham HTF" pitchFamily="2" charset="77"/>
                <a:ea typeface="+mn-ea"/>
                <a:cs typeface="+mn-cs"/>
              </a:rPr>
              <a:t>Where are you joining us from?</a:t>
            </a:r>
          </a:p>
        </p:txBody>
      </p:sp>
      <p:pic>
        <p:nvPicPr>
          <p:cNvPr id="5" name="Picture 4" descr="A picture containing text, clipart&#10;&#10;Description automatically generated">
            <a:extLst>
              <a:ext uri="{FF2B5EF4-FFF2-40B4-BE49-F238E27FC236}">
                <a16:creationId xmlns:a16="http://schemas.microsoft.com/office/drawing/2014/main" id="{DAD2F9FB-FDA5-0449-B50A-1BC8DF4E5AEA}"/>
              </a:ext>
            </a:extLst>
          </p:cNvPr>
          <p:cNvPicPr>
            <a:picLocks noChangeAspect="1"/>
          </p:cNvPicPr>
          <p:nvPr/>
        </p:nvPicPr>
        <p:blipFill>
          <a:blip r:embed="rId4"/>
          <a:stretch>
            <a:fillRect/>
          </a:stretch>
        </p:blipFill>
        <p:spPr>
          <a:xfrm>
            <a:off x="4764951" y="1857023"/>
            <a:ext cx="1126909" cy="718094"/>
          </a:xfrm>
          <a:prstGeom prst="rect">
            <a:avLst/>
          </a:prstGeom>
        </p:spPr>
      </p:pic>
      <p:sp>
        <p:nvSpPr>
          <p:cNvPr id="7" name="TextBox 6">
            <a:extLst>
              <a:ext uri="{FF2B5EF4-FFF2-40B4-BE49-F238E27FC236}">
                <a16:creationId xmlns:a16="http://schemas.microsoft.com/office/drawing/2014/main" id="{FD02FD61-F822-22A6-13EC-622030EFA1F1}"/>
              </a:ext>
            </a:extLst>
          </p:cNvPr>
          <p:cNvSpPr txBox="1"/>
          <p:nvPr/>
        </p:nvSpPr>
        <p:spPr>
          <a:xfrm>
            <a:off x="4625803" y="5304969"/>
            <a:ext cx="6096000" cy="461665"/>
          </a:xfrm>
          <a:prstGeom prst="rect">
            <a:avLst/>
          </a:prstGeom>
          <a:noFill/>
        </p:spPr>
        <p:txBody>
          <a:bodyPr wrap="square">
            <a:spAutoFit/>
          </a:bodyPr>
          <a:lstStyle/>
          <a:p>
            <a:r>
              <a:rPr lang="en-IE" sz="2400" b="1">
                <a:solidFill>
                  <a:schemeClr val="accent6"/>
                </a:solidFill>
              </a:rPr>
              <a:t># 2782412</a:t>
            </a:r>
          </a:p>
        </p:txBody>
      </p:sp>
      <p:sp>
        <p:nvSpPr>
          <p:cNvPr id="9" name="TextBox 8">
            <a:extLst>
              <a:ext uri="{FF2B5EF4-FFF2-40B4-BE49-F238E27FC236}">
                <a16:creationId xmlns:a16="http://schemas.microsoft.com/office/drawing/2014/main" id="{878D8524-CE09-2D3E-5B0F-6A5D9A24DA35}"/>
              </a:ext>
            </a:extLst>
          </p:cNvPr>
          <p:cNvSpPr txBox="1"/>
          <p:nvPr/>
        </p:nvSpPr>
        <p:spPr>
          <a:xfrm>
            <a:off x="4624147" y="5631695"/>
            <a:ext cx="6097656" cy="461665"/>
          </a:xfrm>
          <a:prstGeom prst="rect">
            <a:avLst/>
          </a:prstGeom>
          <a:noFill/>
        </p:spPr>
        <p:txBody>
          <a:bodyPr wrap="square">
            <a:spAutoFit/>
          </a:bodyPr>
          <a:lstStyle/>
          <a:p>
            <a:r>
              <a:rPr lang="en-IE" sz="1400" b="1">
                <a:solidFill>
                  <a:schemeClr val="accent6"/>
                </a:solidFill>
              </a:rPr>
              <a:t>🔑 </a:t>
            </a:r>
            <a:r>
              <a:rPr lang="en-IE" sz="2400" b="1">
                <a:solidFill>
                  <a:schemeClr val="accent6"/>
                </a:solidFill>
              </a:rPr>
              <a:t>pwuxvx</a:t>
            </a:r>
          </a:p>
        </p:txBody>
      </p:sp>
    </p:spTree>
    <p:extLst>
      <p:ext uri="{BB962C8B-B14F-4D97-AF65-F5344CB8AC3E}">
        <p14:creationId xmlns:p14="http://schemas.microsoft.com/office/powerpoint/2010/main" val="21233805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3" descr="A close-up of a colorful corner&#10;&#10;AI-generated content may be incorrect.">
            <a:extLst>
              <a:ext uri="{FF2B5EF4-FFF2-40B4-BE49-F238E27FC236}">
                <a16:creationId xmlns:a16="http://schemas.microsoft.com/office/drawing/2014/main" id="{4A6B55A0-CC42-D21C-4B96-4DBBF0F15ABC}"/>
              </a:ext>
            </a:extLst>
          </p:cNvPr>
          <p:cNvPicPr>
            <a:picLocks noChangeAspect="1"/>
          </p:cNvPicPr>
          <p:nvPr/>
        </p:nvPicPr>
        <p:blipFill>
          <a:blip r:embed="rId3"/>
          <a:stretch>
            <a:fillRect/>
          </a:stretch>
        </p:blipFill>
        <p:spPr>
          <a:xfrm>
            <a:off x="0" y="0"/>
            <a:ext cx="12192000" cy="6858000"/>
          </a:xfrm>
          <a:prstGeom prst="rect">
            <a:avLst/>
          </a:prstGeom>
        </p:spPr>
      </p:pic>
      <p:pic>
        <p:nvPicPr>
          <p:cNvPr id="20" name="Picture 19"/>
          <p:cNvPicPr>
            <a:picLocks noChangeAspect="1"/>
          </p:cNvPicPr>
          <p:nvPr/>
        </p:nvPicPr>
        <p:blipFill>
          <a:blip r:embed="rId4"/>
          <a:stretch>
            <a:fillRect/>
          </a:stretch>
        </p:blipFill>
        <p:spPr>
          <a:xfrm>
            <a:off x="838198" y="2126484"/>
            <a:ext cx="7635531" cy="4157662"/>
          </a:xfrm>
          <a:prstGeom prst="rect">
            <a:avLst/>
          </a:prstGeom>
          <a:ln>
            <a:solidFill>
              <a:schemeClr val="accent5"/>
            </a:solidFill>
          </a:ln>
          <a:effectLst>
            <a:outerShdw blurRad="50800" dist="38100" dir="2700000" algn="tl" rotWithShape="0">
              <a:prstClr val="black">
                <a:alpha val="40000"/>
              </a:prstClr>
            </a:outerShdw>
          </a:effectLst>
        </p:spPr>
      </p:pic>
      <p:sp>
        <p:nvSpPr>
          <p:cNvPr id="2" name="Content Placeholder 1"/>
          <p:cNvSpPr>
            <a:spLocks noGrp="1"/>
          </p:cNvSpPr>
          <p:nvPr>
            <p:ph sz="half" idx="1"/>
          </p:nvPr>
        </p:nvSpPr>
        <p:spPr>
          <a:xfrm>
            <a:off x="838198" y="1495426"/>
            <a:ext cx="8991602" cy="567652"/>
          </a:xfrm>
        </p:spPr>
        <p:txBody>
          <a:bodyPr vert="horz" lIns="91440" tIns="45720" rIns="91440" bIns="45720" rtlCol="0" anchor="t">
            <a:noAutofit/>
          </a:bodyPr>
          <a:lstStyle/>
          <a:p>
            <a:pPr marL="0" indent="0">
              <a:buNone/>
            </a:pPr>
            <a:r>
              <a:rPr lang="en-IE" sz="1800" dirty="0">
                <a:solidFill>
                  <a:srgbClr val="000000"/>
                </a:solidFill>
                <a:latin typeface="Calibri"/>
                <a:ea typeface="Calibri"/>
                <a:cs typeface="Calibri"/>
              </a:rPr>
              <a:t>Find the call here:</a:t>
            </a:r>
            <a:r>
              <a:rPr lang="en-IE" sz="1800" dirty="0">
                <a:solidFill>
                  <a:srgbClr val="4D4D4D"/>
                </a:solidFill>
                <a:latin typeface="Calibri"/>
                <a:ea typeface="Calibri"/>
                <a:cs typeface="Calibri"/>
              </a:rPr>
              <a:t> </a:t>
            </a:r>
            <a:r>
              <a:rPr lang="en-IE" sz="1800" dirty="0">
                <a:solidFill>
                  <a:schemeClr val="tx2">
                    <a:lumMod val="60000"/>
                    <a:lumOff val="40000"/>
                  </a:schemeClr>
                </a:solidFill>
                <a:latin typeface="Calibri"/>
                <a:ea typeface="Calibri"/>
                <a:cs typeface="Calibri"/>
                <a:hlinkClick r:id="rId5">
                  <a:extLst>
                    <a:ext uri="{A12FA001-AC4F-418D-AE19-62706E023703}">
                      <ahyp:hlinkClr xmlns:ahyp="http://schemas.microsoft.com/office/drawing/2018/hyperlinkcolor" xmlns="" val="tx"/>
                    </a:ext>
                  </a:extLst>
                </a:hlinkClick>
              </a:rPr>
              <a:t>EU Funding &amp; Tenders Portal | EU Funding &amp; Tenders Portal</a:t>
            </a:r>
            <a:endParaRPr lang="en-GB" sz="1800">
              <a:solidFill>
                <a:schemeClr val="tx2">
                  <a:lumMod val="60000"/>
                  <a:lumOff val="40000"/>
                </a:schemeClr>
              </a:solidFill>
              <a:latin typeface="Calibri"/>
              <a:ea typeface="Calibri"/>
              <a:cs typeface="Calibri"/>
            </a:endParaRPr>
          </a:p>
          <a:p>
            <a:endParaRPr lang="en-GB" dirty="0"/>
          </a:p>
        </p:txBody>
      </p:sp>
      <p:sp>
        <p:nvSpPr>
          <p:cNvPr id="5" name="Title 4"/>
          <p:cNvSpPr>
            <a:spLocks noGrp="1"/>
          </p:cNvSpPr>
          <p:nvPr>
            <p:ph type="title"/>
          </p:nvPr>
        </p:nvSpPr>
        <p:spPr>
          <a:xfrm>
            <a:off x="970722" y="482860"/>
            <a:ext cx="10515600" cy="519235"/>
          </a:xfrm>
        </p:spPr>
        <p:txBody>
          <a:bodyPr/>
          <a:lstStyle/>
          <a:p>
            <a:r>
              <a:rPr lang="en-IE" sz="4400" b="1" i="1" dirty="0">
                <a:solidFill>
                  <a:srgbClr val="094DEE"/>
                </a:solidFill>
                <a:latin typeface="Gotham HTF"/>
                <a:ea typeface="+mn-ea"/>
                <a:cs typeface="+mn-cs"/>
              </a:rPr>
              <a:t>How to apply</a:t>
            </a:r>
            <a:r>
              <a:rPr lang="en-IE" b="1" i="1" dirty="0">
                <a:ln w="6350">
                  <a:solidFill>
                    <a:schemeClr val="accent1">
                      <a:lumMod val="75000"/>
                    </a:schemeClr>
                  </a:solidFill>
                </a:ln>
                <a:latin typeface="Calibri" panose="020F0502020204030204" pitchFamily="34" charset="0"/>
                <a:cs typeface="Calibri" panose="020F0502020204030204" pitchFamily="34" charset="0"/>
              </a:rPr>
              <a:t> </a:t>
            </a:r>
            <a:endParaRPr lang="en-GB" b="1" i="1" dirty="0">
              <a:ln w="6350">
                <a:solidFill>
                  <a:schemeClr val="accent1">
                    <a:lumMod val="75000"/>
                  </a:schemeClr>
                </a:solidFill>
              </a:ln>
              <a:latin typeface="Calibri" panose="020F0502020204030204" pitchFamily="34" charset="0"/>
              <a:cs typeface="Calibri" panose="020F0502020204030204" pitchFamily="34" charset="0"/>
            </a:endParaRPr>
          </a:p>
        </p:txBody>
      </p:sp>
      <p:sp>
        <p:nvSpPr>
          <p:cNvPr id="11" name="Rounded Rectangle 10"/>
          <p:cNvSpPr/>
          <p:nvPr/>
        </p:nvSpPr>
        <p:spPr>
          <a:xfrm>
            <a:off x="5870682" y="5084369"/>
            <a:ext cx="1247775" cy="409575"/>
          </a:xfrm>
          <a:prstGeom prst="roundRect">
            <a:avLst/>
          </a:prstGeom>
          <a:noFill/>
          <a:ln w="38100">
            <a:solidFill>
              <a:schemeClr val="accent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2" name="Freeform 11"/>
          <p:cNvSpPr/>
          <p:nvPr/>
        </p:nvSpPr>
        <p:spPr>
          <a:xfrm rot="2173844">
            <a:off x="958978" y="2916272"/>
            <a:ext cx="156923" cy="817382"/>
          </a:xfrm>
          <a:custGeom>
            <a:avLst/>
            <a:gdLst>
              <a:gd name="connsiteX0" fmla="*/ 0 w 434340"/>
              <a:gd name="connsiteY0" fmla="*/ 472440 h 472440"/>
              <a:gd name="connsiteX1" fmla="*/ 358140 w 434340"/>
              <a:gd name="connsiteY1" fmla="*/ 243840 h 472440"/>
              <a:gd name="connsiteX2" fmla="*/ 434340 w 434340"/>
              <a:gd name="connsiteY2" fmla="*/ 0 h 472440"/>
              <a:gd name="connsiteX3" fmla="*/ 434340 w 434340"/>
              <a:gd name="connsiteY3" fmla="*/ 0 h 472440"/>
            </a:gdLst>
            <a:ahLst/>
            <a:cxnLst>
              <a:cxn ang="0">
                <a:pos x="connsiteX0" y="connsiteY0"/>
              </a:cxn>
              <a:cxn ang="0">
                <a:pos x="connsiteX1" y="connsiteY1"/>
              </a:cxn>
              <a:cxn ang="0">
                <a:pos x="connsiteX2" y="connsiteY2"/>
              </a:cxn>
              <a:cxn ang="0">
                <a:pos x="connsiteX3" y="connsiteY3"/>
              </a:cxn>
            </a:cxnLst>
            <a:rect l="l" t="t" r="r" b="b"/>
            <a:pathLst>
              <a:path w="434340" h="472440">
                <a:moveTo>
                  <a:pt x="0" y="472440"/>
                </a:moveTo>
                <a:cubicBezTo>
                  <a:pt x="142875" y="397510"/>
                  <a:pt x="285750" y="322580"/>
                  <a:pt x="358140" y="243840"/>
                </a:cubicBezTo>
                <a:cubicBezTo>
                  <a:pt x="430530" y="165100"/>
                  <a:pt x="434340" y="0"/>
                  <a:pt x="434340" y="0"/>
                </a:cubicBezTo>
                <a:lnTo>
                  <a:pt x="434340" y="0"/>
                </a:lnTo>
              </a:path>
            </a:pathLst>
          </a:custGeom>
          <a:noFill/>
          <a:ln w="28575">
            <a:solidFill>
              <a:schemeClr val="accent2"/>
            </a:solidFill>
            <a:tailEnd type="arrow"/>
          </a:ln>
          <a:effec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a:ln>
                <a:noFill/>
              </a:ln>
              <a:solidFill>
                <a:srgbClr val="FFD624"/>
              </a:solidFill>
              <a:effectLst/>
              <a:latin typeface="Verdana" pitchFamily="34" charset="0"/>
            </a:endParaRPr>
          </a:p>
        </p:txBody>
      </p:sp>
      <p:sp>
        <p:nvSpPr>
          <p:cNvPr id="13" name="Freeform 12"/>
          <p:cNvSpPr/>
          <p:nvPr/>
        </p:nvSpPr>
        <p:spPr>
          <a:xfrm rot="13092141">
            <a:off x="3543498" y="3520467"/>
            <a:ext cx="231266" cy="686891"/>
          </a:xfrm>
          <a:custGeom>
            <a:avLst/>
            <a:gdLst>
              <a:gd name="connsiteX0" fmla="*/ 0 w 434340"/>
              <a:gd name="connsiteY0" fmla="*/ 472440 h 472440"/>
              <a:gd name="connsiteX1" fmla="*/ 358140 w 434340"/>
              <a:gd name="connsiteY1" fmla="*/ 243840 h 472440"/>
              <a:gd name="connsiteX2" fmla="*/ 434340 w 434340"/>
              <a:gd name="connsiteY2" fmla="*/ 0 h 472440"/>
              <a:gd name="connsiteX3" fmla="*/ 434340 w 434340"/>
              <a:gd name="connsiteY3" fmla="*/ 0 h 472440"/>
            </a:gdLst>
            <a:ahLst/>
            <a:cxnLst>
              <a:cxn ang="0">
                <a:pos x="connsiteX0" y="connsiteY0"/>
              </a:cxn>
              <a:cxn ang="0">
                <a:pos x="connsiteX1" y="connsiteY1"/>
              </a:cxn>
              <a:cxn ang="0">
                <a:pos x="connsiteX2" y="connsiteY2"/>
              </a:cxn>
              <a:cxn ang="0">
                <a:pos x="connsiteX3" y="connsiteY3"/>
              </a:cxn>
            </a:cxnLst>
            <a:rect l="l" t="t" r="r" b="b"/>
            <a:pathLst>
              <a:path w="434340" h="472440">
                <a:moveTo>
                  <a:pt x="0" y="472440"/>
                </a:moveTo>
                <a:cubicBezTo>
                  <a:pt x="142875" y="397510"/>
                  <a:pt x="285750" y="322580"/>
                  <a:pt x="358140" y="243840"/>
                </a:cubicBezTo>
                <a:cubicBezTo>
                  <a:pt x="430530" y="165100"/>
                  <a:pt x="434340" y="0"/>
                  <a:pt x="434340" y="0"/>
                </a:cubicBezTo>
                <a:lnTo>
                  <a:pt x="434340" y="0"/>
                </a:lnTo>
              </a:path>
            </a:pathLst>
          </a:custGeom>
          <a:noFill/>
          <a:ln w="28575">
            <a:solidFill>
              <a:schemeClr val="accent2"/>
            </a:solidFill>
            <a:tailEnd type="arrow"/>
          </a:ln>
          <a:effec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a:ln>
                <a:noFill/>
              </a:ln>
              <a:solidFill>
                <a:srgbClr val="FFD624"/>
              </a:solidFill>
              <a:effectLst/>
              <a:latin typeface="Verdana" pitchFamily="34" charset="0"/>
            </a:endParaRPr>
          </a:p>
        </p:txBody>
      </p:sp>
      <p:sp>
        <p:nvSpPr>
          <p:cNvPr id="15" name="TextBox 14"/>
          <p:cNvSpPr txBox="1"/>
          <p:nvPr/>
        </p:nvSpPr>
        <p:spPr>
          <a:xfrm>
            <a:off x="4184150" y="3340115"/>
            <a:ext cx="3247714" cy="276999"/>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lIns="91440" tIns="45720" rIns="91440" bIns="45720" rtlCol="0" anchor="t">
            <a:spAutoFit/>
          </a:bodyPr>
          <a:lstStyle/>
          <a:p>
            <a:r>
              <a:rPr lang="en-IE" sz="1200" dirty="0"/>
              <a:t>Call ID: </a:t>
            </a:r>
            <a:r>
              <a:rPr lang="en-GB" sz="1200" b="1" dirty="0"/>
              <a:t>CERV-2025-DAPHNE</a:t>
            </a:r>
          </a:p>
        </p:txBody>
      </p:sp>
      <p:sp>
        <p:nvSpPr>
          <p:cNvPr id="21" name="Rounded Rectangle 20"/>
          <p:cNvSpPr/>
          <p:nvPr/>
        </p:nvSpPr>
        <p:spPr>
          <a:xfrm>
            <a:off x="865070" y="3863912"/>
            <a:ext cx="382903" cy="260413"/>
          </a:xfrm>
          <a:prstGeom prst="roundRect">
            <a:avLst/>
          </a:prstGeom>
          <a:noFill/>
          <a:ln w="38100">
            <a:solidFill>
              <a:schemeClr val="accent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19" name="Picture 18"/>
          <p:cNvPicPr>
            <a:picLocks noChangeAspect="1"/>
          </p:cNvPicPr>
          <p:nvPr/>
        </p:nvPicPr>
        <p:blipFill rotWithShape="1">
          <a:blip r:embed="rId6"/>
          <a:srcRect t="1706" r="9615"/>
          <a:stretch/>
        </p:blipFill>
        <p:spPr>
          <a:xfrm>
            <a:off x="9706802" y="3108842"/>
            <a:ext cx="1779115" cy="2210021"/>
          </a:xfrm>
          <a:prstGeom prst="rect">
            <a:avLst/>
          </a:prstGeom>
          <a:effectLst>
            <a:outerShdw blurRad="50800" dist="38100" dir="2700000" algn="tl" rotWithShape="0">
              <a:prstClr val="black">
                <a:alpha val="40000"/>
              </a:prstClr>
            </a:outerShdw>
          </a:effectLst>
        </p:spPr>
      </p:pic>
      <p:sp>
        <p:nvSpPr>
          <p:cNvPr id="23" name="Freeform 22"/>
          <p:cNvSpPr/>
          <p:nvPr/>
        </p:nvSpPr>
        <p:spPr>
          <a:xfrm rot="16883169" flipV="1">
            <a:off x="8686712" y="3341010"/>
            <a:ext cx="905909" cy="548382"/>
          </a:xfrm>
          <a:custGeom>
            <a:avLst/>
            <a:gdLst>
              <a:gd name="connsiteX0" fmla="*/ 0 w 434340"/>
              <a:gd name="connsiteY0" fmla="*/ 472440 h 472440"/>
              <a:gd name="connsiteX1" fmla="*/ 358140 w 434340"/>
              <a:gd name="connsiteY1" fmla="*/ 243840 h 472440"/>
              <a:gd name="connsiteX2" fmla="*/ 434340 w 434340"/>
              <a:gd name="connsiteY2" fmla="*/ 0 h 472440"/>
              <a:gd name="connsiteX3" fmla="*/ 434340 w 434340"/>
              <a:gd name="connsiteY3" fmla="*/ 0 h 472440"/>
            </a:gdLst>
            <a:ahLst/>
            <a:cxnLst>
              <a:cxn ang="0">
                <a:pos x="connsiteX0" y="connsiteY0"/>
              </a:cxn>
              <a:cxn ang="0">
                <a:pos x="connsiteX1" y="connsiteY1"/>
              </a:cxn>
              <a:cxn ang="0">
                <a:pos x="connsiteX2" y="connsiteY2"/>
              </a:cxn>
              <a:cxn ang="0">
                <a:pos x="connsiteX3" y="connsiteY3"/>
              </a:cxn>
            </a:cxnLst>
            <a:rect l="l" t="t" r="r" b="b"/>
            <a:pathLst>
              <a:path w="434340" h="472440">
                <a:moveTo>
                  <a:pt x="0" y="472440"/>
                </a:moveTo>
                <a:cubicBezTo>
                  <a:pt x="142875" y="397510"/>
                  <a:pt x="285750" y="322580"/>
                  <a:pt x="358140" y="243840"/>
                </a:cubicBezTo>
                <a:cubicBezTo>
                  <a:pt x="430530" y="165100"/>
                  <a:pt x="434340" y="0"/>
                  <a:pt x="434340" y="0"/>
                </a:cubicBezTo>
                <a:lnTo>
                  <a:pt x="434340" y="0"/>
                </a:lnTo>
              </a:path>
            </a:pathLst>
          </a:custGeom>
          <a:noFill/>
          <a:ln w="28575">
            <a:solidFill>
              <a:schemeClr val="accent2"/>
            </a:solidFill>
            <a:tailEnd type="arrow"/>
          </a:ln>
          <a:effec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a:ln>
                <a:noFill/>
              </a:ln>
              <a:solidFill>
                <a:srgbClr val="FFD624"/>
              </a:solidFill>
              <a:effectLst/>
              <a:latin typeface="Verdana" pitchFamily="34" charset="0"/>
            </a:endParaRPr>
          </a:p>
        </p:txBody>
      </p:sp>
      <p:sp>
        <p:nvSpPr>
          <p:cNvPr id="26" name="Rounded Rectangle 25"/>
          <p:cNvSpPr/>
          <p:nvPr/>
        </p:nvSpPr>
        <p:spPr>
          <a:xfrm>
            <a:off x="4156053" y="3337698"/>
            <a:ext cx="2796216" cy="331134"/>
          </a:xfrm>
          <a:prstGeom prst="roundRect">
            <a:avLst/>
          </a:prstGeom>
          <a:noFill/>
          <a:ln w="38100">
            <a:solidFill>
              <a:schemeClr val="accent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12"/>
          </p:nvPr>
        </p:nvSpPr>
        <p:spPr/>
        <p:txBody>
          <a:bodyPr/>
          <a:lstStyle/>
          <a:p>
            <a:fld id="{F46C79FD-C571-418B-AB0F-5EE936C85276}" type="slidenum">
              <a:rPr lang="en-GB" smtClean="0"/>
              <a:t>40</a:t>
            </a:fld>
            <a:endParaRPr lang="en-GB"/>
          </a:p>
        </p:txBody>
      </p:sp>
    </p:spTree>
    <p:extLst>
      <p:ext uri="{BB962C8B-B14F-4D97-AF65-F5344CB8AC3E}">
        <p14:creationId xmlns:p14="http://schemas.microsoft.com/office/powerpoint/2010/main" val="21504074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magine 3" descr="A close-up of a colorful corner&#10;&#10;AI-generated content may be incorrect.">
            <a:extLst>
              <a:ext uri="{FF2B5EF4-FFF2-40B4-BE49-F238E27FC236}">
                <a16:creationId xmlns:a16="http://schemas.microsoft.com/office/drawing/2014/main" id="{7B668802-F492-1772-7683-91045ACCF9BA}"/>
              </a:ext>
            </a:extLst>
          </p:cNvPr>
          <p:cNvPicPr>
            <a:picLocks noChangeAspect="1"/>
          </p:cNvPicPr>
          <p:nvPr/>
        </p:nvPicPr>
        <p:blipFill>
          <a:blip r:embed="rId3"/>
          <a:stretch>
            <a:fillRect/>
          </a:stretch>
        </p:blipFill>
        <p:spPr>
          <a:xfrm>
            <a:off x="0" y="0"/>
            <a:ext cx="12192000" cy="6858000"/>
          </a:xfrm>
          <a:prstGeom prst="rect">
            <a:avLst/>
          </a:prstGeom>
        </p:spPr>
      </p:pic>
      <p:sp>
        <p:nvSpPr>
          <p:cNvPr id="7" name="Title 6"/>
          <p:cNvSpPr>
            <a:spLocks noGrp="1"/>
          </p:cNvSpPr>
          <p:nvPr>
            <p:ph type="title" idx="4294967295"/>
          </p:nvPr>
        </p:nvSpPr>
        <p:spPr>
          <a:xfrm>
            <a:off x="930275" y="103188"/>
            <a:ext cx="10550525" cy="1001712"/>
          </a:xfrm>
        </p:spPr>
        <p:txBody>
          <a:bodyPr/>
          <a:lstStyle/>
          <a:p>
            <a:r>
              <a:rPr lang="en-US" sz="4400" b="1" i="1" dirty="0">
                <a:solidFill>
                  <a:srgbClr val="094DEE"/>
                </a:solidFill>
                <a:latin typeface="Gotham HTF"/>
                <a:ea typeface="+mn-ea"/>
                <a:cs typeface="+mn-cs"/>
              </a:rPr>
              <a:t>Award criteria</a:t>
            </a:r>
            <a:r>
              <a:rPr lang="en-US" dirty="0">
                <a:solidFill>
                  <a:srgbClr val="024EA2"/>
                </a:solidFill>
              </a:rPr>
              <a:t>			</a:t>
            </a:r>
            <a:endParaRPr lang="fr-BE" dirty="0">
              <a:solidFill>
                <a:srgbClr val="024EA2"/>
              </a:solidFill>
              <a:cs typeface="Calibri Light"/>
            </a:endParaRPr>
          </a:p>
        </p:txBody>
      </p:sp>
      <p:sp>
        <p:nvSpPr>
          <p:cNvPr id="2" name="Content Placeholder 1"/>
          <p:cNvSpPr>
            <a:spLocks noGrp="1"/>
          </p:cNvSpPr>
          <p:nvPr>
            <p:ph sz="half" idx="4294967295"/>
          </p:nvPr>
        </p:nvSpPr>
        <p:spPr>
          <a:xfrm>
            <a:off x="0" y="1825625"/>
            <a:ext cx="5327650" cy="3906838"/>
          </a:xfrm>
        </p:spPr>
        <p:txBody>
          <a:bodyPr/>
          <a:lstStyle/>
          <a:p>
            <a:pPr fontAlgn="t"/>
            <a:endParaRPr lang="fr-BE"/>
          </a:p>
          <a:p>
            <a:endParaRPr lang="en-GB"/>
          </a:p>
        </p:txBody>
      </p:sp>
      <p:graphicFrame>
        <p:nvGraphicFramePr>
          <p:cNvPr id="8" name="Diagram 7"/>
          <p:cNvGraphicFramePr/>
          <p:nvPr/>
        </p:nvGraphicFramePr>
        <p:xfrm>
          <a:off x="934279" y="1370569"/>
          <a:ext cx="7152310" cy="50595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6" name="Down Arrow 15"/>
          <p:cNvSpPr/>
          <p:nvPr/>
        </p:nvSpPr>
        <p:spPr>
          <a:xfrm>
            <a:off x="8076858" y="4044584"/>
            <a:ext cx="2909501" cy="2368734"/>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BE" sz="2400" b="1"/>
          </a:p>
          <a:p>
            <a:pPr algn="ctr"/>
            <a:r>
              <a:rPr lang="fr-BE" sz="2400" b="1"/>
              <a:t>MIN PASS SCORE</a:t>
            </a:r>
          </a:p>
          <a:p>
            <a:pPr algn="ctr"/>
            <a:r>
              <a:rPr lang="fr-BE" sz="2400" b="1">
                <a:solidFill>
                  <a:schemeClr val="accent6"/>
                </a:solidFill>
              </a:rPr>
              <a:t>70 points</a:t>
            </a:r>
          </a:p>
        </p:txBody>
      </p:sp>
      <p:sp>
        <p:nvSpPr>
          <p:cNvPr id="17" name="Up Arrow 16"/>
          <p:cNvSpPr/>
          <p:nvPr/>
        </p:nvSpPr>
        <p:spPr>
          <a:xfrm>
            <a:off x="8082797" y="1109193"/>
            <a:ext cx="2903562" cy="2448864"/>
          </a:xfrm>
          <a:prstGeom prst="up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BE" sz="2400" b="1"/>
              <a:t>MAX SCORE</a:t>
            </a:r>
          </a:p>
          <a:p>
            <a:pPr algn="ctr"/>
            <a:r>
              <a:rPr lang="fr-BE" sz="2400" b="1">
                <a:solidFill>
                  <a:schemeClr val="accent6"/>
                </a:solidFill>
              </a:rPr>
              <a:t> 100 POINTS</a:t>
            </a:r>
          </a:p>
        </p:txBody>
      </p:sp>
    </p:spTree>
    <p:extLst>
      <p:ext uri="{BB962C8B-B14F-4D97-AF65-F5344CB8AC3E}">
        <p14:creationId xmlns:p14="http://schemas.microsoft.com/office/powerpoint/2010/main" val="39446902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3" descr="A close-up of a colorful corner&#10;&#10;AI-generated content may be incorrect.">
            <a:extLst>
              <a:ext uri="{FF2B5EF4-FFF2-40B4-BE49-F238E27FC236}">
                <a16:creationId xmlns:a16="http://schemas.microsoft.com/office/drawing/2014/main" id="{79A9F362-1D21-C683-790E-21CD95D35A8B}"/>
              </a:ext>
            </a:extLst>
          </p:cNvPr>
          <p:cNvPicPr>
            <a:picLocks noChangeAspect="1"/>
          </p:cNvPicPr>
          <p:nvPr/>
        </p:nvPicPr>
        <p:blipFill>
          <a:blip r:embed="rId3"/>
          <a:stretch>
            <a:fillRect/>
          </a:stretch>
        </p:blipFill>
        <p:spPr>
          <a:xfrm>
            <a:off x="0" y="0"/>
            <a:ext cx="12192000" cy="6858000"/>
          </a:xfrm>
          <a:prstGeom prst="rect">
            <a:avLst/>
          </a:prstGeom>
        </p:spPr>
      </p:pic>
      <p:sp>
        <p:nvSpPr>
          <p:cNvPr id="2" name="Content Placeholder 1"/>
          <p:cNvSpPr>
            <a:spLocks noGrp="1"/>
          </p:cNvSpPr>
          <p:nvPr>
            <p:ph sz="half" idx="4294967295"/>
          </p:nvPr>
        </p:nvSpPr>
        <p:spPr>
          <a:xfrm>
            <a:off x="568007" y="1242735"/>
            <a:ext cx="10425113" cy="5368925"/>
          </a:xfrm>
        </p:spPr>
        <p:txBody>
          <a:bodyPr vert="horz" lIns="91440" tIns="45720" rIns="91440" bIns="45720" rtlCol="0" anchor="t">
            <a:noAutofit/>
          </a:bodyPr>
          <a:lstStyle/>
          <a:p>
            <a:pPr fontAlgn="base"/>
            <a:r>
              <a:rPr lang="fr-BE" sz="1800" b="1" err="1">
                <a:solidFill>
                  <a:srgbClr val="000000"/>
                </a:solidFill>
              </a:rPr>
              <a:t>Impactful</a:t>
            </a:r>
            <a:r>
              <a:rPr lang="fr-BE" sz="1800" dirty="0">
                <a:solidFill>
                  <a:srgbClr val="000000"/>
                </a:solidFill>
              </a:rPr>
              <a:t>: </a:t>
            </a:r>
            <a:r>
              <a:rPr lang="fr-BE" sz="1800" err="1">
                <a:solidFill>
                  <a:srgbClr val="000000"/>
                </a:solidFill>
              </a:rPr>
              <a:t>concrete</a:t>
            </a:r>
            <a:r>
              <a:rPr lang="fr-BE" sz="1800" dirty="0">
                <a:solidFill>
                  <a:srgbClr val="000000"/>
                </a:solidFill>
              </a:rPr>
              <a:t> </a:t>
            </a:r>
            <a:r>
              <a:rPr lang="fr-BE" sz="1800" err="1">
                <a:solidFill>
                  <a:srgbClr val="000000"/>
                </a:solidFill>
              </a:rPr>
              <a:t>targets</a:t>
            </a:r>
            <a:r>
              <a:rPr lang="fr-BE" sz="1800" dirty="0">
                <a:solidFill>
                  <a:srgbClr val="000000"/>
                </a:solidFill>
              </a:rPr>
              <a:t> and </a:t>
            </a:r>
            <a:r>
              <a:rPr lang="fr-BE" sz="1800" err="1">
                <a:solidFill>
                  <a:srgbClr val="000000"/>
                </a:solidFill>
              </a:rPr>
              <a:t>results</a:t>
            </a:r>
            <a:r>
              <a:rPr lang="fr-BE" sz="1800" dirty="0">
                <a:solidFill>
                  <a:srgbClr val="000000"/>
                </a:solidFill>
              </a:rPr>
              <a:t>​</a:t>
            </a:r>
            <a:endParaRPr lang="fr-BE" sz="1800" dirty="0">
              <a:solidFill>
                <a:srgbClr val="000000"/>
              </a:solidFill>
              <a:cs typeface="Arial"/>
            </a:endParaRPr>
          </a:p>
          <a:p>
            <a:pPr fontAlgn="base"/>
            <a:r>
              <a:rPr lang="fr-BE" sz="1800" b="1" dirty="0" err="1">
                <a:solidFill>
                  <a:srgbClr val="000000"/>
                </a:solidFill>
              </a:rPr>
              <a:t>Realistic</a:t>
            </a:r>
            <a:r>
              <a:rPr lang="fr-BE" sz="1800" dirty="0">
                <a:solidFill>
                  <a:srgbClr val="000000"/>
                </a:solidFill>
              </a:rPr>
              <a:t> objectives</a:t>
            </a:r>
            <a:r>
              <a:rPr lang="en-US" sz="1800" dirty="0">
                <a:solidFill>
                  <a:srgbClr val="000000"/>
                </a:solidFill>
              </a:rPr>
              <a:t>​</a:t>
            </a:r>
            <a:endParaRPr lang="en-US" sz="1800" dirty="0">
              <a:solidFill>
                <a:srgbClr val="000000"/>
              </a:solidFill>
              <a:cs typeface="Arial"/>
            </a:endParaRPr>
          </a:p>
          <a:p>
            <a:pPr fontAlgn="base"/>
            <a:r>
              <a:rPr lang="fr-BE" sz="1800" b="1" dirty="0">
                <a:solidFill>
                  <a:srgbClr val="000000"/>
                </a:solidFill>
              </a:rPr>
              <a:t>Responsive/</a:t>
            </a:r>
            <a:r>
              <a:rPr lang="fr-BE" sz="1800" b="1" dirty="0" err="1">
                <a:solidFill>
                  <a:srgbClr val="000000"/>
                </a:solidFill>
              </a:rPr>
              <a:t>engaged</a:t>
            </a:r>
            <a:r>
              <a:rPr lang="fr-BE" sz="1800" b="1" dirty="0">
                <a:solidFill>
                  <a:srgbClr val="000000"/>
                </a:solidFill>
              </a:rPr>
              <a:t> </a:t>
            </a:r>
            <a:r>
              <a:rPr lang="fr-BE" sz="1800" b="1" dirty="0" err="1">
                <a:solidFill>
                  <a:srgbClr val="000000"/>
                </a:solidFill>
              </a:rPr>
              <a:t>coordinator</a:t>
            </a:r>
            <a:r>
              <a:rPr lang="fr-BE" sz="1800" dirty="0">
                <a:solidFill>
                  <a:srgbClr val="000000"/>
                </a:solidFill>
              </a:rPr>
              <a:t> </a:t>
            </a:r>
            <a:endParaRPr lang="fr-BE" sz="1800" dirty="0">
              <a:solidFill>
                <a:srgbClr val="000000"/>
              </a:solidFill>
              <a:cs typeface="Arial"/>
            </a:endParaRPr>
          </a:p>
          <a:p>
            <a:pPr fontAlgn="base"/>
            <a:r>
              <a:rPr lang="fr-BE" sz="1800" b="1">
                <a:solidFill>
                  <a:srgbClr val="000000"/>
                </a:solidFill>
              </a:rPr>
              <a:t>Original</a:t>
            </a:r>
            <a:r>
              <a:rPr lang="fr-BE" sz="1800" dirty="0">
                <a:solidFill>
                  <a:srgbClr val="000000"/>
                </a:solidFill>
              </a:rPr>
              <a:t> (a new angle)</a:t>
            </a:r>
            <a:r>
              <a:rPr lang="en-US" sz="1800" dirty="0">
                <a:solidFill>
                  <a:srgbClr val="000000"/>
                </a:solidFill>
              </a:rPr>
              <a:t>​</a:t>
            </a:r>
            <a:endParaRPr lang="en-US" sz="1800" dirty="0">
              <a:solidFill>
                <a:srgbClr val="000000"/>
              </a:solidFill>
              <a:cs typeface="Arial"/>
            </a:endParaRPr>
          </a:p>
          <a:p>
            <a:pPr fontAlgn="base"/>
            <a:r>
              <a:rPr lang="en-US" sz="1800" b="1">
                <a:solidFill>
                  <a:srgbClr val="000000"/>
                </a:solidFill>
              </a:rPr>
              <a:t>Indicators</a:t>
            </a:r>
            <a:r>
              <a:rPr lang="en-US" sz="1800" dirty="0">
                <a:solidFill>
                  <a:srgbClr val="000000"/>
                </a:solidFill>
              </a:rPr>
              <a:t> set by age / disaggregated by gender</a:t>
            </a:r>
            <a:endParaRPr lang="en-US" sz="1800" dirty="0">
              <a:solidFill>
                <a:srgbClr val="000000"/>
              </a:solidFill>
              <a:cs typeface="Arial"/>
            </a:endParaRPr>
          </a:p>
          <a:p>
            <a:pPr fontAlgn="base"/>
            <a:r>
              <a:rPr lang="fr-BE" sz="1800" b="1">
                <a:solidFill>
                  <a:srgbClr val="000000"/>
                </a:solidFill>
              </a:rPr>
              <a:t>Transnational </a:t>
            </a:r>
            <a:r>
              <a:rPr lang="fr-BE" sz="1800" dirty="0" err="1">
                <a:solidFill>
                  <a:srgbClr val="000000"/>
                </a:solidFill>
              </a:rPr>
              <a:t>is</a:t>
            </a:r>
            <a:r>
              <a:rPr lang="fr-BE" sz="1800" dirty="0">
                <a:solidFill>
                  <a:srgbClr val="000000"/>
                </a:solidFill>
              </a:rPr>
              <a:t> an </a:t>
            </a:r>
            <a:r>
              <a:rPr lang="fr-BE" sz="1800" dirty="0" err="1">
                <a:solidFill>
                  <a:srgbClr val="000000"/>
                </a:solidFill>
              </a:rPr>
              <a:t>added</a:t>
            </a:r>
            <a:r>
              <a:rPr lang="fr-BE" sz="1800" dirty="0">
                <a:solidFill>
                  <a:srgbClr val="000000"/>
                </a:solidFill>
              </a:rPr>
              <a:t> value</a:t>
            </a:r>
            <a:endParaRPr lang="fr-BE" sz="1800" dirty="0">
              <a:solidFill>
                <a:srgbClr val="000000"/>
              </a:solidFill>
              <a:cs typeface="Arial"/>
            </a:endParaRPr>
          </a:p>
          <a:p>
            <a:pPr fontAlgn="base"/>
            <a:r>
              <a:rPr lang="fr-BE" sz="1800" err="1">
                <a:solidFill>
                  <a:srgbClr val="000000"/>
                </a:solidFill>
              </a:rPr>
              <a:t>Build</a:t>
            </a:r>
            <a:r>
              <a:rPr lang="fr-BE" sz="1800" dirty="0">
                <a:solidFill>
                  <a:srgbClr val="000000"/>
                </a:solidFill>
              </a:rPr>
              <a:t> on </a:t>
            </a:r>
            <a:r>
              <a:rPr lang="fr-BE" sz="1800" err="1">
                <a:solidFill>
                  <a:srgbClr val="000000"/>
                </a:solidFill>
              </a:rPr>
              <a:t>existing</a:t>
            </a:r>
            <a:r>
              <a:rPr lang="fr-BE" sz="1800" dirty="0">
                <a:solidFill>
                  <a:srgbClr val="000000"/>
                </a:solidFill>
              </a:rPr>
              <a:t> good practice : </a:t>
            </a:r>
            <a:r>
              <a:rPr lang="fr-BE" sz="1800" err="1">
                <a:solidFill>
                  <a:srgbClr val="000000"/>
                </a:solidFill>
              </a:rPr>
              <a:t>concrete</a:t>
            </a:r>
            <a:r>
              <a:rPr lang="fr-BE" sz="1800" dirty="0">
                <a:solidFill>
                  <a:srgbClr val="000000"/>
                </a:solidFill>
              </a:rPr>
              <a:t> </a:t>
            </a:r>
            <a:r>
              <a:rPr lang="fr-BE" sz="1800" b="1">
                <a:solidFill>
                  <a:srgbClr val="000000"/>
                </a:solidFill>
              </a:rPr>
              <a:t>multiplier </a:t>
            </a:r>
            <a:r>
              <a:rPr lang="fr-BE" sz="1800" b="1" err="1">
                <a:solidFill>
                  <a:srgbClr val="000000"/>
                </a:solidFill>
              </a:rPr>
              <a:t>effect</a:t>
            </a:r>
            <a:endParaRPr lang="fr-BE" sz="1800" b="1">
              <a:solidFill>
                <a:srgbClr val="000000"/>
              </a:solidFill>
              <a:cs typeface="Arial"/>
            </a:endParaRPr>
          </a:p>
          <a:p>
            <a:pPr fontAlgn="base"/>
            <a:r>
              <a:rPr lang="fr-BE" sz="1800" err="1">
                <a:solidFill>
                  <a:srgbClr val="000000"/>
                </a:solidFill>
              </a:rPr>
              <a:t>Written</a:t>
            </a:r>
            <a:r>
              <a:rPr lang="fr-BE" sz="1800" dirty="0">
                <a:solidFill>
                  <a:srgbClr val="000000"/>
                </a:solidFill>
              </a:rPr>
              <a:t> in simple </a:t>
            </a:r>
            <a:r>
              <a:rPr lang="fr-BE" sz="1800" err="1">
                <a:solidFill>
                  <a:srgbClr val="000000"/>
                </a:solidFill>
              </a:rPr>
              <a:t>way</a:t>
            </a:r>
            <a:endParaRPr lang="fr-BE" sz="1800">
              <a:solidFill>
                <a:srgbClr val="000000"/>
              </a:solidFill>
              <a:cs typeface="Arial"/>
            </a:endParaRPr>
          </a:p>
          <a:p>
            <a:r>
              <a:rPr lang="fr-BE" sz="1800" b="1">
                <a:solidFill>
                  <a:srgbClr val="000000"/>
                </a:solidFill>
              </a:rPr>
              <a:t>Budget </a:t>
            </a:r>
            <a:r>
              <a:rPr lang="fr-BE" sz="1800" b="1" err="1">
                <a:solidFill>
                  <a:srgbClr val="000000"/>
                </a:solidFill>
              </a:rPr>
              <a:t>needs</a:t>
            </a:r>
            <a:r>
              <a:rPr lang="fr-BE" sz="1800" b="1">
                <a:solidFill>
                  <a:srgbClr val="000000"/>
                </a:solidFill>
              </a:rPr>
              <a:t> to correspond to the </a:t>
            </a:r>
            <a:r>
              <a:rPr lang="fr-BE" sz="1800" b="1" err="1">
                <a:solidFill>
                  <a:srgbClr val="000000"/>
                </a:solidFill>
              </a:rPr>
              <a:t>activities</a:t>
            </a:r>
            <a:r>
              <a:rPr lang="fr-BE" sz="1800" dirty="0">
                <a:solidFill>
                  <a:srgbClr val="000000"/>
                </a:solidFill>
              </a:rPr>
              <a:t> and </a:t>
            </a:r>
            <a:r>
              <a:rPr lang="fr-BE" sz="1800" dirty="0" err="1">
                <a:solidFill>
                  <a:srgbClr val="000000"/>
                </a:solidFill>
              </a:rPr>
              <a:t>specifiy</a:t>
            </a:r>
            <a:r>
              <a:rPr lang="fr-BE" sz="1800" dirty="0">
                <a:solidFill>
                  <a:srgbClr val="000000"/>
                </a:solidFill>
              </a:rPr>
              <a:t> in "</a:t>
            </a:r>
            <a:r>
              <a:rPr lang="fr-BE" sz="1800" dirty="0" err="1">
                <a:solidFill>
                  <a:srgbClr val="000000"/>
                </a:solidFill>
              </a:rPr>
              <a:t>Comments</a:t>
            </a:r>
            <a:r>
              <a:rPr lang="fr-BE" sz="1800" dirty="0">
                <a:solidFill>
                  <a:srgbClr val="000000"/>
                </a:solidFill>
              </a:rPr>
              <a:t>" </a:t>
            </a:r>
            <a:r>
              <a:rPr lang="fr-BE" sz="1800" dirty="0" err="1">
                <a:solidFill>
                  <a:srgbClr val="000000"/>
                </a:solidFill>
              </a:rPr>
              <a:t>worksheet</a:t>
            </a:r>
            <a:endParaRPr lang="fr-BE" sz="1800" dirty="0">
              <a:solidFill>
                <a:srgbClr val="000000"/>
              </a:solidFill>
            </a:endParaRPr>
          </a:p>
        </p:txBody>
      </p:sp>
      <p:sp>
        <p:nvSpPr>
          <p:cNvPr id="4" name="Title 2"/>
          <p:cNvSpPr txBox="1">
            <a:spLocks/>
          </p:cNvSpPr>
          <p:nvPr/>
        </p:nvSpPr>
        <p:spPr>
          <a:xfrm>
            <a:off x="385127" y="-309834"/>
            <a:ext cx="10425113" cy="141761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400" b="1" i="1" dirty="0">
                <a:solidFill>
                  <a:srgbClr val="094DEE"/>
                </a:solidFill>
                <a:latin typeface="Gotham HTF"/>
                <a:ea typeface="+mn-ea"/>
                <a:cs typeface="+mn-cs"/>
              </a:rPr>
              <a:t>What is a successful proposal?</a:t>
            </a:r>
            <a:endParaRPr lang="fr-BE" sz="4400" b="1" i="1" dirty="0">
              <a:solidFill>
                <a:srgbClr val="094DEE"/>
              </a:solidFill>
              <a:latin typeface="Gotham HTF"/>
              <a:ea typeface="+mn-ea"/>
              <a:cs typeface="+mn-cs"/>
            </a:endParaRPr>
          </a:p>
        </p:txBody>
      </p:sp>
    </p:spTree>
    <p:extLst>
      <p:ext uri="{BB962C8B-B14F-4D97-AF65-F5344CB8AC3E}">
        <p14:creationId xmlns:p14="http://schemas.microsoft.com/office/powerpoint/2010/main" val="11575161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3" descr="A close-up of a colorful corner&#10;&#10;AI-generated content may be incorrect.">
            <a:extLst>
              <a:ext uri="{FF2B5EF4-FFF2-40B4-BE49-F238E27FC236}">
                <a16:creationId xmlns:a16="http://schemas.microsoft.com/office/drawing/2014/main" id="{60694B85-ABDA-04EF-AF09-234AB21932E0}"/>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2">
            <a:extLst>
              <a:ext uri="{FF2B5EF4-FFF2-40B4-BE49-F238E27FC236}">
                <a16:creationId xmlns:a16="http://schemas.microsoft.com/office/drawing/2014/main" id="{36C3FDBB-6466-1850-1D9E-FAE8338A6017}"/>
              </a:ext>
            </a:extLst>
          </p:cNvPr>
          <p:cNvSpPr>
            <a:spLocks noGrp="1"/>
          </p:cNvSpPr>
          <p:nvPr>
            <p:ph type="title"/>
          </p:nvPr>
        </p:nvSpPr>
        <p:spPr>
          <a:xfrm>
            <a:off x="234123" y="470162"/>
            <a:ext cx="10515600" cy="782357"/>
          </a:xfrm>
        </p:spPr>
        <p:txBody>
          <a:bodyPr/>
          <a:lstStyle/>
          <a:p>
            <a:r>
              <a:rPr lang="en-US" sz="4400" b="1" i="1" dirty="0">
                <a:solidFill>
                  <a:srgbClr val="094DEE"/>
                </a:solidFill>
                <a:latin typeface="Gotham HTF"/>
                <a:ea typeface="+mn-ea"/>
                <a:cs typeface="+mn-cs"/>
              </a:rPr>
              <a:t>What do we mean by EU values?</a:t>
            </a:r>
            <a:endParaRPr lang="en-IE" sz="4400" b="1" i="1" dirty="0">
              <a:solidFill>
                <a:srgbClr val="094DEE"/>
              </a:solidFill>
              <a:latin typeface="Gotham HTF"/>
              <a:ea typeface="+mn-ea"/>
              <a:cs typeface="+mn-cs"/>
            </a:endParaRPr>
          </a:p>
        </p:txBody>
      </p:sp>
      <p:sp>
        <p:nvSpPr>
          <p:cNvPr id="4" name="Slide Number Placeholder 3">
            <a:extLst>
              <a:ext uri="{FF2B5EF4-FFF2-40B4-BE49-F238E27FC236}">
                <a16:creationId xmlns:a16="http://schemas.microsoft.com/office/drawing/2014/main" id="{09DCF0F8-6FE8-AB99-D36D-F26A4E5B3135}"/>
              </a:ext>
            </a:extLst>
          </p:cNvPr>
          <p:cNvSpPr>
            <a:spLocks noGrp="1"/>
          </p:cNvSpPr>
          <p:nvPr>
            <p:ph type="sldNum" sz="quarter" idx="10"/>
          </p:nvPr>
        </p:nvSpPr>
        <p:spPr/>
        <p:txBody>
          <a:bodyPr/>
          <a:lstStyle/>
          <a:p>
            <a:pPr>
              <a:defRPr/>
            </a:pPr>
            <a:fld id="{64F7E0AA-0773-46CB-AF17-96B4D9EA6155}" type="slidenum">
              <a:rPr lang="en-GB" altLang="en-US" smtClean="0"/>
              <a:pPr>
                <a:defRPr/>
              </a:pPr>
              <a:t>43</a:t>
            </a:fld>
            <a:endParaRPr lang="en-GB" altLang="en-US"/>
          </a:p>
        </p:txBody>
      </p:sp>
      <p:sp>
        <p:nvSpPr>
          <p:cNvPr id="5" name="Rectangle 4">
            <a:extLst>
              <a:ext uri="{FF2B5EF4-FFF2-40B4-BE49-F238E27FC236}">
                <a16:creationId xmlns:a16="http://schemas.microsoft.com/office/drawing/2014/main" id="{FD7C74D9-3F8D-D716-74D2-3AB7DDC0959B}"/>
              </a:ext>
            </a:extLst>
          </p:cNvPr>
          <p:cNvSpPr/>
          <p:nvPr/>
        </p:nvSpPr>
        <p:spPr bwMode="auto">
          <a:xfrm>
            <a:off x="1729399" y="1704592"/>
            <a:ext cx="3168650" cy="4551363"/>
          </a:xfrm>
          <a:prstGeom prst="rect">
            <a:avLst/>
          </a:prstGeom>
          <a:solidFill>
            <a:srgbClr val="D3E8F9">
              <a:lumMod val="50000"/>
            </a:srgbClr>
          </a:solidFill>
          <a:ln w="12700" cap="flat" cmpd="sng" algn="ctr">
            <a:noFill/>
            <a:prstDash val="solid"/>
            <a:miter lim="800000"/>
          </a:ln>
          <a:effectLst/>
        </p:spPr>
        <p:txBody>
          <a:bodyPr lIns="51435" tIns="102870" rIns="61722" bIns="128588"/>
          <a:lstStyle/>
          <a:p>
            <a:pPr algn="ctr" defTabSz="514350">
              <a:lnSpc>
                <a:spcPct val="115000"/>
              </a:lnSpc>
              <a:spcAft>
                <a:spcPts val="563"/>
              </a:spcAft>
              <a:defRPr/>
            </a:pPr>
            <a:r>
              <a:rPr lang="en-GB" sz="1500" b="1" kern="0" dirty="0">
                <a:solidFill>
                  <a:srgbClr val="FFFF00"/>
                </a:solidFill>
                <a:latin typeface="Arial"/>
                <a:ea typeface="Calibri" panose="020F0502020204030204" pitchFamily="34" charset="0"/>
                <a:cs typeface="Times New Roman" panose="02020603050405020304" pitchFamily="18" charset="0"/>
              </a:rPr>
              <a:t>Article 2 of the Treaty on European Union</a:t>
            </a:r>
            <a:r>
              <a:rPr lang="en-GB" sz="1500" kern="0" dirty="0">
                <a:solidFill>
                  <a:srgbClr val="FFFF00"/>
                </a:solidFill>
                <a:latin typeface="Arial"/>
                <a:ea typeface="Calibri" panose="020F0502020204030204" pitchFamily="34" charset="0"/>
                <a:cs typeface="Times New Roman" panose="02020603050405020304" pitchFamily="18" charset="0"/>
              </a:rPr>
              <a:t> </a:t>
            </a:r>
            <a:endParaRPr lang="en-IE" sz="1500" kern="0" dirty="0">
              <a:solidFill>
                <a:srgbClr val="FFFF00"/>
              </a:solidFill>
              <a:latin typeface="Arial"/>
              <a:ea typeface="Calibri" panose="020F0502020204030204" pitchFamily="34" charset="0"/>
              <a:cs typeface="Times New Roman" panose="02020603050405020304" pitchFamily="18" charset="0"/>
            </a:endParaRPr>
          </a:p>
          <a:p>
            <a:pPr defTabSz="514350">
              <a:lnSpc>
                <a:spcPct val="115000"/>
              </a:lnSpc>
              <a:spcAft>
                <a:spcPts val="563"/>
              </a:spcAft>
              <a:defRPr/>
            </a:pPr>
            <a:endParaRPr lang="en-GB" sz="1500" kern="0" dirty="0">
              <a:solidFill>
                <a:srgbClr val="FFFFFF"/>
              </a:solidFill>
              <a:latin typeface="Arial"/>
              <a:ea typeface="Calibri" panose="020F0502020204030204" pitchFamily="34" charset="0"/>
              <a:cs typeface="Times New Roman" panose="02020603050405020304" pitchFamily="18" charset="0"/>
            </a:endParaRPr>
          </a:p>
          <a:p>
            <a:pPr defTabSz="514350">
              <a:lnSpc>
                <a:spcPct val="115000"/>
              </a:lnSpc>
              <a:spcAft>
                <a:spcPts val="563"/>
              </a:spcAft>
              <a:defRPr/>
            </a:pPr>
            <a:r>
              <a:rPr lang="en-GB" sz="1500" kern="0" dirty="0">
                <a:solidFill>
                  <a:srgbClr val="FFFFFF"/>
                </a:solidFill>
                <a:latin typeface="Arial"/>
                <a:ea typeface="Calibri" panose="020F0502020204030204" pitchFamily="34" charset="0"/>
                <a:cs typeface="Times New Roman" panose="02020603050405020304" pitchFamily="18" charset="0"/>
              </a:rPr>
              <a:t>“</a:t>
            </a:r>
            <a:r>
              <a:rPr lang="en-GB" sz="1500" i="1" kern="0" dirty="0">
                <a:solidFill>
                  <a:srgbClr val="FFFFFF"/>
                </a:solidFill>
                <a:latin typeface="Arial"/>
                <a:ea typeface="Calibri" panose="020F0502020204030204" pitchFamily="34" charset="0"/>
                <a:cs typeface="Times New Roman" panose="02020603050405020304" pitchFamily="18" charset="0"/>
              </a:rPr>
              <a:t>Respect for human dignity, freedom, democracy, equality, the rule of law and the respect for human rights, including the rights of the persons belonging to minorities. </a:t>
            </a:r>
          </a:p>
          <a:p>
            <a:pPr defTabSz="514350">
              <a:lnSpc>
                <a:spcPct val="115000"/>
              </a:lnSpc>
              <a:spcAft>
                <a:spcPts val="563"/>
              </a:spcAft>
              <a:defRPr/>
            </a:pPr>
            <a:endParaRPr lang="en-GB" sz="1500" i="1" kern="0" dirty="0">
              <a:solidFill>
                <a:srgbClr val="FFFFFF"/>
              </a:solidFill>
              <a:latin typeface="Arial"/>
              <a:ea typeface="Calibri" panose="020F0502020204030204" pitchFamily="34" charset="0"/>
              <a:cs typeface="Times New Roman" panose="02020603050405020304" pitchFamily="18" charset="0"/>
            </a:endParaRPr>
          </a:p>
          <a:p>
            <a:pPr defTabSz="514350">
              <a:lnSpc>
                <a:spcPct val="115000"/>
              </a:lnSpc>
              <a:spcAft>
                <a:spcPts val="563"/>
              </a:spcAft>
              <a:defRPr/>
            </a:pPr>
            <a:r>
              <a:rPr lang="en-GB" sz="1500" i="1" kern="0" dirty="0">
                <a:solidFill>
                  <a:srgbClr val="FFFFFF"/>
                </a:solidFill>
                <a:latin typeface="Arial"/>
                <a:ea typeface="Calibri" panose="020F0502020204030204" pitchFamily="34" charset="0"/>
                <a:cs typeface="Times New Roman" panose="02020603050405020304" pitchFamily="18" charset="0"/>
              </a:rPr>
              <a:t>These values are common to the Member States in a society where pluralism, non-discrimination, tolerance, justice, solidarity and equality between women and men prevail.”</a:t>
            </a:r>
            <a:r>
              <a:rPr lang="en-GB" sz="1500" kern="0" dirty="0">
                <a:solidFill>
                  <a:srgbClr val="FFFFFF"/>
                </a:solidFill>
                <a:latin typeface="Arial"/>
                <a:ea typeface="Calibri" panose="020F0502020204030204" pitchFamily="34" charset="0"/>
                <a:cs typeface="Times New Roman" panose="02020603050405020304" pitchFamily="18" charset="0"/>
              </a:rPr>
              <a:t>  </a:t>
            </a:r>
            <a:endParaRPr lang="en-IE" sz="1500" kern="0" dirty="0">
              <a:solidFill>
                <a:srgbClr val="FFFFFF"/>
              </a:solidFill>
              <a:latin typeface="Arial"/>
              <a:ea typeface="Calibri" panose="020F0502020204030204" pitchFamily="34" charset="0"/>
              <a:cs typeface="Times New Roman" panose="02020603050405020304" pitchFamily="18" charset="0"/>
            </a:endParaRPr>
          </a:p>
          <a:p>
            <a:pPr algn="just" defTabSz="514350">
              <a:lnSpc>
                <a:spcPct val="115000"/>
              </a:lnSpc>
              <a:spcAft>
                <a:spcPts val="563"/>
              </a:spcAft>
              <a:defRPr/>
            </a:pPr>
            <a:endParaRPr lang="en-IE" sz="619" kern="0" dirty="0">
              <a:solidFill>
                <a:srgbClr val="FFFFFF"/>
              </a:solidFill>
              <a:latin typeface="Arial"/>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16A1B1CC-52D9-0B5A-6DDC-0BB86BCC315C}"/>
              </a:ext>
            </a:extLst>
          </p:cNvPr>
          <p:cNvSpPr/>
          <p:nvPr/>
        </p:nvSpPr>
        <p:spPr>
          <a:xfrm>
            <a:off x="5655568" y="1704592"/>
            <a:ext cx="3960813" cy="4551363"/>
          </a:xfrm>
          <a:prstGeom prst="rect">
            <a:avLst/>
          </a:prstGeom>
          <a:solidFill>
            <a:srgbClr val="D3E8F9">
              <a:lumMod val="50000"/>
            </a:srgbClr>
          </a:solidFill>
          <a:ln w="12700" cap="flat" cmpd="sng" algn="ctr">
            <a:noFill/>
            <a:prstDash val="solid"/>
            <a:miter lim="800000"/>
          </a:ln>
          <a:effectLst/>
        </p:spPr>
        <p:txBody>
          <a:bodyPr lIns="51435" tIns="102870" rIns="61722" bIns="128588"/>
          <a:lstStyle/>
          <a:p>
            <a:pPr algn="ctr" defTabSz="514350">
              <a:lnSpc>
                <a:spcPct val="115000"/>
              </a:lnSpc>
              <a:spcAft>
                <a:spcPts val="563"/>
              </a:spcAft>
              <a:defRPr/>
            </a:pPr>
            <a:r>
              <a:rPr lang="en-GB" sz="1500" b="1" kern="0" dirty="0">
                <a:solidFill>
                  <a:srgbClr val="FFFF00"/>
                </a:solidFill>
                <a:latin typeface="Arial"/>
                <a:ea typeface="Calibri" panose="020F0502020204030204" pitchFamily="34" charset="0"/>
                <a:cs typeface="Times New Roman" panose="02020603050405020304" pitchFamily="18" charset="0"/>
              </a:rPr>
              <a:t>Article 21 of the EU Charter of Fundamental Rights</a:t>
            </a:r>
            <a:endParaRPr lang="en-IE" sz="1500" kern="0" dirty="0">
              <a:solidFill>
                <a:srgbClr val="FFFF00"/>
              </a:solidFill>
              <a:latin typeface="Arial"/>
              <a:ea typeface="Calibri" panose="020F0502020204030204" pitchFamily="34" charset="0"/>
              <a:cs typeface="Times New Roman" panose="02020603050405020304" pitchFamily="18" charset="0"/>
            </a:endParaRPr>
          </a:p>
          <a:p>
            <a:pPr defTabSz="514350">
              <a:lnSpc>
                <a:spcPct val="115000"/>
              </a:lnSpc>
              <a:spcAft>
                <a:spcPts val="563"/>
              </a:spcAft>
              <a:defRPr/>
            </a:pPr>
            <a:endParaRPr lang="en-GB" sz="1500" i="1" kern="0" dirty="0">
              <a:solidFill>
                <a:srgbClr val="FFFFFF"/>
              </a:solidFill>
              <a:latin typeface="Arial"/>
              <a:ea typeface="Calibri" panose="020F0502020204030204" pitchFamily="34" charset="0"/>
              <a:cs typeface="Times New Roman" panose="02020603050405020304" pitchFamily="18" charset="0"/>
            </a:endParaRPr>
          </a:p>
          <a:p>
            <a:pPr defTabSz="514350">
              <a:lnSpc>
                <a:spcPct val="115000"/>
              </a:lnSpc>
              <a:spcAft>
                <a:spcPts val="563"/>
              </a:spcAft>
              <a:defRPr/>
            </a:pPr>
            <a:r>
              <a:rPr lang="en-GB" sz="1500" i="1" kern="0" dirty="0">
                <a:solidFill>
                  <a:srgbClr val="FFFFFF"/>
                </a:solidFill>
                <a:latin typeface="Arial"/>
                <a:ea typeface="Calibri" panose="020F0502020204030204" pitchFamily="34" charset="0"/>
                <a:cs typeface="Times New Roman" panose="02020603050405020304" pitchFamily="18" charset="0"/>
              </a:rPr>
              <a:t>“1. Any discrimination based on any ground such as sex, race, colour, ethnic or social origin, genetic features, language, religion or belief, political or any other opinion, membership of a national minority, property, birth, disability, age or sexual orientation shall be prohibited.</a:t>
            </a:r>
            <a:endParaRPr lang="en-IE" sz="1500" kern="0" dirty="0">
              <a:solidFill>
                <a:srgbClr val="FFFFFF"/>
              </a:solidFill>
              <a:latin typeface="Arial"/>
              <a:ea typeface="Calibri" panose="020F0502020204030204" pitchFamily="34" charset="0"/>
              <a:cs typeface="Times New Roman" panose="02020603050405020304" pitchFamily="18" charset="0"/>
            </a:endParaRPr>
          </a:p>
          <a:p>
            <a:pPr defTabSz="514350">
              <a:lnSpc>
                <a:spcPct val="115000"/>
              </a:lnSpc>
              <a:spcAft>
                <a:spcPts val="563"/>
              </a:spcAft>
              <a:defRPr/>
            </a:pPr>
            <a:endParaRPr lang="en-GB" sz="1500" i="1" kern="0" dirty="0">
              <a:solidFill>
                <a:srgbClr val="FFFFFF"/>
              </a:solidFill>
              <a:latin typeface="Arial"/>
              <a:ea typeface="Calibri" panose="020F0502020204030204" pitchFamily="34" charset="0"/>
              <a:cs typeface="Times New Roman" panose="02020603050405020304" pitchFamily="18" charset="0"/>
            </a:endParaRPr>
          </a:p>
          <a:p>
            <a:pPr defTabSz="514350">
              <a:lnSpc>
                <a:spcPct val="115000"/>
              </a:lnSpc>
              <a:spcAft>
                <a:spcPts val="563"/>
              </a:spcAft>
              <a:defRPr/>
            </a:pPr>
            <a:r>
              <a:rPr lang="en-GB" sz="1500" i="1" kern="0" dirty="0">
                <a:solidFill>
                  <a:srgbClr val="FFFFFF"/>
                </a:solidFill>
                <a:latin typeface="Arial"/>
                <a:ea typeface="Calibri" panose="020F0502020204030204" pitchFamily="34" charset="0"/>
                <a:cs typeface="Times New Roman" panose="02020603050405020304" pitchFamily="18" charset="0"/>
              </a:rPr>
              <a:t>2. Within the scope of application of the Treaties and without prejudice to any of their specific provisions, any discrimination on grounds of nationality shall be prohibited.”</a:t>
            </a:r>
            <a:endParaRPr lang="en-IE" sz="1500" kern="0" dirty="0">
              <a:solidFill>
                <a:srgbClr val="FFFFFF"/>
              </a:solidFill>
              <a:latin typeface="Arial"/>
              <a:ea typeface="Calibri" panose="020F0502020204030204" pitchFamily="34" charset="0"/>
              <a:cs typeface="Times New Roman" panose="02020603050405020304" pitchFamily="18" charset="0"/>
            </a:endParaRPr>
          </a:p>
          <a:p>
            <a:pPr defTabSz="514350">
              <a:lnSpc>
                <a:spcPct val="115000"/>
              </a:lnSpc>
              <a:spcAft>
                <a:spcPts val="563"/>
              </a:spcAft>
              <a:defRPr/>
            </a:pPr>
            <a:endParaRPr lang="en-IE" sz="619" kern="0" dirty="0">
              <a:solidFill>
                <a:srgbClr val="FFFFFF"/>
              </a:solidFill>
              <a:latin typeface="Aria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013107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magine 3" descr="A close-up of a colorful corner&#10;&#10;AI-generated content may be incorrect.">
            <a:extLst>
              <a:ext uri="{FF2B5EF4-FFF2-40B4-BE49-F238E27FC236}">
                <a16:creationId xmlns:a16="http://schemas.microsoft.com/office/drawing/2014/main" id="{FAA4E4C9-C816-0DA7-E094-05A35672BC37}"/>
              </a:ext>
            </a:extLst>
          </p:cNvPr>
          <p:cNvPicPr>
            <a:picLocks noChangeAspect="1"/>
          </p:cNvPicPr>
          <p:nvPr/>
        </p:nvPicPr>
        <p:blipFill>
          <a:blip r:embed="rId3"/>
          <a:stretch>
            <a:fillRect/>
          </a:stretch>
        </p:blipFill>
        <p:spPr>
          <a:xfrm>
            <a:off x="0" y="0"/>
            <a:ext cx="12192000" cy="6858000"/>
          </a:xfrm>
          <a:prstGeom prst="rect">
            <a:avLst/>
          </a:prstGeom>
        </p:spPr>
      </p:pic>
      <p:graphicFrame>
        <p:nvGraphicFramePr>
          <p:cNvPr id="6" name="Content Placeholder 5"/>
          <p:cNvGraphicFramePr>
            <a:graphicFrameLocks noGrp="1"/>
          </p:cNvGraphicFramePr>
          <p:nvPr>
            <p:ph idx="1"/>
          </p:nvPr>
        </p:nvGraphicFramePr>
        <p:xfrm>
          <a:off x="838200" y="1825625"/>
          <a:ext cx="10906125" cy="38814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4" name="Elbow Connector 3"/>
          <p:cNvCxnSpPr/>
          <p:nvPr/>
        </p:nvCxnSpPr>
        <p:spPr>
          <a:xfrm rot="10800000">
            <a:off x="3137648" y="2312895"/>
            <a:ext cx="1631577" cy="466165"/>
          </a:xfrm>
          <a:prstGeom prst="bentConnector3">
            <a:avLst/>
          </a:prstGeom>
          <a:ln>
            <a:solidFill>
              <a:srgbClr val="86B3CF"/>
            </a:solidFill>
            <a:tailEnd type="triangle"/>
          </a:ln>
        </p:spPr>
        <p:style>
          <a:lnRef idx="1">
            <a:schemeClr val="accent1"/>
          </a:lnRef>
          <a:fillRef idx="0">
            <a:schemeClr val="accent1"/>
          </a:fillRef>
          <a:effectRef idx="0">
            <a:schemeClr val="accent1"/>
          </a:effectRef>
          <a:fontRef idx="minor">
            <a:schemeClr val="tx1"/>
          </a:fontRef>
        </p:style>
      </p:cxnSp>
      <p:cxnSp>
        <p:nvCxnSpPr>
          <p:cNvPr id="7" name="Elbow Connector 6"/>
          <p:cNvCxnSpPr/>
          <p:nvPr/>
        </p:nvCxnSpPr>
        <p:spPr>
          <a:xfrm>
            <a:off x="7915835" y="3009153"/>
            <a:ext cx="649194" cy="647700"/>
          </a:xfrm>
          <a:prstGeom prst="bentConnector3">
            <a:avLst/>
          </a:prstGeom>
          <a:ln>
            <a:solidFill>
              <a:srgbClr val="86B3CF"/>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82705" y="1999129"/>
            <a:ext cx="2716303"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What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projects</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have you carried out to promote non-discrimination and EU values?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Have these projects advanced EU values particularly Non-discrimination? </a:t>
            </a:r>
          </a:p>
        </p:txBody>
      </p:sp>
      <p:sp>
        <p:nvSpPr>
          <p:cNvPr id="11" name="TextBox 10"/>
          <p:cNvSpPr txBox="1"/>
          <p:nvPr/>
        </p:nvSpPr>
        <p:spPr>
          <a:xfrm>
            <a:off x="7918072" y="5146199"/>
            <a:ext cx="2772336"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External</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 What kind of advocacy actions have you done in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favour</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of EU values esp. non-discrimination?</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5" name="Elbow Connector 14"/>
          <p:cNvCxnSpPr/>
          <p:nvPr/>
        </p:nvCxnSpPr>
        <p:spPr>
          <a:xfrm flipH="1" flipV="1">
            <a:off x="7223309" y="5343263"/>
            <a:ext cx="707467" cy="718371"/>
          </a:xfrm>
          <a:prstGeom prst="bentConnector3">
            <a:avLst/>
          </a:prstGeom>
          <a:ln>
            <a:solidFill>
              <a:srgbClr val="86B3CF"/>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556812" y="3425825"/>
            <a:ext cx="325418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Internal policies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What have you done to promote non-discrimination in your own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organisations</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8" name="Title 2">
            <a:extLst>
              <a:ext uri="{FF2B5EF4-FFF2-40B4-BE49-F238E27FC236}">
                <a16:creationId xmlns:a16="http://schemas.microsoft.com/office/drawing/2014/main" id="{314F50CF-B83C-0A35-BBF8-47CB7F2E6A0F}"/>
              </a:ext>
            </a:extLst>
          </p:cNvPr>
          <p:cNvSpPr>
            <a:spLocks noGrp="1"/>
          </p:cNvSpPr>
          <p:nvPr>
            <p:ph type="title"/>
          </p:nvPr>
        </p:nvSpPr>
        <p:spPr>
          <a:xfrm>
            <a:off x="526222" y="660660"/>
            <a:ext cx="10515600" cy="782357"/>
          </a:xfrm>
        </p:spPr>
        <p:txBody>
          <a:bodyPr/>
          <a:lstStyle/>
          <a:p>
            <a:r>
              <a:rPr lang="en-IE" sz="4400" b="1" i="1" dirty="0">
                <a:solidFill>
                  <a:srgbClr val="094DEE"/>
                </a:solidFill>
                <a:latin typeface="Gotham HTF"/>
                <a:ea typeface="+mn-ea"/>
                <a:cs typeface="+mn-cs"/>
              </a:rPr>
              <a:t>How can you show adherence</a:t>
            </a:r>
            <a:br>
              <a:rPr lang="en-IE" sz="4400" b="1" i="1" dirty="0">
                <a:solidFill>
                  <a:srgbClr val="094DEE"/>
                </a:solidFill>
                <a:latin typeface="Gotham HTF"/>
                <a:ea typeface="+mn-ea"/>
                <a:cs typeface="+mn-cs"/>
              </a:rPr>
            </a:br>
            <a:r>
              <a:rPr lang="en-IE" sz="4400" b="1" i="1" dirty="0">
                <a:solidFill>
                  <a:srgbClr val="094DEE"/>
                </a:solidFill>
                <a:latin typeface="Gotham HTF"/>
                <a:ea typeface="+mn-ea"/>
                <a:cs typeface="+mn-cs"/>
              </a:rPr>
              <a:t>to EU values</a:t>
            </a:r>
          </a:p>
        </p:txBody>
      </p:sp>
      <p:sp>
        <p:nvSpPr>
          <p:cNvPr id="2" name="Slide Number Placeholder 1">
            <a:extLst>
              <a:ext uri="{FF2B5EF4-FFF2-40B4-BE49-F238E27FC236}">
                <a16:creationId xmlns:a16="http://schemas.microsoft.com/office/drawing/2014/main" id="{40E2EC85-0210-31E7-FFC7-2E67411B673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44507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3" descr="A close-up of a colorful corner&#10;&#10;AI-generated content may be incorrect.">
            <a:extLst>
              <a:ext uri="{FF2B5EF4-FFF2-40B4-BE49-F238E27FC236}">
                <a16:creationId xmlns:a16="http://schemas.microsoft.com/office/drawing/2014/main" id="{7A3B7106-DF3E-5F76-9DAF-B06AC7545188}"/>
              </a:ext>
            </a:extLst>
          </p:cNvPr>
          <p:cNvPicPr>
            <a:picLocks noChangeAspect="1"/>
          </p:cNvPicPr>
          <p:nvPr/>
        </p:nvPicPr>
        <p:blipFill>
          <a:blip r:embed="rId3"/>
          <a:stretch>
            <a:fillRect/>
          </a:stretch>
        </p:blipFill>
        <p:spPr>
          <a:xfrm>
            <a:off x="0" y="0"/>
            <a:ext cx="12192000" cy="6858000"/>
          </a:xfrm>
          <a:prstGeom prst="rect">
            <a:avLst/>
          </a:prstGeom>
        </p:spPr>
      </p:pic>
      <p:sp>
        <p:nvSpPr>
          <p:cNvPr id="4" name="Title 5">
            <a:extLst>
              <a:ext uri="{FF2B5EF4-FFF2-40B4-BE49-F238E27FC236}">
                <a16:creationId xmlns:a16="http://schemas.microsoft.com/office/drawing/2014/main" id="{480491BF-C920-CC69-5AEF-2D59D2C3DF88}"/>
              </a:ext>
            </a:extLst>
          </p:cNvPr>
          <p:cNvSpPr txBox="1">
            <a:spLocks/>
          </p:cNvSpPr>
          <p:nvPr/>
        </p:nvSpPr>
        <p:spPr>
          <a:xfrm>
            <a:off x="332472" y="362524"/>
            <a:ext cx="11442700" cy="1164624"/>
          </a:xfrm>
          <a:prstGeom prst="rect">
            <a:avLst/>
          </a:prstGeom>
          <a:noFill/>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en-US" sz="4400" b="1" i="1" dirty="0">
                <a:solidFill>
                  <a:srgbClr val="094DEE"/>
                </a:solidFill>
                <a:latin typeface="Gotham HTF"/>
                <a:ea typeface="+mn-ea"/>
                <a:cs typeface="+mn-cs"/>
              </a:rPr>
              <a:t>Integrating a gender perspective </a:t>
            </a:r>
          </a:p>
          <a:p>
            <a:r>
              <a:rPr lang="en-US" sz="4400" b="1" i="1" dirty="0">
                <a:solidFill>
                  <a:srgbClr val="094DEE"/>
                </a:solidFill>
                <a:latin typeface="Gotham HTF"/>
                <a:ea typeface="+mn-ea"/>
                <a:cs typeface="+mn-cs"/>
              </a:rPr>
              <a:t>into projects</a:t>
            </a:r>
            <a:endParaRPr lang="en-GB" sz="4400" b="1" i="1" dirty="0">
              <a:solidFill>
                <a:srgbClr val="094DEE"/>
              </a:solidFill>
              <a:latin typeface="Gotham HTF"/>
              <a:ea typeface="+mn-ea"/>
              <a:cs typeface="+mn-cs"/>
            </a:endParaRPr>
          </a:p>
        </p:txBody>
      </p:sp>
      <p:sp>
        <p:nvSpPr>
          <p:cNvPr id="13" name="TextBox 12">
            <a:extLst>
              <a:ext uri="{FF2B5EF4-FFF2-40B4-BE49-F238E27FC236}">
                <a16:creationId xmlns:a16="http://schemas.microsoft.com/office/drawing/2014/main" id="{9CD604CC-4057-24F5-509C-E084B3BE5C84}"/>
              </a:ext>
            </a:extLst>
          </p:cNvPr>
          <p:cNvSpPr txBox="1"/>
          <p:nvPr/>
        </p:nvSpPr>
        <p:spPr>
          <a:xfrm>
            <a:off x="410633" y="1529827"/>
            <a:ext cx="5274258" cy="369332"/>
          </a:xfrm>
          <a:prstGeom prst="rect">
            <a:avLst/>
          </a:prstGeom>
          <a:noFill/>
        </p:spPr>
        <p:txBody>
          <a:bodyPr wrap="square">
            <a:spAutoFit/>
          </a:bodyPr>
          <a:lstStyle/>
          <a:p>
            <a:r>
              <a:rPr lang="en-IE" u="sng" dirty="0">
                <a:solidFill>
                  <a:srgbClr val="046491"/>
                </a:solidFill>
                <a:latin typeface="Segoe UI" panose="020B0502040204020203" pitchFamily="34" charset="0"/>
                <a:ea typeface="Times New Roman" panose="02020603050405020304" pitchFamily="18" charset="0"/>
                <a:cs typeface="Segoe UI" panose="020B0502040204020203" pitchFamily="34" charset="0"/>
              </a:rPr>
              <a:t>Introduction to Gender Mainstreaming</a:t>
            </a:r>
            <a:endParaRPr lang="en-IE" dirty="0"/>
          </a:p>
        </p:txBody>
      </p:sp>
      <p:sp>
        <p:nvSpPr>
          <p:cNvPr id="15" name="TextBox 14">
            <a:extLst>
              <a:ext uri="{FF2B5EF4-FFF2-40B4-BE49-F238E27FC236}">
                <a16:creationId xmlns:a16="http://schemas.microsoft.com/office/drawing/2014/main" id="{3AA2529D-221A-D60E-696E-0C9E80264FCD}"/>
              </a:ext>
            </a:extLst>
          </p:cNvPr>
          <p:cNvSpPr txBox="1"/>
          <p:nvPr/>
        </p:nvSpPr>
        <p:spPr>
          <a:xfrm>
            <a:off x="410633" y="1905037"/>
            <a:ext cx="6094708" cy="369332"/>
          </a:xfrm>
          <a:prstGeom prst="rect">
            <a:avLst/>
          </a:prstGeom>
          <a:noFill/>
        </p:spPr>
        <p:txBody>
          <a:bodyPr wrap="square">
            <a:spAutoFit/>
          </a:bodyPr>
          <a:lstStyle/>
          <a:p>
            <a:r>
              <a:rPr lang="en-IE" dirty="0">
                <a:latin typeface="Segoe UI" panose="020B0502040204020203" pitchFamily="34" charset="0"/>
                <a:cs typeface="Segoe UI" panose="020B0502040204020203" pitchFamily="34" charset="0"/>
                <a:hlinkClick r:id="rId4"/>
              </a:rPr>
              <a:t>Gender analysis | EIGE (europa.eu)</a:t>
            </a:r>
            <a:endParaRPr lang="en-IE" dirty="0">
              <a:latin typeface="Segoe UI" panose="020B0502040204020203" pitchFamily="34" charset="0"/>
              <a:cs typeface="Segoe UI" panose="020B0502040204020203" pitchFamily="34" charset="0"/>
            </a:endParaRPr>
          </a:p>
        </p:txBody>
      </p:sp>
      <p:grpSp>
        <p:nvGrpSpPr>
          <p:cNvPr id="2" name="Google Shape;1171;p42">
            <a:extLst>
              <a:ext uri="{FF2B5EF4-FFF2-40B4-BE49-F238E27FC236}">
                <a16:creationId xmlns:a16="http://schemas.microsoft.com/office/drawing/2014/main" id="{C1F570A3-3826-23AA-C21B-B4BEB9401CFA}"/>
              </a:ext>
            </a:extLst>
          </p:cNvPr>
          <p:cNvGrpSpPr/>
          <p:nvPr/>
        </p:nvGrpSpPr>
        <p:grpSpPr>
          <a:xfrm>
            <a:off x="931333" y="2496147"/>
            <a:ext cx="3385779" cy="3410667"/>
            <a:chOff x="664475" y="1238448"/>
            <a:chExt cx="2138856" cy="2104645"/>
          </a:xfrm>
        </p:grpSpPr>
        <p:sp>
          <p:nvSpPr>
            <p:cNvPr id="3" name="Google Shape;1172;p42">
              <a:extLst>
                <a:ext uri="{FF2B5EF4-FFF2-40B4-BE49-F238E27FC236}">
                  <a16:creationId xmlns:a16="http://schemas.microsoft.com/office/drawing/2014/main" id="{AC710CBB-4EDD-1204-BA44-A3D8728555E5}"/>
                </a:ext>
              </a:extLst>
            </p:cNvPr>
            <p:cNvSpPr/>
            <p:nvPr/>
          </p:nvSpPr>
          <p:spPr>
            <a:xfrm>
              <a:off x="664475" y="1434493"/>
              <a:ext cx="2138856" cy="1908600"/>
            </a:xfrm>
            <a:prstGeom prst="roundRect">
              <a:avLst>
                <a:gd name="adj" fmla="val 16667"/>
              </a:avLst>
            </a:prstGeom>
            <a:noFill/>
            <a:ln w="19050" cap="flat" cmpd="sng">
              <a:solidFill>
                <a:srgbClr val="F69167"/>
              </a:solidFill>
              <a:prstDash val="solid"/>
              <a:round/>
              <a:headEnd type="none" w="sm" len="sm"/>
              <a:tailEnd type="none" w="sm" len="sm"/>
            </a:ln>
          </p:spPr>
          <p:txBody>
            <a:bodyPr spcFirstLastPara="1" wrap="square" lIns="0" tIns="365750" rIns="0" bIns="91425" anchor="ctr" anchorCtr="0">
              <a:noAutofit/>
            </a:bodyPr>
            <a:lstStyle/>
            <a:p>
              <a:pPr marL="285750" lvl="0" indent="-285750">
                <a:spcBef>
                  <a:spcPts val="0"/>
                </a:spcBef>
                <a:spcAft>
                  <a:spcPts val="0"/>
                </a:spcAft>
                <a:buClr>
                  <a:srgbClr val="000000"/>
                </a:buClr>
                <a:buSzPts val="1100"/>
                <a:buFontTx/>
                <a:buChar char="-"/>
              </a:pPr>
              <a:r>
                <a:rPr lang="en-US" sz="1600" dirty="0">
                  <a:solidFill>
                    <a:srgbClr val="000000"/>
                  </a:solidFill>
                  <a:latin typeface="Roboto"/>
                  <a:ea typeface="Roboto"/>
                  <a:cs typeface="Roboto"/>
                  <a:sym typeface="Roboto"/>
                </a:rPr>
                <a:t>Are project objectives designed, based on a robust </a:t>
              </a:r>
              <a:r>
                <a:rPr lang="en-US" sz="1600" b="1" dirty="0">
                  <a:solidFill>
                    <a:srgbClr val="000000"/>
                  </a:solidFill>
                  <a:latin typeface="Roboto"/>
                  <a:ea typeface="Roboto"/>
                  <a:cs typeface="Roboto"/>
                  <a:sym typeface="Roboto"/>
                </a:rPr>
                <a:t>analysis</a:t>
              </a:r>
              <a:r>
                <a:rPr lang="en-US" sz="1600" dirty="0">
                  <a:solidFill>
                    <a:srgbClr val="000000"/>
                  </a:solidFill>
                  <a:latin typeface="Roboto"/>
                  <a:ea typeface="Roboto"/>
                  <a:cs typeface="Roboto"/>
                  <a:sym typeface="Roboto"/>
                </a:rPr>
                <a:t> and aligned to strategic gender needs?</a:t>
              </a:r>
              <a:endParaRPr lang="en-US" sz="1600" dirty="0">
                <a:solidFill>
                  <a:srgbClr val="000000"/>
                </a:solidFill>
                <a:latin typeface="Roboto"/>
                <a:ea typeface="Roboto"/>
                <a:cs typeface="Roboto"/>
              </a:endParaRPr>
            </a:p>
            <a:p>
              <a:pPr marL="285750" indent="-285750">
                <a:buClr>
                  <a:srgbClr val="000000"/>
                </a:buClr>
                <a:buSzPts val="1100"/>
                <a:buFontTx/>
                <a:buChar char="-"/>
              </a:pPr>
              <a:r>
                <a:rPr lang="en-US" sz="1600" dirty="0">
                  <a:solidFill>
                    <a:srgbClr val="000000"/>
                  </a:solidFill>
                  <a:latin typeface="Roboto"/>
                  <a:ea typeface="Roboto"/>
                  <a:cs typeface="Roboto"/>
                  <a:sym typeface="Roboto"/>
                </a:rPr>
                <a:t>Are women’s </a:t>
              </a:r>
              <a:r>
                <a:rPr lang="en-US" sz="1600" b="1" dirty="0">
                  <a:solidFill>
                    <a:srgbClr val="000000"/>
                  </a:solidFill>
                  <a:latin typeface="Roboto"/>
                  <a:ea typeface="Roboto"/>
                  <a:cs typeface="Roboto"/>
                  <a:sym typeface="Roboto"/>
                </a:rPr>
                <a:t>needs</a:t>
              </a:r>
              <a:r>
                <a:rPr lang="en-US" sz="1600" dirty="0">
                  <a:solidFill>
                    <a:srgbClr val="000000"/>
                  </a:solidFill>
                  <a:latin typeface="Roboto"/>
                  <a:ea typeface="Roboto"/>
                  <a:cs typeface="Roboto"/>
                  <a:sym typeface="Roboto"/>
                </a:rPr>
                <a:t> in the area of your project the same as those of men?</a:t>
              </a:r>
              <a:endParaRPr lang="en-US" sz="1600" dirty="0">
                <a:solidFill>
                  <a:srgbClr val="000000"/>
                </a:solidFill>
                <a:latin typeface="Roboto"/>
                <a:ea typeface="Roboto"/>
                <a:cs typeface="Roboto"/>
              </a:endParaRPr>
            </a:p>
            <a:p>
              <a:pPr marL="285750" lvl="0" indent="-285750">
                <a:spcBef>
                  <a:spcPts val="0"/>
                </a:spcBef>
                <a:spcAft>
                  <a:spcPts val="0"/>
                </a:spcAft>
                <a:buClr>
                  <a:srgbClr val="000000"/>
                </a:buClr>
                <a:buSzPts val="1100"/>
                <a:buFontTx/>
                <a:buChar char="-"/>
              </a:pPr>
              <a:r>
                <a:rPr lang="en-US" sz="1600" dirty="0">
                  <a:solidFill>
                    <a:srgbClr val="000000"/>
                  </a:solidFill>
                  <a:latin typeface="Roboto"/>
                  <a:ea typeface="Roboto"/>
                  <a:cs typeface="Roboto"/>
                  <a:sym typeface="Roboto"/>
                </a:rPr>
                <a:t>Have men and women been </a:t>
              </a:r>
              <a:r>
                <a:rPr lang="en-US" sz="1600" b="1" dirty="0">
                  <a:solidFill>
                    <a:srgbClr val="000000"/>
                  </a:solidFill>
                  <a:latin typeface="Roboto"/>
                  <a:ea typeface="Roboto"/>
                  <a:cs typeface="Roboto"/>
                  <a:sym typeface="Roboto"/>
                </a:rPr>
                <a:t>consulted</a:t>
              </a:r>
              <a:r>
                <a:rPr lang="en-US" sz="1600" dirty="0">
                  <a:solidFill>
                    <a:srgbClr val="000000"/>
                  </a:solidFill>
                  <a:latin typeface="Roboto"/>
                  <a:ea typeface="Roboto"/>
                  <a:cs typeface="Roboto"/>
                  <a:sym typeface="Roboto"/>
                </a:rPr>
                <a:t> to identify needs and opportunities?</a:t>
              </a:r>
              <a:r>
                <a:rPr lang="en-US" sz="1600" dirty="0">
                  <a:latin typeface="Roboto"/>
                  <a:ea typeface="Roboto"/>
                  <a:cs typeface="Roboto"/>
                  <a:sym typeface="Roboto"/>
                </a:rPr>
                <a:t> </a:t>
              </a:r>
              <a:endParaRPr lang="en-US" sz="1600" dirty="0">
                <a:latin typeface="Roboto"/>
                <a:ea typeface="Roboto"/>
                <a:cs typeface="Roboto"/>
              </a:endParaRPr>
            </a:p>
          </p:txBody>
        </p:sp>
        <p:sp>
          <p:nvSpPr>
            <p:cNvPr id="5" name="Google Shape;1173;p42">
              <a:extLst>
                <a:ext uri="{FF2B5EF4-FFF2-40B4-BE49-F238E27FC236}">
                  <a16:creationId xmlns:a16="http://schemas.microsoft.com/office/drawing/2014/main" id="{11750E90-CE72-9069-FFA5-750A8AE0B3BE}"/>
                </a:ext>
              </a:extLst>
            </p:cNvPr>
            <p:cNvSpPr/>
            <p:nvPr/>
          </p:nvSpPr>
          <p:spPr>
            <a:xfrm>
              <a:off x="790552" y="1238448"/>
              <a:ext cx="1886700" cy="392400"/>
            </a:xfrm>
            <a:prstGeom prst="roundRect">
              <a:avLst>
                <a:gd name="adj" fmla="val 50000"/>
              </a:avLst>
            </a:prstGeom>
            <a:solidFill>
              <a:srgbClr val="F69167"/>
            </a:solidFill>
            <a:ln>
              <a:noFill/>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1700" dirty="0">
                  <a:solidFill>
                    <a:srgbClr val="FFFFFF"/>
                  </a:solidFill>
                  <a:latin typeface="Fira Sans Extra Condensed Medium"/>
                  <a:ea typeface="Fira Sans Extra Condensed Medium"/>
                  <a:cs typeface="Fira Sans Extra Condensed Medium"/>
                  <a:sym typeface="Fira Sans Extra Condensed Medium"/>
                </a:rPr>
                <a:t>Needs assessment</a:t>
              </a:r>
              <a:endParaRPr dirty="0">
                <a:solidFill>
                  <a:srgbClr val="FFFFFF"/>
                </a:solidFill>
              </a:endParaRPr>
            </a:p>
          </p:txBody>
        </p:sp>
      </p:grpSp>
      <p:grpSp>
        <p:nvGrpSpPr>
          <p:cNvPr id="6" name="Google Shape;1171;p42">
            <a:extLst>
              <a:ext uri="{FF2B5EF4-FFF2-40B4-BE49-F238E27FC236}">
                <a16:creationId xmlns:a16="http://schemas.microsoft.com/office/drawing/2014/main" id="{F7E3BA01-E891-84A7-7CE2-EC103425472D}"/>
              </a:ext>
            </a:extLst>
          </p:cNvPr>
          <p:cNvGrpSpPr/>
          <p:nvPr/>
        </p:nvGrpSpPr>
        <p:grpSpPr>
          <a:xfrm>
            <a:off x="4610242" y="2506788"/>
            <a:ext cx="3587489" cy="3410667"/>
            <a:chOff x="664475" y="1238448"/>
            <a:chExt cx="2138856" cy="2104645"/>
          </a:xfrm>
          <a:solidFill>
            <a:srgbClr val="C3D9E7"/>
          </a:solidFill>
        </p:grpSpPr>
        <p:sp>
          <p:nvSpPr>
            <p:cNvPr id="7" name="Google Shape;1172;p42">
              <a:extLst>
                <a:ext uri="{FF2B5EF4-FFF2-40B4-BE49-F238E27FC236}">
                  <a16:creationId xmlns:a16="http://schemas.microsoft.com/office/drawing/2014/main" id="{EEDDFE85-B62A-CBB4-32B6-AA7B011F967C}"/>
                </a:ext>
              </a:extLst>
            </p:cNvPr>
            <p:cNvSpPr/>
            <p:nvPr/>
          </p:nvSpPr>
          <p:spPr>
            <a:xfrm>
              <a:off x="664475" y="1434493"/>
              <a:ext cx="2138856" cy="1908600"/>
            </a:xfrm>
            <a:prstGeom prst="roundRect">
              <a:avLst>
                <a:gd name="adj" fmla="val 16667"/>
              </a:avLst>
            </a:prstGeom>
            <a:noFill/>
            <a:ln w="19050" cap="flat" cmpd="sng">
              <a:solidFill>
                <a:srgbClr val="C3D9E7"/>
              </a:solidFill>
              <a:prstDash val="solid"/>
              <a:round/>
              <a:headEnd type="none" w="sm" len="sm"/>
              <a:tailEnd type="none" w="sm" len="sm"/>
            </a:ln>
          </p:spPr>
          <p:txBody>
            <a:bodyPr spcFirstLastPara="1" wrap="square" lIns="0" tIns="365750" rIns="0" bIns="91425" anchor="ctr" anchorCtr="0">
              <a:noAutofit/>
            </a:bodyPr>
            <a:lstStyle/>
            <a:p>
              <a:pPr marL="285750" indent="-285750">
                <a:buFontTx/>
                <a:buChar char="-"/>
              </a:pPr>
              <a:r>
                <a:rPr lang="en-IE" sz="1600" dirty="0">
                  <a:solidFill>
                    <a:srgbClr val="000000"/>
                  </a:solidFill>
                  <a:latin typeface="Roboto"/>
                  <a:ea typeface="Roboto"/>
                  <a:cs typeface="Roboto"/>
                </a:rPr>
                <a:t>Are </a:t>
              </a:r>
              <a:r>
                <a:rPr lang="en-IE" sz="1600" b="1" dirty="0">
                  <a:solidFill>
                    <a:srgbClr val="000000"/>
                  </a:solidFill>
                  <a:latin typeface="Roboto"/>
                  <a:ea typeface="Roboto"/>
                  <a:cs typeface="Roboto"/>
                </a:rPr>
                <a:t>people from all gender involved</a:t>
              </a:r>
              <a:r>
                <a:rPr lang="en-IE" sz="1600" dirty="0">
                  <a:solidFill>
                    <a:srgbClr val="000000"/>
                  </a:solidFill>
                  <a:latin typeface="Roboto"/>
                  <a:ea typeface="Roboto"/>
                  <a:cs typeface="Roboto"/>
                </a:rPr>
                <a:t> in the monitoring and evaluation?</a:t>
              </a:r>
            </a:p>
            <a:p>
              <a:pPr marL="285750" indent="-285750">
                <a:buFontTx/>
                <a:buChar char="-"/>
              </a:pPr>
              <a:r>
                <a:rPr lang="en-IE" sz="1600" dirty="0">
                  <a:solidFill>
                    <a:srgbClr val="000000"/>
                  </a:solidFill>
                  <a:latin typeface="Roboto"/>
                  <a:ea typeface="Roboto"/>
                  <a:cs typeface="Roboto"/>
                </a:rPr>
                <a:t>Are</a:t>
              </a:r>
              <a:r>
                <a:rPr lang="en-IE" sz="1600" b="1" dirty="0">
                  <a:solidFill>
                    <a:srgbClr val="000000"/>
                  </a:solidFill>
                  <a:latin typeface="Roboto"/>
                  <a:ea typeface="Roboto"/>
                  <a:cs typeface="Roboto"/>
                </a:rPr>
                <a:t> indicators</a:t>
              </a:r>
              <a:r>
                <a:rPr lang="en-IE" sz="1600" dirty="0">
                  <a:solidFill>
                    <a:srgbClr val="000000"/>
                  </a:solidFill>
                  <a:latin typeface="Roboto"/>
                  <a:ea typeface="Roboto"/>
                  <a:cs typeface="Roboto"/>
                </a:rPr>
                <a:t> to measure project progress and goals </a:t>
              </a:r>
              <a:r>
                <a:rPr lang="en-IE" sz="1600" b="1" dirty="0">
                  <a:solidFill>
                    <a:srgbClr val="000000"/>
                  </a:solidFill>
                  <a:latin typeface="Roboto"/>
                  <a:ea typeface="Roboto"/>
                  <a:cs typeface="Roboto"/>
                </a:rPr>
                <a:t>gender sensitive</a:t>
              </a:r>
              <a:r>
                <a:rPr lang="en-IE" sz="1600" dirty="0">
                  <a:solidFill>
                    <a:srgbClr val="000000"/>
                  </a:solidFill>
                  <a:latin typeface="Roboto"/>
                  <a:ea typeface="Roboto"/>
                  <a:cs typeface="Roboto"/>
                </a:rPr>
                <a:t>?</a:t>
              </a:r>
            </a:p>
            <a:p>
              <a:pPr marL="285750" indent="-285750">
                <a:buFontTx/>
                <a:buChar char="-"/>
              </a:pPr>
              <a:r>
                <a:rPr lang="en-IE" sz="1600" dirty="0">
                  <a:solidFill>
                    <a:srgbClr val="000000"/>
                  </a:solidFill>
                  <a:latin typeface="Roboto"/>
                  <a:ea typeface="Roboto"/>
                  <a:cs typeface="Roboto"/>
                </a:rPr>
                <a:t>Does your </a:t>
              </a:r>
              <a:r>
                <a:rPr lang="en-IE" sz="1600" b="1" dirty="0">
                  <a:solidFill>
                    <a:srgbClr val="000000"/>
                  </a:solidFill>
                  <a:latin typeface="Roboto"/>
                  <a:ea typeface="Roboto"/>
                  <a:cs typeface="Roboto"/>
                </a:rPr>
                <a:t>data collection and interpretation</a:t>
              </a:r>
              <a:r>
                <a:rPr lang="en-IE" sz="1600" dirty="0">
                  <a:solidFill>
                    <a:srgbClr val="000000"/>
                  </a:solidFill>
                  <a:latin typeface="Roboto"/>
                  <a:ea typeface="Roboto"/>
                  <a:cs typeface="Roboto"/>
                </a:rPr>
                <a:t> approach allow to capture gender differences?</a:t>
              </a:r>
            </a:p>
          </p:txBody>
        </p:sp>
        <p:sp>
          <p:nvSpPr>
            <p:cNvPr id="9" name="Google Shape;1173;p42">
              <a:extLst>
                <a:ext uri="{FF2B5EF4-FFF2-40B4-BE49-F238E27FC236}">
                  <a16:creationId xmlns:a16="http://schemas.microsoft.com/office/drawing/2014/main" id="{0788B0A7-53DE-FD68-8A89-75704DBF450B}"/>
                </a:ext>
              </a:extLst>
            </p:cNvPr>
            <p:cNvSpPr/>
            <p:nvPr/>
          </p:nvSpPr>
          <p:spPr>
            <a:xfrm>
              <a:off x="790552" y="1238448"/>
              <a:ext cx="1886700" cy="392400"/>
            </a:xfrm>
            <a:prstGeom prst="roundRect">
              <a:avLst>
                <a:gd name="adj" fmla="val 50000"/>
              </a:avLst>
            </a:prstGeom>
            <a:grpFill/>
            <a:ln>
              <a:noFill/>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1700" dirty="0">
                  <a:solidFill>
                    <a:srgbClr val="FFFFFF"/>
                  </a:solidFill>
                  <a:latin typeface="Fira Sans Extra Condensed Medium"/>
                  <a:ea typeface="Fira Sans Extra Condensed Medium"/>
                  <a:cs typeface="Fira Sans Extra Condensed Medium"/>
                  <a:sym typeface="Fira Sans Extra Condensed Medium"/>
                </a:rPr>
                <a:t>Monitoring &amp; Evaluation</a:t>
              </a:r>
              <a:endParaRPr dirty="0">
                <a:solidFill>
                  <a:srgbClr val="FFFFFF"/>
                </a:solidFill>
              </a:endParaRPr>
            </a:p>
          </p:txBody>
        </p:sp>
      </p:grpSp>
      <p:grpSp>
        <p:nvGrpSpPr>
          <p:cNvPr id="14" name="Google Shape;1171;p42">
            <a:extLst>
              <a:ext uri="{FF2B5EF4-FFF2-40B4-BE49-F238E27FC236}">
                <a16:creationId xmlns:a16="http://schemas.microsoft.com/office/drawing/2014/main" id="{1B383D49-35B5-728E-9F3B-D72D8E8B8FD1}"/>
              </a:ext>
            </a:extLst>
          </p:cNvPr>
          <p:cNvGrpSpPr/>
          <p:nvPr/>
        </p:nvGrpSpPr>
        <p:grpSpPr>
          <a:xfrm>
            <a:off x="8490857" y="2506788"/>
            <a:ext cx="3107921" cy="3410667"/>
            <a:chOff x="664475" y="1238448"/>
            <a:chExt cx="2138856" cy="2104645"/>
          </a:xfrm>
        </p:grpSpPr>
        <p:sp>
          <p:nvSpPr>
            <p:cNvPr id="16" name="Google Shape;1172;p42">
              <a:extLst>
                <a:ext uri="{FF2B5EF4-FFF2-40B4-BE49-F238E27FC236}">
                  <a16:creationId xmlns:a16="http://schemas.microsoft.com/office/drawing/2014/main" id="{208ED07B-EB2D-A78B-3848-8DFA2922E5D2}"/>
                </a:ext>
              </a:extLst>
            </p:cNvPr>
            <p:cNvSpPr/>
            <p:nvPr/>
          </p:nvSpPr>
          <p:spPr>
            <a:xfrm>
              <a:off x="664475" y="1434493"/>
              <a:ext cx="2138856" cy="1908600"/>
            </a:xfrm>
            <a:prstGeom prst="roundRect">
              <a:avLst>
                <a:gd name="adj" fmla="val 16667"/>
              </a:avLst>
            </a:prstGeom>
            <a:noFill/>
            <a:ln w="19050" cap="flat" cmpd="sng">
              <a:solidFill>
                <a:srgbClr val="E5878F"/>
              </a:solidFill>
              <a:prstDash val="solid"/>
              <a:round/>
              <a:headEnd type="none" w="sm" len="sm"/>
              <a:tailEnd type="none" w="sm" len="sm"/>
            </a:ln>
          </p:spPr>
          <p:txBody>
            <a:bodyPr spcFirstLastPara="1" wrap="square" lIns="0" tIns="365750" rIns="0" bIns="91425" anchor="ctr" anchorCtr="0">
              <a:noAutofit/>
            </a:bodyPr>
            <a:lstStyle/>
            <a:p>
              <a:pPr marL="285750" indent="-285750">
                <a:buFontTx/>
                <a:buChar char="-"/>
              </a:pPr>
              <a:r>
                <a:rPr lang="en-IE" sz="1600" dirty="0">
                  <a:solidFill>
                    <a:srgbClr val="000000"/>
                  </a:solidFill>
                  <a:latin typeface="Roboto"/>
                  <a:ea typeface="Roboto"/>
                  <a:cs typeface="Roboto"/>
                </a:rPr>
                <a:t>Are any </a:t>
              </a:r>
              <a:r>
                <a:rPr lang="en-IE" sz="1600" b="1" dirty="0">
                  <a:solidFill>
                    <a:srgbClr val="000000"/>
                  </a:solidFill>
                  <a:latin typeface="Roboto"/>
                  <a:ea typeface="Roboto"/>
                  <a:cs typeface="Roboto"/>
                </a:rPr>
                <a:t>gender specific factors</a:t>
              </a:r>
              <a:r>
                <a:rPr lang="en-IE" sz="1600" dirty="0">
                  <a:solidFill>
                    <a:srgbClr val="000000"/>
                  </a:solidFill>
                  <a:latin typeface="Roboto"/>
                  <a:ea typeface="Roboto"/>
                  <a:cs typeface="Roboto"/>
                </a:rPr>
                <a:t> (location, mobility, care work) </a:t>
              </a:r>
              <a:r>
                <a:rPr lang="en-IE" sz="1600" b="1" dirty="0">
                  <a:solidFill>
                    <a:srgbClr val="000000"/>
                  </a:solidFill>
                  <a:latin typeface="Roboto"/>
                  <a:ea typeface="Roboto"/>
                  <a:cs typeface="Roboto"/>
                </a:rPr>
                <a:t>limiting participation</a:t>
              </a:r>
              <a:r>
                <a:rPr lang="en-IE" sz="1600" dirty="0">
                  <a:solidFill>
                    <a:srgbClr val="000000"/>
                  </a:solidFill>
                  <a:latin typeface="Roboto"/>
                  <a:ea typeface="Roboto"/>
                  <a:cs typeface="Roboto"/>
                </a:rPr>
                <a:t> in the project?</a:t>
              </a:r>
            </a:p>
            <a:p>
              <a:pPr marL="285750" indent="-285750">
                <a:buFontTx/>
                <a:buChar char="-"/>
              </a:pPr>
              <a:r>
                <a:rPr lang="en-IE" sz="1600" dirty="0">
                  <a:solidFill>
                    <a:srgbClr val="000000"/>
                  </a:solidFill>
                  <a:latin typeface="Roboto"/>
                  <a:ea typeface="Roboto"/>
                  <a:cs typeface="Roboto"/>
                </a:rPr>
                <a:t>Are there specific </a:t>
              </a:r>
              <a:r>
                <a:rPr lang="en-IE" sz="1600" b="1" dirty="0">
                  <a:solidFill>
                    <a:srgbClr val="000000"/>
                  </a:solidFill>
                  <a:latin typeface="Roboto"/>
                  <a:ea typeface="Roboto"/>
                  <a:cs typeface="Roboto"/>
                </a:rPr>
                <a:t>changes</a:t>
              </a:r>
              <a:r>
                <a:rPr lang="en-IE" sz="1600" dirty="0">
                  <a:solidFill>
                    <a:srgbClr val="000000"/>
                  </a:solidFill>
                  <a:latin typeface="Roboto"/>
                  <a:ea typeface="Roboto"/>
                  <a:cs typeface="Roboto"/>
                </a:rPr>
                <a:t> introduced by the project and would they impact women and men?</a:t>
              </a:r>
            </a:p>
            <a:p>
              <a:pPr marL="285750" indent="-285750">
                <a:buFontTx/>
                <a:buChar char="-"/>
              </a:pPr>
              <a:r>
                <a:rPr lang="en-IE" sz="1600" dirty="0">
                  <a:solidFill>
                    <a:srgbClr val="000000"/>
                  </a:solidFill>
                  <a:latin typeface="Roboto"/>
                  <a:ea typeface="Roboto"/>
                  <a:cs typeface="Roboto"/>
                </a:rPr>
                <a:t>Is the project using </a:t>
              </a:r>
              <a:r>
                <a:rPr lang="en-IE" sz="1600" b="1" dirty="0">
                  <a:solidFill>
                    <a:srgbClr val="000000"/>
                  </a:solidFill>
                  <a:latin typeface="Roboto"/>
                  <a:ea typeface="Roboto"/>
                  <a:cs typeface="Roboto"/>
                </a:rPr>
                <a:t>gender sensitive language</a:t>
              </a:r>
              <a:r>
                <a:rPr lang="en-IE" sz="1600" dirty="0">
                  <a:solidFill>
                    <a:srgbClr val="000000"/>
                  </a:solidFill>
                  <a:latin typeface="Roboto"/>
                  <a:ea typeface="Roboto"/>
                  <a:cs typeface="Roboto"/>
                </a:rPr>
                <a:t>?</a:t>
              </a:r>
            </a:p>
          </p:txBody>
        </p:sp>
        <p:sp>
          <p:nvSpPr>
            <p:cNvPr id="17" name="Google Shape;1173;p42">
              <a:extLst>
                <a:ext uri="{FF2B5EF4-FFF2-40B4-BE49-F238E27FC236}">
                  <a16:creationId xmlns:a16="http://schemas.microsoft.com/office/drawing/2014/main" id="{8BA0B11E-B9D1-3BFA-A8BD-0E23243AB851}"/>
                </a:ext>
              </a:extLst>
            </p:cNvPr>
            <p:cNvSpPr/>
            <p:nvPr/>
          </p:nvSpPr>
          <p:spPr>
            <a:xfrm>
              <a:off x="790552" y="1238448"/>
              <a:ext cx="1886700" cy="392400"/>
            </a:xfrm>
            <a:prstGeom prst="roundRect">
              <a:avLst>
                <a:gd name="adj" fmla="val 50000"/>
              </a:avLst>
            </a:prstGeom>
            <a:solidFill>
              <a:srgbClr val="E5878F"/>
            </a:solidFill>
            <a:ln>
              <a:solidFill>
                <a:srgbClr val="E5878F"/>
              </a:solidFill>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1700" dirty="0">
                  <a:solidFill>
                    <a:srgbClr val="FFFFFF"/>
                  </a:solidFill>
                  <a:latin typeface="Fira Sans Extra Condensed Medium"/>
                  <a:ea typeface="Fira Sans Extra Condensed Medium"/>
                  <a:cs typeface="Fira Sans Extra Condensed Medium"/>
                  <a:sym typeface="Fira Sans Extra Condensed Medium"/>
                </a:rPr>
                <a:t>Implementation &amp; Dissemination</a:t>
              </a:r>
              <a:endParaRPr dirty="0">
                <a:solidFill>
                  <a:srgbClr val="FFFFFF"/>
                </a:solidFill>
              </a:endParaRPr>
            </a:p>
          </p:txBody>
        </p:sp>
      </p:grpSp>
      <p:sp>
        <p:nvSpPr>
          <p:cNvPr id="8" name="Slide Number Placeholder 7">
            <a:extLst>
              <a:ext uri="{FF2B5EF4-FFF2-40B4-BE49-F238E27FC236}">
                <a16:creationId xmlns:a16="http://schemas.microsoft.com/office/drawing/2014/main" id="{92E18DCE-DE5A-D77B-4DBD-28CC68AC23F7}"/>
              </a:ext>
            </a:extLst>
          </p:cNvPr>
          <p:cNvSpPr>
            <a:spLocks noGrp="1"/>
          </p:cNvSpPr>
          <p:nvPr>
            <p:ph type="sldNum" sz="quarter" idx="12"/>
          </p:nvPr>
        </p:nvSpPr>
        <p:spPr/>
        <p:txBody>
          <a:bodyPr/>
          <a:lstStyle/>
          <a:p>
            <a:fld id="{F46C79FD-C571-418B-AB0F-5EE936C85276}" type="slidenum">
              <a:rPr lang="en-GB" smtClean="0"/>
              <a:t>45</a:t>
            </a:fld>
            <a:endParaRPr lang="en-GB"/>
          </a:p>
        </p:txBody>
      </p:sp>
    </p:spTree>
    <p:extLst>
      <p:ext uri="{BB962C8B-B14F-4D97-AF65-F5344CB8AC3E}">
        <p14:creationId xmlns:p14="http://schemas.microsoft.com/office/powerpoint/2010/main" val="18484481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3" descr="A close-up of a colorful corner&#10;&#10;AI-generated content may be incorrect.">
            <a:extLst>
              <a:ext uri="{FF2B5EF4-FFF2-40B4-BE49-F238E27FC236}">
                <a16:creationId xmlns:a16="http://schemas.microsoft.com/office/drawing/2014/main" id="{28D24F86-DA0D-597F-0870-97EA7ECB439C}"/>
              </a:ext>
            </a:extLst>
          </p:cNvPr>
          <p:cNvPicPr>
            <a:picLocks noChangeAspect="1"/>
          </p:cNvPicPr>
          <p:nvPr/>
        </p:nvPicPr>
        <p:blipFill>
          <a:blip r:embed="rId2"/>
          <a:stretch>
            <a:fillRect/>
          </a:stretch>
        </p:blipFill>
        <p:spPr>
          <a:xfrm>
            <a:off x="0" y="0"/>
            <a:ext cx="12192000" cy="6857998"/>
          </a:xfrm>
          <a:prstGeom prst="rect">
            <a:avLst/>
          </a:prstGeom>
        </p:spPr>
      </p:pic>
      <p:sp>
        <p:nvSpPr>
          <p:cNvPr id="8" name="TextBox 7">
            <a:extLst>
              <a:ext uri="{FF2B5EF4-FFF2-40B4-BE49-F238E27FC236}">
                <a16:creationId xmlns:a16="http://schemas.microsoft.com/office/drawing/2014/main" id="{005AD867-492C-D1FE-586E-10CABFC2DAFA}"/>
              </a:ext>
            </a:extLst>
          </p:cNvPr>
          <p:cNvSpPr txBox="1"/>
          <p:nvPr/>
        </p:nvSpPr>
        <p:spPr>
          <a:xfrm>
            <a:off x="2926079" y="2499360"/>
            <a:ext cx="515112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5400" b="1" i="1" dirty="0">
                <a:solidFill>
                  <a:srgbClr val="094DEE"/>
                </a:solidFill>
                <a:latin typeface="Gotham HTF"/>
              </a:rPr>
              <a:t>Questions? </a:t>
            </a:r>
          </a:p>
        </p:txBody>
      </p:sp>
    </p:spTree>
    <p:extLst>
      <p:ext uri="{BB962C8B-B14F-4D97-AF65-F5344CB8AC3E}">
        <p14:creationId xmlns:p14="http://schemas.microsoft.com/office/powerpoint/2010/main" val="3708014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a:extLst>
              <a:ext uri="{FF2B5EF4-FFF2-40B4-BE49-F238E27FC236}">
                <a16:creationId xmlns:a16="http://schemas.microsoft.com/office/drawing/2014/main" id="{4F4E714A-4407-2F58-5FCF-D88006216D21}"/>
              </a:ext>
            </a:extLst>
          </p:cNvPr>
          <p:cNvSpPr>
            <a:spLocks noGrp="1" noChangeArrowheads="1"/>
          </p:cNvSpPr>
          <p:nvPr>
            <p:ph type="subTitle" idx="1"/>
          </p:nvPr>
        </p:nvSpPr>
        <p:spPr>
          <a:xfrm>
            <a:off x="4037744" y="2650734"/>
            <a:ext cx="7941923" cy="2229492"/>
          </a:xfrm>
        </p:spPr>
        <p:txBody>
          <a:bodyPr/>
          <a:lstStyle/>
          <a:p>
            <a:pPr algn="ctr">
              <a:defRPr/>
            </a:pPr>
            <a:r>
              <a:rPr lang="en-US" dirty="0">
                <a:solidFill>
                  <a:srgbClr val="92D050"/>
                </a:solidFill>
              </a:rPr>
              <a:t>REA Central Validation Service </a:t>
            </a:r>
          </a:p>
          <a:p>
            <a:pPr algn="ctr">
              <a:defRPr/>
            </a:pPr>
            <a:endParaRPr lang="en-US" sz="2000" dirty="0"/>
          </a:p>
          <a:p>
            <a:pPr algn="ctr">
              <a:defRPr/>
            </a:pPr>
            <a:r>
              <a:rPr lang="en-US" sz="2800" dirty="0"/>
              <a:t>Getting started - Registering your organization</a:t>
            </a:r>
            <a:endParaRPr lang="en-US" sz="2800" cap="all" dirty="0"/>
          </a:p>
        </p:txBody>
      </p:sp>
      <p:sp>
        <p:nvSpPr>
          <p:cNvPr id="7" name="Rectangle 3">
            <a:extLst>
              <a:ext uri="{FF2B5EF4-FFF2-40B4-BE49-F238E27FC236}">
                <a16:creationId xmlns:a16="http://schemas.microsoft.com/office/drawing/2014/main" id="{043814A9-8524-7ADC-EC32-4925363567BD}"/>
              </a:ext>
            </a:extLst>
          </p:cNvPr>
          <p:cNvSpPr>
            <a:spLocks noChangeArrowheads="1"/>
          </p:cNvSpPr>
          <p:nvPr/>
        </p:nvSpPr>
        <p:spPr bwMode="auto">
          <a:xfrm>
            <a:off x="3854840" y="5445224"/>
            <a:ext cx="7941923" cy="1341906"/>
          </a:xfrm>
          <a:prstGeom prst="rect">
            <a:avLst/>
          </a:prstGeom>
          <a:noFill/>
          <a:ln w="9525">
            <a:noFill/>
            <a:miter lim="800000"/>
            <a:headEnd/>
            <a:tailEnd/>
          </a:ln>
        </p:spPr>
        <p:txBody>
          <a:bodyPr wrap="square">
            <a:spAutoFit/>
          </a:bodyPr>
          <a:lstStyle/>
          <a:p>
            <a:pPr marL="342900" marR="0" lvl="0" indent="-342900" algn="r" defTabSz="914400" rtl="0" eaLnBrk="0" fontAlgn="auto" latinLnBrk="0" hangingPunct="0">
              <a:lnSpc>
                <a:spcPct val="100000"/>
              </a:lnSpc>
              <a:spcBef>
                <a:spcPct val="20000"/>
              </a:spcBef>
              <a:spcAft>
                <a:spcPts val="0"/>
              </a:spcAft>
              <a:buClr>
                <a:srgbClr val="FFFFFF"/>
              </a:buClr>
              <a:buSzTx/>
              <a:buFontTx/>
              <a:buNone/>
              <a:tabLst/>
              <a:defRPr/>
            </a:pPr>
            <a:r>
              <a:rPr kumimoji="0" lang="en-GB" b="1" i="0" u="none" strike="noStrike" kern="0" cap="none" spc="0" normalizeH="0" baseline="0" noProof="0" dirty="0">
                <a:ln>
                  <a:noFill/>
                </a:ln>
                <a:solidFill>
                  <a:srgbClr val="FFFFFF"/>
                </a:solidFill>
                <a:effectLst/>
                <a:uLnTx/>
                <a:uFillTx/>
                <a:latin typeface="Verdana" panose="020B0604030504040204" pitchFamily="34" charset="0"/>
                <a:ea typeface="+mn-ea"/>
                <a:cs typeface="+mn-cs"/>
              </a:rPr>
              <a:t>Maria Carneiro</a:t>
            </a:r>
          </a:p>
          <a:p>
            <a:pPr marL="342900" marR="0" lvl="0" indent="-342900" algn="r" defTabSz="914400" rtl="0" eaLnBrk="0" fontAlgn="auto" latinLnBrk="0" hangingPunct="0">
              <a:lnSpc>
                <a:spcPct val="100000"/>
              </a:lnSpc>
              <a:spcBef>
                <a:spcPct val="20000"/>
              </a:spcBef>
              <a:spcAft>
                <a:spcPts val="0"/>
              </a:spcAft>
              <a:buClr>
                <a:srgbClr val="FFFFFF"/>
              </a:buClr>
              <a:buSzTx/>
              <a:buFontTx/>
              <a:buNone/>
              <a:tabLst/>
              <a:defRPr/>
            </a:pPr>
            <a:r>
              <a:rPr kumimoji="0" lang="en-US" sz="1600" b="1" i="0" u="none" strike="noStrike" kern="0" cap="all" spc="0" normalizeH="0" baseline="0" noProof="0" dirty="0">
                <a:ln>
                  <a:noFill/>
                </a:ln>
                <a:solidFill>
                  <a:srgbClr val="FFFFFF"/>
                </a:solidFill>
                <a:effectLst/>
                <a:uLnTx/>
                <a:uFillTx/>
                <a:latin typeface="Verdana" panose="020B0604030504040204" pitchFamily="34" charset="0"/>
                <a:ea typeface="+mn-ea"/>
                <a:cs typeface="+mn-cs"/>
              </a:rPr>
              <a:t>Senior Assistant- Participant Validation</a:t>
            </a:r>
            <a:r>
              <a:rPr kumimoji="0" lang="en-GB" sz="1600" b="1" i="0" u="none" strike="noStrike" kern="0" cap="none" spc="0" normalizeH="0" baseline="0" noProof="0" dirty="0">
                <a:ln>
                  <a:noFill/>
                </a:ln>
                <a:solidFill>
                  <a:srgbClr val="FFFFFF"/>
                </a:solidFill>
                <a:effectLst/>
                <a:uLnTx/>
                <a:uFillTx/>
                <a:latin typeface="Verdana" panose="020B0604030504040204" pitchFamily="34" charset="0"/>
                <a:ea typeface="+mn-ea"/>
                <a:cs typeface="+mn-cs"/>
              </a:rPr>
              <a:t>  </a:t>
            </a:r>
          </a:p>
          <a:p>
            <a:pPr marL="342900" marR="0" lvl="0" indent="-342900" algn="r" defTabSz="914400" rtl="0" eaLnBrk="0" fontAlgn="auto" latinLnBrk="0" hangingPunct="0">
              <a:lnSpc>
                <a:spcPct val="100000"/>
              </a:lnSpc>
              <a:spcBef>
                <a:spcPct val="20000"/>
              </a:spcBef>
              <a:spcAft>
                <a:spcPts val="0"/>
              </a:spcAft>
              <a:buClr>
                <a:srgbClr val="FFFFFF"/>
              </a:buClr>
              <a:buSzTx/>
              <a:buFontTx/>
              <a:buNone/>
              <a:tabLst/>
              <a:defRPr/>
            </a:pPr>
            <a:r>
              <a:rPr kumimoji="0" lang="en-GB" sz="2000" b="1" i="0" u="none" strike="noStrike" kern="0" cap="none" spc="0" normalizeH="0" baseline="0" noProof="0" dirty="0">
                <a:ln>
                  <a:noFill/>
                </a:ln>
                <a:solidFill>
                  <a:srgbClr val="FFD624"/>
                </a:solidFill>
                <a:effectLst/>
                <a:uLnTx/>
                <a:uFillTx/>
                <a:latin typeface="Verdana" panose="020B0604030504040204" pitchFamily="34" charset="0"/>
                <a:ea typeface="+mn-ea"/>
                <a:cs typeface="+mn-cs"/>
              </a:rPr>
              <a:t/>
            </a:r>
            <a:br>
              <a:rPr kumimoji="0" lang="en-GB" sz="2000" b="1" i="0" u="none" strike="noStrike" kern="0" cap="none" spc="0" normalizeH="0" baseline="0" noProof="0" dirty="0">
                <a:ln>
                  <a:noFill/>
                </a:ln>
                <a:solidFill>
                  <a:srgbClr val="FFD624"/>
                </a:solidFill>
                <a:effectLst/>
                <a:uLnTx/>
                <a:uFillTx/>
                <a:latin typeface="Verdana" panose="020B0604030504040204" pitchFamily="34" charset="0"/>
                <a:ea typeface="+mn-ea"/>
                <a:cs typeface="+mn-cs"/>
              </a:rPr>
            </a:br>
            <a:endParaRPr kumimoji="0" lang="en-GB" sz="2000" b="0" i="0" u="none" strike="noStrike" kern="0" cap="none" spc="0" normalizeH="0" baseline="0" noProof="0" dirty="0">
              <a:ln>
                <a:noFill/>
              </a:ln>
              <a:solidFill>
                <a:srgbClr val="FFFFFF"/>
              </a:solidFill>
              <a:effectLst/>
              <a:uLnTx/>
              <a:uFillTx/>
              <a:latin typeface="Verdana" panose="020B0604030504040204" pitchFamily="34" charset="0"/>
              <a:ea typeface="+mn-ea"/>
              <a:cs typeface="+mn-cs"/>
            </a:endParaRPr>
          </a:p>
        </p:txBody>
      </p:sp>
      <p:pic>
        <p:nvPicPr>
          <p:cNvPr id="3" name="Picture 2" descr="A group of tall buildings with glass windows&#10;&#10;Description automatically generated">
            <a:extLst>
              <a:ext uri="{FF2B5EF4-FFF2-40B4-BE49-F238E27FC236}">
                <a16:creationId xmlns:a16="http://schemas.microsoft.com/office/drawing/2014/main" id="{B6FC8D06-94DB-73B9-4433-7DE1934BB11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980728"/>
            <a:ext cx="3779532" cy="58753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7730"/>
    </mc:Choice>
    <mc:Fallback xmlns="">
      <p:transition spd="slow" advTm="773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Title 3">
            <a:extLst>
              <a:ext uri="{FF2B5EF4-FFF2-40B4-BE49-F238E27FC236}">
                <a16:creationId xmlns:a16="http://schemas.microsoft.com/office/drawing/2014/main" id="{CE5F9532-9A24-0955-36E6-1499C8602B7A}"/>
              </a:ext>
            </a:extLst>
          </p:cNvPr>
          <p:cNvSpPr>
            <a:spLocks noGrp="1"/>
          </p:cNvSpPr>
          <p:nvPr>
            <p:ph type="title"/>
          </p:nvPr>
        </p:nvSpPr>
        <p:spPr>
          <a:xfrm>
            <a:off x="970723" y="482862"/>
            <a:ext cx="10515600" cy="782357"/>
          </a:xfrm>
        </p:spPr>
        <p:txBody>
          <a:bodyPr wrap="square" anchor="b">
            <a:normAutofit fontScale="90000"/>
          </a:bodyPr>
          <a:lstStyle/>
          <a:p>
            <a:pPr eaLnBrk="1" hangingPunct="1"/>
            <a:r>
              <a:rPr lang="fr-BE" altLang="en-US" sz="4000" dirty="0" err="1"/>
              <a:t>Presentation</a:t>
            </a:r>
            <a:r>
              <a:rPr lang="fr-BE" altLang="en-US" sz="4000" dirty="0"/>
              <a:t> </a:t>
            </a:r>
            <a:r>
              <a:rPr lang="fr-BE" altLang="en-US" sz="4000" dirty="0" err="1"/>
              <a:t>Outline</a:t>
            </a:r>
            <a:r>
              <a:rPr lang="fr-BE" altLang="en-US" sz="2600" dirty="0"/>
              <a:t/>
            </a:r>
            <a:br>
              <a:rPr lang="fr-BE" altLang="en-US" sz="2600" dirty="0"/>
            </a:br>
            <a:endParaRPr lang="en-GB" altLang="en-US" sz="2600" dirty="0"/>
          </a:p>
        </p:txBody>
      </p:sp>
      <p:graphicFrame>
        <p:nvGraphicFramePr>
          <p:cNvPr id="48137" name="Content Placeholder 2">
            <a:extLst>
              <a:ext uri="{FF2B5EF4-FFF2-40B4-BE49-F238E27FC236}">
                <a16:creationId xmlns:a16="http://schemas.microsoft.com/office/drawing/2014/main" id="{899C3F33-BE04-398E-1224-E2FE94D24670}"/>
              </a:ext>
            </a:extLst>
          </p:cNvPr>
          <p:cNvGraphicFramePr>
            <a:graphicFrameLocks noGrp="1"/>
          </p:cNvGraphicFramePr>
          <p:nvPr>
            <p:ph idx="1"/>
          </p:nvPr>
        </p:nvGraphicFramePr>
        <p:xfrm>
          <a:off x="838200" y="1825625"/>
          <a:ext cx="10905699" cy="38819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24CE6A-5A4D-2E26-0C76-76D573DA771C}"/>
              </a:ext>
            </a:extLst>
          </p:cNvPr>
          <p:cNvSpPr>
            <a:spLocks noGrp="1"/>
          </p:cNvSpPr>
          <p:nvPr>
            <p:ph sz="half" idx="2"/>
          </p:nvPr>
        </p:nvSpPr>
        <p:spPr>
          <a:xfrm>
            <a:off x="1199456" y="1844799"/>
            <a:ext cx="9577064" cy="4320505"/>
          </a:xfrm>
        </p:spPr>
        <p:txBody>
          <a:bodyPr rtlCol="0">
            <a:noAutofit/>
          </a:bodyPr>
          <a:lstStyle/>
          <a:p>
            <a:pPr marL="144000" eaLnBrk="1" fontAlgn="auto" hangingPunct="1">
              <a:lnSpc>
                <a:spcPct val="80000"/>
              </a:lnSpc>
              <a:spcAft>
                <a:spcPts val="600"/>
              </a:spcAft>
              <a:buClr>
                <a:srgbClr val="00518E"/>
              </a:buClr>
              <a:defRPr/>
            </a:pPr>
            <a:r>
              <a:rPr lang="en-GB" altLang="en-US" sz="2000" dirty="0">
                <a:solidFill>
                  <a:schemeClr val="tx2"/>
                </a:solidFill>
              </a:rPr>
              <a:t>Verifies </a:t>
            </a:r>
            <a:r>
              <a:rPr lang="en-GB" altLang="en-US" sz="2000" b="1" dirty="0">
                <a:solidFill>
                  <a:schemeClr val="tx2"/>
                </a:solidFill>
              </a:rPr>
              <a:t>legal existence and legal statuses </a:t>
            </a:r>
            <a:r>
              <a:rPr lang="en-GB" altLang="en-US" sz="2000" dirty="0">
                <a:solidFill>
                  <a:schemeClr val="tx2"/>
                </a:solidFill>
              </a:rPr>
              <a:t>of entities</a:t>
            </a:r>
          </a:p>
          <a:p>
            <a:pPr marL="144000" eaLnBrk="1" fontAlgn="auto" hangingPunct="1">
              <a:spcBef>
                <a:spcPts val="1800"/>
              </a:spcBef>
              <a:spcAft>
                <a:spcPts val="600"/>
              </a:spcAft>
              <a:buClr>
                <a:srgbClr val="00518E"/>
              </a:buClr>
              <a:defRPr/>
            </a:pPr>
            <a:r>
              <a:rPr lang="en-GB" altLang="en-US" sz="2000" dirty="0">
                <a:solidFill>
                  <a:schemeClr val="tx2"/>
                </a:solidFill>
              </a:rPr>
              <a:t>Validates the appointment of </a:t>
            </a:r>
            <a:r>
              <a:rPr lang="en-GB" altLang="en-US" sz="2000" b="1" dirty="0">
                <a:solidFill>
                  <a:schemeClr val="tx2"/>
                </a:solidFill>
              </a:rPr>
              <a:t>Legal Entity Appointed Representatives (LEARs)</a:t>
            </a:r>
          </a:p>
          <a:p>
            <a:pPr marL="144000" eaLnBrk="1" fontAlgn="auto" hangingPunct="1">
              <a:lnSpc>
                <a:spcPct val="80000"/>
              </a:lnSpc>
              <a:spcBef>
                <a:spcPts val="1800"/>
              </a:spcBef>
              <a:spcAft>
                <a:spcPts val="600"/>
              </a:spcAft>
              <a:buClr>
                <a:srgbClr val="00518E"/>
              </a:buClr>
              <a:defRPr/>
            </a:pPr>
            <a:r>
              <a:rPr lang="en-GB" altLang="en-US" sz="2000" dirty="0">
                <a:solidFill>
                  <a:schemeClr val="tx2"/>
                </a:solidFill>
              </a:rPr>
              <a:t>Validates </a:t>
            </a:r>
            <a:r>
              <a:rPr lang="en-GB" altLang="en-US" sz="2000" b="1" dirty="0">
                <a:solidFill>
                  <a:schemeClr val="tx2"/>
                </a:solidFill>
              </a:rPr>
              <a:t>legal changes</a:t>
            </a:r>
            <a:r>
              <a:rPr lang="en-GB" altLang="en-US" sz="2000" dirty="0">
                <a:solidFill>
                  <a:schemeClr val="tx2"/>
                </a:solidFill>
              </a:rPr>
              <a:t> of validated entities</a:t>
            </a:r>
          </a:p>
          <a:p>
            <a:pPr marL="144000" eaLnBrk="1" fontAlgn="auto" hangingPunct="1">
              <a:lnSpc>
                <a:spcPct val="80000"/>
              </a:lnSpc>
              <a:spcBef>
                <a:spcPts val="1800"/>
              </a:spcBef>
              <a:spcAft>
                <a:spcPts val="600"/>
              </a:spcAft>
              <a:buClr>
                <a:srgbClr val="00518E"/>
              </a:buClr>
              <a:defRPr/>
            </a:pPr>
            <a:r>
              <a:rPr lang="en-GB" altLang="en-US" sz="2000" dirty="0">
                <a:solidFill>
                  <a:schemeClr val="tx2"/>
                </a:solidFill>
              </a:rPr>
              <a:t>Assesses </a:t>
            </a:r>
            <a:r>
              <a:rPr lang="en-GB" altLang="en-US" sz="2000" b="1" dirty="0">
                <a:solidFill>
                  <a:schemeClr val="tx2"/>
                </a:solidFill>
              </a:rPr>
              <a:t>universal takeovers (UTROs) </a:t>
            </a:r>
            <a:r>
              <a:rPr lang="en-GB" altLang="en-US" sz="2000" dirty="0">
                <a:solidFill>
                  <a:schemeClr val="tx2"/>
                </a:solidFill>
              </a:rPr>
              <a:t>of validated entities</a:t>
            </a:r>
          </a:p>
          <a:p>
            <a:pPr marL="144000" eaLnBrk="1" fontAlgn="auto" hangingPunct="1">
              <a:lnSpc>
                <a:spcPct val="80000"/>
              </a:lnSpc>
              <a:spcBef>
                <a:spcPts val="1800"/>
              </a:spcBef>
              <a:spcAft>
                <a:spcPts val="600"/>
              </a:spcAft>
              <a:buClr>
                <a:srgbClr val="00518E"/>
              </a:buClr>
              <a:defRPr/>
            </a:pPr>
            <a:r>
              <a:rPr lang="en-GB" altLang="en-US" sz="2000" dirty="0">
                <a:solidFill>
                  <a:schemeClr val="tx2"/>
                </a:solidFill>
              </a:rPr>
              <a:t>Encoding </a:t>
            </a:r>
            <a:r>
              <a:rPr lang="en-GB" altLang="en-US" sz="2000" b="1" dirty="0">
                <a:solidFill>
                  <a:schemeClr val="tx2"/>
                </a:solidFill>
              </a:rPr>
              <a:t>Bank Account requests</a:t>
            </a:r>
            <a:endParaRPr lang="en-GB" altLang="en-US" sz="2000" dirty="0">
              <a:solidFill>
                <a:schemeClr val="tx2"/>
              </a:solidFill>
            </a:endParaRPr>
          </a:p>
          <a:p>
            <a:pPr marL="144000" eaLnBrk="1" fontAlgn="auto" hangingPunct="1">
              <a:lnSpc>
                <a:spcPct val="80000"/>
              </a:lnSpc>
              <a:spcBef>
                <a:spcPts val="1800"/>
              </a:spcBef>
              <a:spcAft>
                <a:spcPts val="600"/>
              </a:spcAft>
              <a:buClr>
                <a:srgbClr val="00518E"/>
              </a:buClr>
              <a:defRPr/>
            </a:pPr>
            <a:r>
              <a:rPr lang="en-GB" altLang="en-US" sz="2000" dirty="0">
                <a:solidFill>
                  <a:schemeClr val="tx2"/>
                </a:solidFill>
              </a:rPr>
              <a:t>Prepares the </a:t>
            </a:r>
            <a:r>
              <a:rPr lang="en-GB" altLang="en-US" sz="2000" b="1" dirty="0">
                <a:solidFill>
                  <a:schemeClr val="tx2"/>
                </a:solidFill>
              </a:rPr>
              <a:t>Financial Capacity Assessment</a:t>
            </a:r>
            <a:endParaRPr lang="en-GB" altLang="en-US" sz="2000" dirty="0">
              <a:solidFill>
                <a:schemeClr val="tx2"/>
              </a:solidFill>
            </a:endParaRPr>
          </a:p>
          <a:p>
            <a:pPr marL="144000" eaLnBrk="1" fontAlgn="auto" hangingPunct="1">
              <a:lnSpc>
                <a:spcPct val="80000"/>
              </a:lnSpc>
              <a:spcBef>
                <a:spcPts val="1800"/>
              </a:spcBef>
              <a:spcAft>
                <a:spcPts val="600"/>
              </a:spcAft>
              <a:buClr>
                <a:srgbClr val="00518E"/>
              </a:buClr>
              <a:defRPr/>
            </a:pPr>
            <a:r>
              <a:rPr lang="en-US" altLang="en-US" sz="2000" dirty="0">
                <a:solidFill>
                  <a:schemeClr val="tx2"/>
                </a:solidFill>
              </a:rPr>
              <a:t>Performs </a:t>
            </a:r>
            <a:r>
              <a:rPr lang="en-US" altLang="en-US" sz="2000" b="1" dirty="0">
                <a:solidFill>
                  <a:schemeClr val="tx2"/>
                </a:solidFill>
              </a:rPr>
              <a:t>ownership control assessments </a:t>
            </a:r>
            <a:r>
              <a:rPr lang="en-US" altLang="en-US" sz="2000" dirty="0">
                <a:solidFill>
                  <a:schemeClr val="tx2"/>
                </a:solidFill>
              </a:rPr>
              <a:t>for specific </a:t>
            </a:r>
            <a:r>
              <a:rPr lang="en-US" altLang="en-US" sz="2000" dirty="0" err="1">
                <a:solidFill>
                  <a:schemeClr val="tx2"/>
                </a:solidFill>
              </a:rPr>
              <a:t>programmes</a:t>
            </a:r>
            <a:r>
              <a:rPr lang="en-US" altLang="en-US" sz="2000" dirty="0">
                <a:solidFill>
                  <a:schemeClr val="tx2"/>
                </a:solidFill>
              </a:rPr>
              <a:t> </a:t>
            </a:r>
          </a:p>
          <a:p>
            <a:pPr marL="144000" eaLnBrk="1" fontAlgn="auto" hangingPunct="1">
              <a:lnSpc>
                <a:spcPct val="80000"/>
              </a:lnSpc>
              <a:spcBef>
                <a:spcPts val="1800"/>
              </a:spcBef>
              <a:spcAft>
                <a:spcPts val="600"/>
              </a:spcAft>
              <a:buClr>
                <a:srgbClr val="00518E"/>
              </a:buClr>
              <a:defRPr/>
            </a:pPr>
            <a:r>
              <a:rPr lang="en-IE" altLang="en-US" sz="2000" dirty="0">
                <a:solidFill>
                  <a:schemeClr val="tx2"/>
                </a:solidFill>
              </a:rPr>
              <a:t>Performs ex-post status verifications (e.g. </a:t>
            </a:r>
            <a:r>
              <a:rPr lang="en-IE" altLang="en-US" sz="2000" b="1" dirty="0">
                <a:solidFill>
                  <a:schemeClr val="tx2"/>
                </a:solidFill>
              </a:rPr>
              <a:t>SME &amp; MID cap status checks</a:t>
            </a:r>
            <a:r>
              <a:rPr lang="en-IE" altLang="en-US" sz="2000" dirty="0">
                <a:solidFill>
                  <a:schemeClr val="tx2"/>
                </a:solidFill>
              </a:rPr>
              <a:t>)</a:t>
            </a:r>
            <a:endParaRPr lang="en-GB" altLang="en-US" sz="2000" dirty="0"/>
          </a:p>
          <a:p>
            <a:pPr eaLnBrk="1" fontAlgn="auto" hangingPunct="1">
              <a:lnSpc>
                <a:spcPct val="80000"/>
              </a:lnSpc>
              <a:spcBef>
                <a:spcPts val="1800"/>
              </a:spcBef>
              <a:buClr>
                <a:srgbClr val="00518E"/>
              </a:buClr>
              <a:defRPr/>
            </a:pPr>
            <a:endParaRPr lang="en-GB" altLang="en-US" dirty="0"/>
          </a:p>
          <a:p>
            <a:pPr eaLnBrk="1" fontAlgn="auto" hangingPunct="1">
              <a:lnSpc>
                <a:spcPct val="80000"/>
              </a:lnSpc>
              <a:spcBef>
                <a:spcPts val="1800"/>
              </a:spcBef>
              <a:buClr>
                <a:srgbClr val="00518E"/>
              </a:buClr>
              <a:defRPr/>
            </a:pPr>
            <a:endParaRPr lang="en-IE" altLang="en-US" dirty="0"/>
          </a:p>
          <a:p>
            <a:pPr eaLnBrk="1" fontAlgn="auto" hangingPunct="1">
              <a:lnSpc>
                <a:spcPct val="80000"/>
              </a:lnSpc>
              <a:spcBef>
                <a:spcPts val="1800"/>
              </a:spcBef>
              <a:buClr>
                <a:srgbClr val="00518E"/>
              </a:buClr>
              <a:defRPr/>
            </a:pPr>
            <a:endParaRPr lang="en-GB" altLang="en-US" dirty="0"/>
          </a:p>
          <a:p>
            <a:pPr eaLnBrk="1" fontAlgn="auto" hangingPunct="1">
              <a:lnSpc>
                <a:spcPct val="80000"/>
              </a:lnSpc>
              <a:spcBef>
                <a:spcPts val="1800"/>
              </a:spcBef>
              <a:buClr>
                <a:srgbClr val="00518E"/>
              </a:buClr>
              <a:defRPr/>
            </a:pPr>
            <a:endParaRPr lang="en-IE" altLang="en-US" dirty="0"/>
          </a:p>
          <a:p>
            <a:pPr eaLnBrk="1" fontAlgn="auto" hangingPunct="1">
              <a:spcBef>
                <a:spcPts val="0"/>
              </a:spcBef>
              <a:defRPr/>
            </a:pPr>
            <a:endParaRPr lang="en-GB" dirty="0"/>
          </a:p>
        </p:txBody>
      </p:sp>
      <p:sp>
        <p:nvSpPr>
          <p:cNvPr id="4" name="Title 3">
            <a:extLst>
              <a:ext uri="{FF2B5EF4-FFF2-40B4-BE49-F238E27FC236}">
                <a16:creationId xmlns:a16="http://schemas.microsoft.com/office/drawing/2014/main" id="{B5A8206B-DD32-E097-B83C-1D2B4C7095AC}"/>
              </a:ext>
            </a:extLst>
          </p:cNvPr>
          <p:cNvSpPr>
            <a:spLocks noGrp="1"/>
          </p:cNvSpPr>
          <p:nvPr>
            <p:ph type="title"/>
          </p:nvPr>
        </p:nvSpPr>
        <p:spPr>
          <a:xfrm>
            <a:off x="911424" y="548680"/>
            <a:ext cx="7886700" cy="782638"/>
          </a:xfrm>
        </p:spPr>
        <p:txBody>
          <a:bodyPr/>
          <a:lstStyle/>
          <a:p>
            <a:pPr eaLnBrk="1" fontAlgn="auto" hangingPunct="1">
              <a:spcAft>
                <a:spcPts val="0"/>
              </a:spcAft>
              <a:defRPr/>
            </a:pPr>
            <a:r>
              <a:rPr lang="en-US" altLang="en-US" sz="3200" kern="0" dirty="0"/>
              <a:t>REA Central Validation Service </a:t>
            </a:r>
            <a:br>
              <a:rPr lang="en-US" altLang="en-US" sz="3200" kern="0" dirty="0"/>
            </a:br>
            <a:r>
              <a:rPr lang="en-US" altLang="en-US" sz="2400" kern="0" dirty="0"/>
              <a:t>(REA CVS)</a:t>
            </a:r>
            <a:endParaRPr lang="en-US" altLang="en-US" sz="3200" kern="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magine 3">
            <a:extLst>
              <a:ext uri="{FF2B5EF4-FFF2-40B4-BE49-F238E27FC236}">
                <a16:creationId xmlns:a16="http://schemas.microsoft.com/office/drawing/2014/main" id="{0D4B6817-81A0-0337-B441-6A227B84F1DD}"/>
              </a:ext>
            </a:extLst>
          </p:cNvPr>
          <p:cNvPicPr>
            <a:picLocks noChangeAspect="1"/>
          </p:cNvPicPr>
          <p:nvPr/>
        </p:nvPicPr>
        <p:blipFill>
          <a:blip r:embed="rId2"/>
          <a:stretch>
            <a:fillRect/>
          </a:stretch>
        </p:blipFill>
        <p:spPr>
          <a:xfrm>
            <a:off x="0" y="0"/>
            <a:ext cx="12192000" cy="6857998"/>
          </a:xfrm>
          <a:prstGeom prst="rect">
            <a:avLst/>
          </a:prstGeom>
        </p:spPr>
      </p:pic>
      <p:sp>
        <p:nvSpPr>
          <p:cNvPr id="8" name="Rectangle: Rounded Corners 7">
            <a:extLst>
              <a:ext uri="{FF2B5EF4-FFF2-40B4-BE49-F238E27FC236}">
                <a16:creationId xmlns:a16="http://schemas.microsoft.com/office/drawing/2014/main" id="{BD678FED-1E77-B3CA-01D1-F1D473EE01D9}"/>
              </a:ext>
            </a:extLst>
          </p:cNvPr>
          <p:cNvSpPr/>
          <p:nvPr/>
        </p:nvSpPr>
        <p:spPr>
          <a:xfrm>
            <a:off x="1433720" y="1629229"/>
            <a:ext cx="4662280" cy="3380877"/>
          </a:xfrm>
          <a:prstGeom prst="roundRect">
            <a:avLst/>
          </a:prstGeom>
          <a:solidFill>
            <a:schemeClr val="accent2">
              <a:lumMod val="20000"/>
              <a:lumOff val="80000"/>
            </a:schemeClr>
          </a:solidFill>
          <a:ln w="25400"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fr-BE" sz="2000" i="0" u="none" strike="noStrike" kern="0" cap="none" spc="0" normalizeH="0" baseline="0" noProof="0" dirty="0">
                <a:ln>
                  <a:noFill/>
                </a:ln>
                <a:effectLst/>
                <a:uLnTx/>
                <a:uFillTx/>
                <a:ea typeface="Verdana" panose="020B0604030504040204" pitchFamily="34" charset="0"/>
                <a:cs typeface="+mn-cs"/>
                <a:sym typeface="Arial"/>
              </a:rPr>
              <a:t>All 27 </a:t>
            </a:r>
            <a:r>
              <a:rPr kumimoji="0" lang="fr-BE" sz="2000" b="1" i="0" u="none" strike="noStrike" kern="0" cap="none" spc="0" normalizeH="0" baseline="0" noProof="0" dirty="0">
                <a:ln>
                  <a:noFill/>
                </a:ln>
                <a:solidFill>
                  <a:srgbClr val="0070C0"/>
                </a:solidFill>
                <a:effectLst/>
                <a:uLnTx/>
                <a:uFillTx/>
                <a:ea typeface="Verdana" panose="020B0604030504040204" pitchFamily="34" charset="0"/>
                <a:cs typeface="+mn-cs"/>
                <a:sym typeface="Arial"/>
              </a:rPr>
              <a:t>EU </a:t>
            </a:r>
            <a:r>
              <a:rPr kumimoji="0" lang="fr-BE" sz="2000" b="1" i="0" u="none" strike="noStrike" kern="0" cap="none" spc="0" normalizeH="0" baseline="0" noProof="0" dirty="0" err="1">
                <a:ln>
                  <a:noFill/>
                </a:ln>
                <a:solidFill>
                  <a:srgbClr val="0070C0"/>
                </a:solidFill>
                <a:effectLst/>
                <a:uLnTx/>
                <a:uFillTx/>
                <a:ea typeface="Verdana" panose="020B0604030504040204" pitchFamily="34" charset="0"/>
                <a:cs typeface="+mn-cs"/>
                <a:sym typeface="Arial"/>
              </a:rPr>
              <a:t>Member</a:t>
            </a:r>
            <a:r>
              <a:rPr kumimoji="0" lang="fr-BE" sz="2000" b="1" i="0" u="none" strike="noStrike" kern="0" cap="none" spc="0" normalizeH="0" baseline="0" noProof="0" dirty="0">
                <a:ln>
                  <a:noFill/>
                </a:ln>
                <a:solidFill>
                  <a:srgbClr val="0070C0"/>
                </a:solidFill>
                <a:effectLst/>
                <a:uLnTx/>
                <a:uFillTx/>
                <a:ea typeface="Verdana" panose="020B0604030504040204" pitchFamily="34" charset="0"/>
                <a:cs typeface="+mn-cs"/>
                <a:sym typeface="Arial"/>
              </a:rPr>
              <a:t> States</a:t>
            </a:r>
          </a:p>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fr-BE" sz="2000" i="0" u="none" strike="noStrike" kern="0" cap="none" spc="0" normalizeH="0" baseline="0" noProof="0">
              <a:ln>
                <a:noFill/>
              </a:ln>
              <a:effectLst/>
              <a:uLnTx/>
              <a:uFillTx/>
              <a:ea typeface="Verdana" panose="020B0604030504040204" pitchFamily="34" charset="0"/>
              <a:cs typeface="+mn-cs"/>
              <a:sym typeface="Arial"/>
            </a:endParaRPr>
          </a:p>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fr-BE" sz="2000" i="0" u="none" strike="noStrike" kern="0" cap="none" spc="0" normalizeH="0" baseline="0" noProof="0" dirty="0">
                <a:ln>
                  <a:noFill/>
                </a:ln>
                <a:effectLst/>
                <a:uLnTx/>
                <a:uFillTx/>
                <a:ea typeface="Verdana" panose="020B0604030504040204" pitchFamily="34" charset="0"/>
                <a:cs typeface="+mn-cs"/>
                <a:sym typeface="Arial"/>
              </a:rPr>
              <a:t>+ </a:t>
            </a:r>
            <a:r>
              <a:rPr kumimoji="0" lang="en-IE" sz="2000" i="0" u="none" strike="noStrike" kern="0" cap="none" spc="0" normalizeH="0" baseline="0" noProof="0" dirty="0">
                <a:ln>
                  <a:noFill/>
                </a:ln>
                <a:effectLst/>
                <a:uLnTx/>
                <a:uFillTx/>
                <a:ea typeface="Verdana" panose="020B0604030504040204" pitchFamily="34" charset="0"/>
                <a:cs typeface="+mn-cs"/>
                <a:sym typeface="Arial"/>
              </a:rPr>
              <a:t>their</a:t>
            </a:r>
            <a:r>
              <a:rPr kumimoji="0" lang="fr-BE" sz="2000" i="0" u="none" strike="noStrike" kern="0" cap="none" spc="0" normalizeH="0" baseline="0" noProof="0" dirty="0">
                <a:ln>
                  <a:noFill/>
                </a:ln>
                <a:effectLst/>
                <a:uLnTx/>
                <a:uFillTx/>
                <a:ea typeface="Verdana" panose="020B0604030504040204" pitchFamily="34" charset="0"/>
                <a:cs typeface="+mn-cs"/>
                <a:sym typeface="Arial"/>
              </a:rPr>
              <a:t> </a:t>
            </a:r>
            <a:r>
              <a:rPr kumimoji="0" lang="fr-BE" sz="2000" b="1" i="0" u="none" strike="noStrike" kern="0" cap="none" spc="0" normalizeH="0" baseline="0" noProof="0" dirty="0" err="1">
                <a:ln>
                  <a:noFill/>
                </a:ln>
                <a:solidFill>
                  <a:srgbClr val="0070C0"/>
                </a:solidFill>
                <a:effectLst/>
                <a:uLnTx/>
                <a:uFillTx/>
                <a:ea typeface="Verdana" panose="020B0604030504040204" pitchFamily="34" charset="0"/>
                <a:cs typeface="+mn-cs"/>
                <a:sym typeface="Arial"/>
              </a:rPr>
              <a:t>overseas</a:t>
            </a:r>
            <a:r>
              <a:rPr kumimoji="0" lang="fr-BE" sz="2000" i="0" u="none" strike="noStrike" kern="0" cap="none" spc="0" normalizeH="0" baseline="0" noProof="0" dirty="0">
                <a:ln>
                  <a:noFill/>
                </a:ln>
                <a:effectLst/>
                <a:uLnTx/>
                <a:uFillTx/>
                <a:ea typeface="Verdana" panose="020B0604030504040204" pitchFamily="34" charset="0"/>
                <a:cs typeface="+mn-cs"/>
                <a:sym typeface="Arial"/>
              </a:rPr>
              <a:t> countries and </a:t>
            </a:r>
            <a:r>
              <a:rPr kumimoji="0" lang="fr-BE" sz="2000" i="0" u="none" strike="noStrike" kern="0" cap="none" spc="0" normalizeH="0" baseline="0" noProof="0" dirty="0" err="1">
                <a:ln>
                  <a:noFill/>
                </a:ln>
                <a:effectLst/>
                <a:uLnTx/>
                <a:uFillTx/>
                <a:ea typeface="Verdana" panose="020B0604030504040204" pitchFamily="34" charset="0"/>
                <a:cs typeface="+mn-cs"/>
                <a:sym typeface="Arial"/>
              </a:rPr>
              <a:t>territories</a:t>
            </a:r>
            <a:endParaRPr kumimoji="0" lang="fr-BE" sz="2000" i="0" u="none" strike="noStrike" kern="0" cap="none" spc="0" normalizeH="0" baseline="0" noProof="0">
              <a:ln>
                <a:noFill/>
              </a:ln>
              <a:effectLst/>
              <a:uLnTx/>
              <a:uFillTx/>
              <a:ea typeface="Verdana" panose="020B0604030504040204" pitchFamily="34" charset="0"/>
              <a:cs typeface="+mn-cs"/>
              <a:sym typeface="Arial"/>
            </a:endParaRPr>
          </a:p>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n-IE" sz="2000" i="0" u="none" strike="noStrike" kern="0" cap="none" spc="0" normalizeH="0" baseline="0" noProof="0">
              <a:ln>
                <a:noFill/>
              </a:ln>
              <a:effectLst/>
              <a:uLnTx/>
              <a:uFillTx/>
              <a:ea typeface="Verdana" panose="020B0604030504040204" pitchFamily="34" charset="0"/>
              <a:cs typeface="+mn-cs"/>
              <a:sym typeface="Arial"/>
            </a:endParaRPr>
          </a:p>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fr-BE" sz="2000" i="0" u="none" strike="noStrike" kern="0" cap="none" spc="0" normalizeH="0" baseline="0" noProof="0" dirty="0">
                <a:ln>
                  <a:noFill/>
                </a:ln>
                <a:effectLst/>
                <a:uLnTx/>
                <a:uFillTx/>
                <a:ea typeface="Verdana"/>
                <a:cs typeface="+mn-cs"/>
                <a:sym typeface="Arial"/>
              </a:rPr>
              <a:t>+ </a:t>
            </a:r>
            <a:r>
              <a:rPr kumimoji="0" lang="en-IE" sz="2000" i="0" u="none" strike="noStrike" kern="0" cap="none" spc="0" normalizeH="0" baseline="0" noProof="0" dirty="0">
                <a:ln>
                  <a:noFill/>
                </a:ln>
                <a:effectLst/>
                <a:uLnTx/>
                <a:uFillTx/>
                <a:ea typeface="Verdana"/>
                <a:cs typeface="+mn-cs"/>
                <a:sym typeface="Arial"/>
              </a:rPr>
              <a:t>list of </a:t>
            </a:r>
            <a:r>
              <a:rPr kumimoji="0" lang="en-IE" sz="2000" b="1" i="0" u="none" strike="noStrike" kern="0" cap="none" spc="0" normalizeH="0" baseline="0" noProof="0" dirty="0">
                <a:ln>
                  <a:noFill/>
                </a:ln>
                <a:solidFill>
                  <a:srgbClr val="0070C0"/>
                </a:solidFill>
                <a:effectLst/>
                <a:uLnTx/>
                <a:uFillTx/>
                <a:ea typeface="Verdana"/>
                <a:cs typeface="+mn-cs"/>
                <a:sym typeface="Arial"/>
              </a:rPr>
              <a:t>non-EU countries* </a:t>
            </a:r>
            <a:r>
              <a:rPr kumimoji="0" lang="en-IE" sz="2000" i="0" u="none" strike="noStrike" kern="0" cap="none" spc="0" normalizeH="0" baseline="0" noProof="0" dirty="0">
                <a:ln>
                  <a:noFill/>
                </a:ln>
                <a:effectLst/>
                <a:uLnTx/>
                <a:uFillTx/>
                <a:ea typeface="Verdana"/>
                <a:cs typeface="+mn-cs"/>
                <a:sym typeface="Arial"/>
              </a:rPr>
              <a:t>that have signed an </a:t>
            </a:r>
            <a:r>
              <a:rPr kumimoji="0" lang="en-IE" sz="2000" b="1" i="0" u="none" strike="noStrike" kern="0" cap="none" spc="0" normalizeH="0" baseline="0" noProof="0" dirty="0">
                <a:ln>
                  <a:noFill/>
                </a:ln>
                <a:solidFill>
                  <a:srgbClr val="0070C0"/>
                </a:solidFill>
                <a:effectLst/>
                <a:uLnTx/>
                <a:uFillTx/>
                <a:ea typeface="Verdana"/>
                <a:cs typeface="+mn-cs"/>
                <a:sym typeface="Arial"/>
              </a:rPr>
              <a:t>association agreement </a:t>
            </a:r>
            <a:r>
              <a:rPr kumimoji="0" lang="en-IE" sz="2000" i="0" u="none" strike="noStrike" kern="0" cap="none" spc="0" normalizeH="0" baseline="0" noProof="0" dirty="0">
                <a:ln>
                  <a:noFill/>
                </a:ln>
                <a:effectLst/>
                <a:uLnTx/>
                <a:uFillTx/>
                <a:ea typeface="Verdana"/>
                <a:cs typeface="+mn-cs"/>
                <a:sym typeface="Arial"/>
              </a:rPr>
              <a:t>with CERV </a:t>
            </a:r>
            <a:r>
              <a:rPr kumimoji="0" lang="en-IE" sz="2000" b="1" i="0" u="none" strike="noStrike" kern="0" cap="none" spc="0" normalizeH="0" baseline="0" noProof="0" dirty="0">
                <a:ln>
                  <a:noFill/>
                </a:ln>
                <a:effectLst/>
                <a:uLnTx/>
                <a:uFillTx/>
                <a:ea typeface="Verdana"/>
                <a:cs typeface="+mn-cs"/>
                <a:sym typeface="Arial"/>
              </a:rPr>
              <a:t>OR</a:t>
            </a:r>
            <a:r>
              <a:rPr kumimoji="0" lang="en-IE" sz="2000" i="0" u="none" strike="noStrike" kern="0" cap="none" spc="0" normalizeH="0" baseline="0" noProof="0" dirty="0">
                <a:ln>
                  <a:noFill/>
                </a:ln>
                <a:effectLst/>
                <a:uLnTx/>
                <a:uFillTx/>
                <a:ea typeface="Verdana"/>
                <a:cs typeface="+mn-cs"/>
                <a:sym typeface="Arial"/>
              </a:rPr>
              <a:t> will have signed it before the Grant Preparation, if awarded</a:t>
            </a:r>
            <a:endParaRPr kumimoji="0" lang="fr-BE" sz="2000" i="0" u="none" strike="noStrike" kern="0" cap="none" spc="0" normalizeH="0" baseline="0" noProof="0" dirty="0">
              <a:ln>
                <a:noFill/>
              </a:ln>
              <a:effectLst/>
              <a:uLnTx/>
              <a:uFillTx/>
              <a:ea typeface="Verdana"/>
              <a:cs typeface="+mn-cs"/>
              <a:sym typeface="Arial"/>
            </a:endParaRPr>
          </a:p>
        </p:txBody>
      </p:sp>
      <p:sp>
        <p:nvSpPr>
          <p:cNvPr id="10" name="Title 2">
            <a:extLst>
              <a:ext uri="{FF2B5EF4-FFF2-40B4-BE49-F238E27FC236}">
                <a16:creationId xmlns:a16="http://schemas.microsoft.com/office/drawing/2014/main" id="{0CB57F38-C299-BD06-2612-42460A545539}"/>
              </a:ext>
            </a:extLst>
          </p:cNvPr>
          <p:cNvSpPr txBox="1">
            <a:spLocks/>
          </p:cNvSpPr>
          <p:nvPr/>
        </p:nvSpPr>
        <p:spPr>
          <a:xfrm>
            <a:off x="401762" y="472700"/>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i="1" dirty="0">
                <a:solidFill>
                  <a:srgbClr val="094DEE"/>
                </a:solidFill>
                <a:latin typeface="Gotham HTF" pitchFamily="2" charset="77"/>
                <a:ea typeface="+mn-ea"/>
                <a:cs typeface="+mn-cs"/>
              </a:rPr>
              <a:t>Eligible</a:t>
            </a:r>
            <a:r>
              <a:rPr lang="en-IE" b="1" i="1" dirty="0">
                <a:solidFill>
                  <a:srgbClr val="0070C0"/>
                </a:solidFill>
                <a:latin typeface="Calibri" panose="020F0502020204030204" pitchFamily="34" charset="0"/>
                <a:cs typeface="Calibri" panose="020F0502020204030204" pitchFamily="34" charset="0"/>
              </a:rPr>
              <a:t> </a:t>
            </a:r>
            <a:r>
              <a:rPr lang="en-IE" b="1" i="1" dirty="0">
                <a:solidFill>
                  <a:srgbClr val="094DEE"/>
                </a:solidFill>
                <a:latin typeface="Gotham HTF" pitchFamily="2" charset="77"/>
                <a:ea typeface="+mn-ea"/>
                <a:cs typeface="+mn-cs"/>
              </a:rPr>
              <a:t>countries for CERV </a:t>
            </a:r>
          </a:p>
        </p:txBody>
      </p:sp>
      <p:sp>
        <p:nvSpPr>
          <p:cNvPr id="12" name="TextBox 11">
            <a:extLst>
              <a:ext uri="{FF2B5EF4-FFF2-40B4-BE49-F238E27FC236}">
                <a16:creationId xmlns:a16="http://schemas.microsoft.com/office/drawing/2014/main" id="{931B92F9-FB00-03FF-EE60-FEC64278B75D}"/>
              </a:ext>
            </a:extLst>
          </p:cNvPr>
          <p:cNvSpPr txBox="1"/>
          <p:nvPr/>
        </p:nvSpPr>
        <p:spPr>
          <a:xfrm>
            <a:off x="6954906" y="4354620"/>
            <a:ext cx="6097656" cy="646331"/>
          </a:xfrm>
          <a:prstGeom prst="rect">
            <a:avLst/>
          </a:prstGeom>
          <a:noFill/>
        </p:spPr>
        <p:txBody>
          <a:bodyPr wrap="square">
            <a:spAutoFit/>
          </a:bodyPr>
          <a:lstStyle/>
          <a:p>
            <a:r>
              <a:rPr kumimoji="0" lang="fr-BE" sz="1800"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mn-cs"/>
                <a:sym typeface="Arial"/>
              </a:rPr>
              <a:t>Check </a:t>
            </a:r>
            <a:r>
              <a:rPr kumimoji="0" lang="fr-BE" sz="1800" i="0" u="none" strike="noStrike" kern="0" cap="none" spc="0" normalizeH="0" baseline="0" noProof="0" dirty="0" err="1">
                <a:ln>
                  <a:noFill/>
                </a:ln>
                <a:effectLst/>
                <a:uLnTx/>
                <a:uFillTx/>
                <a:latin typeface="Verdana" panose="020B0604030504040204" pitchFamily="34" charset="0"/>
                <a:ea typeface="Verdana" panose="020B0604030504040204" pitchFamily="34" charset="0"/>
                <a:cs typeface="+mn-cs"/>
                <a:sym typeface="Arial"/>
              </a:rPr>
              <a:t>regularly</a:t>
            </a:r>
            <a:r>
              <a:rPr kumimoji="0" lang="fr-BE" sz="1800"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mn-cs"/>
                <a:sym typeface="Arial"/>
              </a:rPr>
              <a:t> the </a:t>
            </a:r>
            <a:r>
              <a:rPr kumimoji="0" lang="fr-BE" sz="1800" i="0" u="none" strike="noStrike" kern="0" cap="none" spc="0" normalizeH="0" baseline="0" noProof="0" dirty="0" err="1">
                <a:ln>
                  <a:noFill/>
                </a:ln>
                <a:effectLst/>
                <a:uLnTx/>
                <a:uFillTx/>
                <a:latin typeface="Verdana" panose="020B0604030504040204" pitchFamily="34" charset="0"/>
                <a:ea typeface="Verdana" panose="020B0604030504040204" pitchFamily="34" charset="0"/>
                <a:cs typeface="+mn-cs"/>
                <a:sym typeface="Arial"/>
              </a:rPr>
              <a:t>advancement</a:t>
            </a:r>
            <a:r>
              <a:rPr kumimoji="0" lang="fr-BE" sz="1800" i="0" u="none" strike="noStrike" kern="0" cap="none" spc="0" normalizeH="0" baseline="0" noProof="0" dirty="0">
                <a:ln>
                  <a:noFill/>
                </a:ln>
                <a:effectLst/>
                <a:uLnTx/>
                <a:uFillTx/>
                <a:latin typeface="Verdana" panose="020B0604030504040204" pitchFamily="34" charset="0"/>
                <a:ea typeface="Verdana" panose="020B0604030504040204" pitchFamily="34" charset="0"/>
                <a:cs typeface="+mn-cs"/>
                <a:sym typeface="Arial"/>
              </a:rPr>
              <a:t> of the </a:t>
            </a:r>
            <a:r>
              <a:rPr kumimoji="0" lang="fr-BE" sz="1800" i="0" u="none" strike="noStrike" kern="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sym typeface="Arial"/>
                <a:hlinkClick r:id="rId3">
                  <a:extLst>
                    <a:ext uri="{A12FA001-AC4F-418D-AE19-62706E023703}">
                      <ahyp:hlinkClr xmlns:ahyp="http://schemas.microsoft.com/office/drawing/2018/hyperlinkcolor" xmlns="" val="tx"/>
                    </a:ext>
                  </a:extLst>
                </a:hlinkClick>
              </a:rPr>
              <a:t>negociations to join CERV</a:t>
            </a:r>
            <a:endParaRPr lang="en-IE" dirty="0">
              <a:solidFill>
                <a:srgbClr val="0070C0"/>
              </a:solidFill>
            </a:endParaRPr>
          </a:p>
        </p:txBody>
      </p:sp>
      <p:sp>
        <p:nvSpPr>
          <p:cNvPr id="13" name="Arrow: Down 12">
            <a:extLst>
              <a:ext uri="{FF2B5EF4-FFF2-40B4-BE49-F238E27FC236}">
                <a16:creationId xmlns:a16="http://schemas.microsoft.com/office/drawing/2014/main" id="{B60C76B7-4A2D-A191-2519-D7752FC89DF5}"/>
              </a:ext>
            </a:extLst>
          </p:cNvPr>
          <p:cNvSpPr/>
          <p:nvPr/>
        </p:nvSpPr>
        <p:spPr>
          <a:xfrm rot="18672437">
            <a:off x="6424160" y="3399515"/>
            <a:ext cx="399447" cy="1053548"/>
          </a:xfrm>
          <a:prstGeom prst="downArrow">
            <a:avLst/>
          </a:prstGeom>
          <a:solidFill>
            <a:srgbClr val="FF0000"/>
          </a:solidFill>
          <a:ln>
            <a:noFill/>
          </a:ln>
          <a:effectLst>
            <a:outerShdw blurRad="190500" dist="228600" dir="2700000" algn="ctr">
              <a:srgbClr val="000000">
                <a:alpha val="3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31334197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9E4E75AE-AFBC-7999-1CD7-E6C8512D4FA1}"/>
              </a:ext>
            </a:extLst>
          </p:cNvPr>
          <p:cNvSpPr>
            <a:spLocks noGrp="1"/>
          </p:cNvSpPr>
          <p:nvPr>
            <p:ph type="title"/>
          </p:nvPr>
        </p:nvSpPr>
        <p:spPr>
          <a:xfrm>
            <a:off x="849313" y="179228"/>
            <a:ext cx="7886700" cy="782638"/>
          </a:xfrm>
        </p:spPr>
        <p:txBody>
          <a:bodyPr/>
          <a:lstStyle/>
          <a:p>
            <a:pPr eaLnBrk="1" hangingPunct="1"/>
            <a:r>
              <a:rPr lang="en-US" altLang="en-US" sz="3200" dirty="0"/>
              <a:t>Registration of an </a:t>
            </a:r>
            <a:r>
              <a:rPr lang="en-US" altLang="en-US" sz="3200" dirty="0" err="1"/>
              <a:t>organisation</a:t>
            </a:r>
            <a:r>
              <a:rPr lang="en-US" altLang="en-US" sz="3200" dirty="0"/>
              <a:t> </a:t>
            </a:r>
            <a:r>
              <a:rPr lang="en-US" altLang="en-US" sz="2800" dirty="0"/>
              <a:t/>
            </a:r>
            <a:br>
              <a:rPr lang="en-US" altLang="en-US" sz="2800" dirty="0"/>
            </a:br>
            <a:r>
              <a:rPr lang="en-US" altLang="en-US" sz="2400" dirty="0"/>
              <a:t>(at proposal stage)</a:t>
            </a:r>
          </a:p>
        </p:txBody>
      </p:sp>
      <p:pic>
        <p:nvPicPr>
          <p:cNvPr id="9" name="Picture 8">
            <a:extLst>
              <a:ext uri="{FF2B5EF4-FFF2-40B4-BE49-F238E27FC236}">
                <a16:creationId xmlns:a16="http://schemas.microsoft.com/office/drawing/2014/main" id="{98B9220E-2964-FF2D-469B-5E5E6EE58D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1537" y="1077169"/>
            <a:ext cx="10668925" cy="4401879"/>
          </a:xfrm>
          <a:prstGeom prst="rect">
            <a:avLst/>
          </a:prstGeom>
        </p:spPr>
      </p:pic>
    </p:spTree>
    <p:extLst>
      <p:ext uri="{BB962C8B-B14F-4D97-AF65-F5344CB8AC3E}">
        <p14:creationId xmlns:p14="http://schemas.microsoft.com/office/powerpoint/2010/main" val="12411698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9E4E75AE-AFBC-7999-1CD7-E6C8512D4FA1}"/>
              </a:ext>
            </a:extLst>
          </p:cNvPr>
          <p:cNvSpPr>
            <a:spLocks noGrp="1"/>
          </p:cNvSpPr>
          <p:nvPr>
            <p:ph type="title"/>
          </p:nvPr>
        </p:nvSpPr>
        <p:spPr>
          <a:xfrm>
            <a:off x="849313" y="179228"/>
            <a:ext cx="7886700" cy="782638"/>
          </a:xfrm>
        </p:spPr>
        <p:txBody>
          <a:bodyPr/>
          <a:lstStyle/>
          <a:p>
            <a:pPr eaLnBrk="1" hangingPunct="1"/>
            <a:r>
              <a:rPr lang="en-US" altLang="en-US" sz="3200" dirty="0"/>
              <a:t>Registration of an </a:t>
            </a:r>
            <a:r>
              <a:rPr lang="en-US" altLang="en-US" sz="3200" dirty="0" err="1"/>
              <a:t>organisation</a:t>
            </a:r>
            <a:r>
              <a:rPr lang="en-US" altLang="en-US" sz="3200" dirty="0"/>
              <a:t> </a:t>
            </a:r>
            <a:r>
              <a:rPr lang="en-US" altLang="en-US" sz="2800" dirty="0"/>
              <a:t/>
            </a:r>
            <a:br>
              <a:rPr lang="en-US" altLang="en-US" sz="2800" dirty="0"/>
            </a:br>
            <a:r>
              <a:rPr lang="en-US" altLang="en-US" sz="2400" dirty="0"/>
              <a:t>(at proposal stage)</a:t>
            </a:r>
          </a:p>
        </p:txBody>
      </p:sp>
      <p:sp>
        <p:nvSpPr>
          <p:cNvPr id="6" name="Content Placeholder 1">
            <a:extLst>
              <a:ext uri="{FF2B5EF4-FFF2-40B4-BE49-F238E27FC236}">
                <a16:creationId xmlns:a16="http://schemas.microsoft.com/office/drawing/2014/main" id="{419126C3-7869-811E-865B-9F962DEF5CEB}"/>
              </a:ext>
            </a:extLst>
          </p:cNvPr>
          <p:cNvSpPr>
            <a:spLocks/>
          </p:cNvSpPr>
          <p:nvPr/>
        </p:nvSpPr>
        <p:spPr bwMode="auto">
          <a:xfrm>
            <a:off x="3000375" y="5697538"/>
            <a:ext cx="1792288" cy="793750"/>
          </a:xfrm>
          <a:prstGeom prst="rect">
            <a:avLst/>
          </a:prstGeom>
          <a:solidFill>
            <a:schemeClr val="bg1"/>
          </a:solidFill>
          <a:ln w="28575" algn="ctr">
            <a:solidFill>
              <a:srgbClr val="CC0000"/>
            </a:solidFill>
            <a:miter lim="800000"/>
            <a:headEnd/>
            <a:tailEnd/>
          </a:ln>
          <a:effectLst>
            <a:outerShdw blurRad="50800" dist="38100" dir="2700000" algn="tl" rotWithShape="0">
              <a:prstClr val="black">
                <a:alpha val="40000"/>
              </a:prstClr>
            </a:outerShdw>
          </a:effectLst>
        </p:spPr>
        <p:txBody>
          <a:bodyPr>
            <a:spAutoFit/>
          </a:bodyPr>
          <a:lstStyle/>
          <a:p>
            <a:pPr marL="0" marR="0" lvl="0" indent="0" algn="ctr" defTabSz="914400" rtl="0" eaLnBrk="0" fontAlgn="base" latinLnBrk="0" hangingPunct="0">
              <a:lnSpc>
                <a:spcPct val="95000"/>
              </a:lnSpc>
              <a:spcBef>
                <a:spcPct val="75000"/>
              </a:spcBef>
              <a:spcAft>
                <a:spcPct val="0"/>
              </a:spcAft>
              <a:buClr>
                <a:srgbClr val="000000"/>
              </a:buClr>
              <a:buSzTx/>
              <a:buFontTx/>
              <a:buNone/>
              <a:tabLst/>
              <a:defRPr/>
            </a:pPr>
            <a:r>
              <a:rPr kumimoji="0" lang="en-US" sz="1600" b="1"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Search for a registered </a:t>
            </a:r>
            <a:r>
              <a:rPr kumimoji="0" lang="en-US" sz="1600" b="1" i="0" u="none" strike="noStrike" kern="1200" cap="none" spc="0" normalizeH="0" baseline="0" noProof="0" dirty="0" err="1">
                <a:ln>
                  <a:noFill/>
                </a:ln>
                <a:solidFill>
                  <a:srgbClr val="000000"/>
                </a:solidFill>
                <a:effectLst/>
                <a:uLnTx/>
                <a:uFillTx/>
                <a:latin typeface="Verdana" panose="020B0604030504040204" pitchFamily="34" charset="0"/>
                <a:ea typeface="+mn-ea"/>
                <a:cs typeface="+mn-cs"/>
              </a:rPr>
              <a:t>organisation</a:t>
            </a:r>
            <a:endParaRPr kumimoji="0" lang="el-GR" sz="1600" b="1" i="0" u="none" strike="noStrike" kern="1200" cap="none" spc="0" normalizeH="0" baseline="0" noProof="0" dirty="0">
              <a:ln>
                <a:noFill/>
              </a:ln>
              <a:solidFill>
                <a:srgbClr val="000000"/>
              </a:solidFill>
              <a:effectLst/>
              <a:uLnTx/>
              <a:uFillTx/>
              <a:latin typeface="Verdana" panose="020B0604030504040204" pitchFamily="34" charset="0"/>
              <a:ea typeface="+mn-ea"/>
              <a:cs typeface="+mn-cs"/>
            </a:endParaRPr>
          </a:p>
        </p:txBody>
      </p:sp>
      <p:sp>
        <p:nvSpPr>
          <p:cNvPr id="15" name="Content Placeholder 1">
            <a:extLst>
              <a:ext uri="{FF2B5EF4-FFF2-40B4-BE49-F238E27FC236}">
                <a16:creationId xmlns:a16="http://schemas.microsoft.com/office/drawing/2014/main" id="{95C9A8B1-CDE5-4620-62FE-5202C37D10F9}"/>
              </a:ext>
            </a:extLst>
          </p:cNvPr>
          <p:cNvSpPr>
            <a:spLocks/>
          </p:cNvSpPr>
          <p:nvPr/>
        </p:nvSpPr>
        <p:spPr bwMode="auto">
          <a:xfrm>
            <a:off x="7032625" y="5800725"/>
            <a:ext cx="1811338" cy="558800"/>
          </a:xfrm>
          <a:prstGeom prst="rect">
            <a:avLst/>
          </a:prstGeom>
          <a:solidFill>
            <a:schemeClr val="bg1"/>
          </a:solidFill>
          <a:ln w="28575" algn="ctr">
            <a:solidFill>
              <a:srgbClr val="CC0000"/>
            </a:solidFill>
            <a:miter lim="800000"/>
            <a:headEnd/>
            <a:tailEnd/>
          </a:ln>
          <a:effectLst>
            <a:outerShdw blurRad="50800" dist="38100" dir="2700000" algn="tl" rotWithShape="0">
              <a:prstClr val="black">
                <a:alpha val="40000"/>
              </a:prstClr>
            </a:outerShdw>
          </a:effectLst>
        </p:spPr>
        <p:txBody>
          <a:bodyPr>
            <a:spAutoFit/>
          </a:bodyPr>
          <a:lstStyle/>
          <a:p>
            <a:pPr marL="0" marR="0" lvl="0" indent="0" algn="ctr" defTabSz="914400" rtl="0" eaLnBrk="0" fontAlgn="base" latinLnBrk="0" hangingPunct="0">
              <a:lnSpc>
                <a:spcPct val="95000"/>
              </a:lnSpc>
              <a:spcBef>
                <a:spcPct val="75000"/>
              </a:spcBef>
              <a:spcAft>
                <a:spcPct val="0"/>
              </a:spcAft>
              <a:buClr>
                <a:srgbClr val="000000"/>
              </a:buClr>
              <a:buSzTx/>
              <a:buFontTx/>
              <a:buNone/>
              <a:tabLst/>
              <a:defRPr/>
            </a:pPr>
            <a:r>
              <a:rPr kumimoji="0" lang="en-US" sz="1600" b="1"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New registration</a:t>
            </a:r>
            <a:endParaRPr kumimoji="0" lang="el-GR" sz="1600" b="1" i="0" u="none" strike="noStrike" kern="1200" cap="none" spc="0" normalizeH="0" baseline="0" noProof="0" dirty="0">
              <a:ln>
                <a:noFill/>
              </a:ln>
              <a:solidFill>
                <a:srgbClr val="000000"/>
              </a:solidFill>
              <a:effectLst/>
              <a:uLnTx/>
              <a:uFillTx/>
              <a:latin typeface="Verdana" panose="020B0604030504040204" pitchFamily="34" charset="0"/>
              <a:ea typeface="+mn-ea"/>
              <a:cs typeface="+mn-cs"/>
            </a:endParaRPr>
          </a:p>
        </p:txBody>
      </p:sp>
      <p:pic>
        <p:nvPicPr>
          <p:cNvPr id="3" name="Picture 2">
            <a:extLst>
              <a:ext uri="{FF2B5EF4-FFF2-40B4-BE49-F238E27FC236}">
                <a16:creationId xmlns:a16="http://schemas.microsoft.com/office/drawing/2014/main" id="{2CAB57BD-0F83-68A1-5BB1-3F75E3F68A6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938697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9580DC-CB73-8C9C-B5E9-0CD17DD11DE6}"/>
              </a:ext>
            </a:extLst>
          </p:cNvPr>
          <p:cNvSpPr/>
          <p:nvPr/>
        </p:nvSpPr>
        <p:spPr>
          <a:xfrm>
            <a:off x="7700963" y="1268760"/>
            <a:ext cx="3600000" cy="432000"/>
          </a:xfrm>
          <a:prstGeom prst="rect">
            <a:avLst/>
          </a:prstGeom>
          <a:solidFill>
            <a:srgbClr val="0F5494"/>
          </a:solidFill>
        </p:spPr>
        <p:style>
          <a:lnRef idx="1">
            <a:schemeClr val="accent2"/>
          </a:lnRef>
          <a:fillRef idx="3">
            <a:schemeClr val="accent2"/>
          </a:fillRef>
          <a:effectRef idx="2">
            <a:schemeClr val="accent2"/>
          </a:effectRef>
          <a:fontRef idx="minor">
            <a:schemeClr val="lt1"/>
          </a:fontRef>
        </p:style>
        <p:txBody>
          <a:bodyPr wrap="square"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a:ea typeface="+mn-ea"/>
                <a:cs typeface="+mn-cs"/>
              </a:rPr>
              <a:t>Identification</a:t>
            </a:r>
          </a:p>
        </p:txBody>
      </p:sp>
      <p:sp>
        <p:nvSpPr>
          <p:cNvPr id="6" name="Rectangle 5">
            <a:extLst>
              <a:ext uri="{FF2B5EF4-FFF2-40B4-BE49-F238E27FC236}">
                <a16:creationId xmlns:a16="http://schemas.microsoft.com/office/drawing/2014/main" id="{D0E2E93F-AFBE-4472-936D-AA5F29F7E38A}"/>
              </a:ext>
            </a:extLst>
          </p:cNvPr>
          <p:cNvSpPr/>
          <p:nvPr/>
        </p:nvSpPr>
        <p:spPr>
          <a:xfrm>
            <a:off x="7700963" y="2564904"/>
            <a:ext cx="3600000" cy="432000"/>
          </a:xfrm>
          <a:prstGeom prst="rect">
            <a:avLst/>
          </a:prstGeom>
          <a:solidFill>
            <a:srgbClr val="0F5494"/>
          </a:solidFill>
        </p:spPr>
        <p:style>
          <a:lnRef idx="1">
            <a:schemeClr val="accent2"/>
          </a:lnRef>
          <a:fillRef idx="3">
            <a:schemeClr val="accent2"/>
          </a:fillRef>
          <a:effectRef idx="2">
            <a:schemeClr val="accent2"/>
          </a:effectRef>
          <a:fontRef idx="minor">
            <a:schemeClr val="lt1"/>
          </a:fontRef>
        </p:style>
        <p:txBody>
          <a:bodyPr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a:ea typeface="+mn-ea"/>
                <a:cs typeface="+mn-cs"/>
              </a:rPr>
              <a:t>Organisation data</a:t>
            </a:r>
          </a:p>
        </p:txBody>
      </p:sp>
      <p:sp>
        <p:nvSpPr>
          <p:cNvPr id="7" name="Rectangle 6">
            <a:extLst>
              <a:ext uri="{FF2B5EF4-FFF2-40B4-BE49-F238E27FC236}">
                <a16:creationId xmlns:a16="http://schemas.microsoft.com/office/drawing/2014/main" id="{F0A0A212-69FB-FFFC-22B1-B7A37A9D74A3}"/>
              </a:ext>
            </a:extLst>
          </p:cNvPr>
          <p:cNvSpPr/>
          <p:nvPr/>
        </p:nvSpPr>
        <p:spPr>
          <a:xfrm>
            <a:off x="7700963" y="4675814"/>
            <a:ext cx="3600000" cy="432000"/>
          </a:xfrm>
          <a:prstGeom prst="rect">
            <a:avLst/>
          </a:prstGeom>
          <a:solidFill>
            <a:srgbClr val="0F5494"/>
          </a:solidFill>
        </p:spPr>
        <p:style>
          <a:lnRef idx="1">
            <a:schemeClr val="accent2"/>
          </a:lnRef>
          <a:fillRef idx="3">
            <a:schemeClr val="accent2"/>
          </a:fillRef>
          <a:effectRef idx="2">
            <a:schemeClr val="accent2"/>
          </a:effectRef>
          <a:fontRef idx="minor">
            <a:schemeClr val="lt1"/>
          </a:fontRef>
        </p:style>
        <p:txBody>
          <a:bodyPr wrap="none"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err="1">
                <a:ln>
                  <a:noFill/>
                </a:ln>
                <a:solidFill>
                  <a:srgbClr val="FFFFFF"/>
                </a:solidFill>
                <a:effectLst/>
                <a:uLnTx/>
                <a:uFillTx/>
                <a:latin typeface="Arial"/>
                <a:ea typeface="+mn-ea"/>
                <a:cs typeface="+mn-cs"/>
              </a:rPr>
              <a:t>Authorised</a:t>
            </a:r>
            <a:r>
              <a:rPr kumimoji="0" lang="en-US" sz="1800" b="0" i="0" u="none" strike="noStrike" kern="1200" cap="none" spc="0" normalizeH="0" baseline="0" noProof="0" dirty="0">
                <a:ln>
                  <a:noFill/>
                </a:ln>
                <a:solidFill>
                  <a:srgbClr val="FFFFFF"/>
                </a:solidFill>
                <a:effectLst/>
                <a:uLnTx/>
                <a:uFillTx/>
                <a:latin typeface="Arial"/>
                <a:ea typeface="+mn-ea"/>
                <a:cs typeface="+mn-cs"/>
              </a:rPr>
              <a:t> users</a:t>
            </a: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54277" name="Down Arrow 3">
            <a:extLst>
              <a:ext uri="{FF2B5EF4-FFF2-40B4-BE49-F238E27FC236}">
                <a16:creationId xmlns:a16="http://schemas.microsoft.com/office/drawing/2014/main" id="{F18669AD-E69E-7038-5C4F-EA185C199452}"/>
              </a:ext>
            </a:extLst>
          </p:cNvPr>
          <p:cNvSpPr>
            <a:spLocks noChangeArrowheads="1"/>
          </p:cNvSpPr>
          <p:nvPr/>
        </p:nvSpPr>
        <p:spPr bwMode="auto">
          <a:xfrm>
            <a:off x="9408368" y="2060848"/>
            <a:ext cx="204788" cy="390525"/>
          </a:xfrm>
          <a:prstGeom prst="downArrow">
            <a:avLst>
              <a:gd name="adj1" fmla="val 50000"/>
              <a:gd name="adj2" fmla="val 49926"/>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0" noProof="0">
              <a:ln>
                <a:noFill/>
              </a:ln>
              <a:solidFill>
                <a:srgbClr val="0F5494"/>
              </a:solidFill>
              <a:effectLst/>
              <a:uLnTx/>
              <a:uFillTx/>
              <a:latin typeface="Verdana" panose="020B0604030504040204" pitchFamily="34" charset="0"/>
              <a:ea typeface="+mn-ea"/>
              <a:cs typeface="+mn-cs"/>
            </a:endParaRPr>
          </a:p>
        </p:txBody>
      </p:sp>
      <p:sp>
        <p:nvSpPr>
          <p:cNvPr id="54278" name="Down Arrow 8">
            <a:extLst>
              <a:ext uri="{FF2B5EF4-FFF2-40B4-BE49-F238E27FC236}">
                <a16:creationId xmlns:a16="http://schemas.microsoft.com/office/drawing/2014/main" id="{D2236548-08C4-9754-0CA5-28DA7BE5DBD7}"/>
              </a:ext>
            </a:extLst>
          </p:cNvPr>
          <p:cNvSpPr>
            <a:spLocks noChangeArrowheads="1"/>
          </p:cNvSpPr>
          <p:nvPr/>
        </p:nvSpPr>
        <p:spPr bwMode="auto">
          <a:xfrm>
            <a:off x="9442400" y="4149080"/>
            <a:ext cx="215900" cy="396000"/>
          </a:xfrm>
          <a:prstGeom prst="downArrow">
            <a:avLst>
              <a:gd name="adj1" fmla="val 50000"/>
              <a:gd name="adj2" fmla="val 50031"/>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0" noProof="0">
              <a:ln>
                <a:noFill/>
              </a:ln>
              <a:solidFill>
                <a:srgbClr val="0F5494"/>
              </a:solidFill>
              <a:effectLst/>
              <a:uLnTx/>
              <a:uFillTx/>
              <a:latin typeface="Verdana" panose="020B0604030504040204" pitchFamily="34" charset="0"/>
              <a:ea typeface="+mn-ea"/>
              <a:cs typeface="+mn-cs"/>
            </a:endParaRPr>
          </a:p>
        </p:txBody>
      </p:sp>
      <p:sp>
        <p:nvSpPr>
          <p:cNvPr id="54279" name="Rectangle 3">
            <a:extLst>
              <a:ext uri="{FF2B5EF4-FFF2-40B4-BE49-F238E27FC236}">
                <a16:creationId xmlns:a16="http://schemas.microsoft.com/office/drawing/2014/main" id="{5BCB4D3B-8877-0957-F6C7-E619AF78AF3A}"/>
              </a:ext>
            </a:extLst>
          </p:cNvPr>
          <p:cNvSpPr>
            <a:spLocks noChangeArrowheads="1"/>
          </p:cNvSpPr>
          <p:nvPr/>
        </p:nvSpPr>
        <p:spPr bwMode="auto">
          <a:xfrm>
            <a:off x="7754264" y="1724111"/>
            <a:ext cx="35607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F5494"/>
                </a:solidFill>
                <a:effectLst/>
                <a:uLnTx/>
                <a:uFillTx/>
                <a:latin typeface="Verdana" panose="020B0604030504040204" pitchFamily="34" charset="0"/>
                <a:ea typeface="+mn-ea"/>
                <a:cs typeface="+mn-cs"/>
              </a:rPr>
              <a:t>(e.g. Legal name, VAT number)</a:t>
            </a:r>
            <a:endParaRPr kumimoji="0" lang="en-GB" altLang="en-US" sz="1600" b="0" i="0" u="none" strike="noStrike" kern="1200" cap="none" spc="0" normalizeH="0" baseline="0" noProof="0">
              <a:ln>
                <a:noFill/>
              </a:ln>
              <a:solidFill>
                <a:srgbClr val="0F5494"/>
              </a:solidFill>
              <a:effectLst/>
              <a:uLnTx/>
              <a:uFillTx/>
              <a:latin typeface="Verdana" panose="020B0604030504040204" pitchFamily="34" charset="0"/>
              <a:ea typeface="+mn-ea"/>
              <a:cs typeface="+mn-cs"/>
            </a:endParaRPr>
          </a:p>
        </p:txBody>
      </p:sp>
      <p:sp>
        <p:nvSpPr>
          <p:cNvPr id="54280" name="Rectangle 4">
            <a:extLst>
              <a:ext uri="{FF2B5EF4-FFF2-40B4-BE49-F238E27FC236}">
                <a16:creationId xmlns:a16="http://schemas.microsoft.com/office/drawing/2014/main" id="{D3B9341A-F5A2-132B-2F0C-59F837AF4BEC}"/>
              </a:ext>
            </a:extLst>
          </p:cNvPr>
          <p:cNvSpPr>
            <a:spLocks noChangeArrowheads="1"/>
          </p:cNvSpPr>
          <p:nvPr/>
        </p:nvSpPr>
        <p:spPr bwMode="auto">
          <a:xfrm>
            <a:off x="7680176" y="5069529"/>
            <a:ext cx="37614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(e.g. Name, e-mail address of the </a:t>
            </a:r>
            <a:r>
              <a:rPr kumimoji="0" lang="en-GB" altLang="en-US" sz="16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self-registrant and the back-up) </a:t>
            </a:r>
          </a:p>
        </p:txBody>
      </p:sp>
      <p:sp>
        <p:nvSpPr>
          <p:cNvPr id="20" name="Content Placeholder 1">
            <a:extLst>
              <a:ext uri="{FF2B5EF4-FFF2-40B4-BE49-F238E27FC236}">
                <a16:creationId xmlns:a16="http://schemas.microsoft.com/office/drawing/2014/main" id="{75524F01-0216-E9E4-9D06-6CD8393F5D3B}"/>
              </a:ext>
            </a:extLst>
          </p:cNvPr>
          <p:cNvSpPr>
            <a:spLocks/>
          </p:cNvSpPr>
          <p:nvPr/>
        </p:nvSpPr>
        <p:spPr bwMode="auto">
          <a:xfrm>
            <a:off x="1286198" y="5991225"/>
            <a:ext cx="4449762" cy="585788"/>
          </a:xfrm>
          <a:prstGeom prst="rect">
            <a:avLst/>
          </a:prstGeom>
          <a:solidFill>
            <a:schemeClr val="bg1"/>
          </a:solidFill>
          <a:ln w="28575" algn="ctr">
            <a:solidFill>
              <a:srgbClr val="CC0000"/>
            </a:solidFill>
            <a:miter lim="800000"/>
            <a:headEnd/>
            <a:tailEnd/>
          </a:ln>
          <a:effectLst>
            <a:outerShdw blurRad="50800" dist="38100" dir="2700000" algn="tl" rotWithShape="0">
              <a:prstClr val="black">
                <a:alpha val="40000"/>
              </a:prstClr>
            </a:outerShdw>
          </a:effectLst>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New Participant Identification Code (PIC) in a “declared” status</a:t>
            </a:r>
            <a:endParaRPr kumimoji="0" lang="en-GB" altLang="en-US" sz="16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endParaRPr>
          </a:p>
        </p:txBody>
      </p:sp>
      <p:sp>
        <p:nvSpPr>
          <p:cNvPr id="54282" name="Title 1">
            <a:extLst>
              <a:ext uri="{FF2B5EF4-FFF2-40B4-BE49-F238E27FC236}">
                <a16:creationId xmlns:a16="http://schemas.microsoft.com/office/drawing/2014/main" id="{F390CA07-F04E-8A7E-330E-FFE02CB09FA6}"/>
              </a:ext>
            </a:extLst>
          </p:cNvPr>
          <p:cNvSpPr>
            <a:spLocks noGrp="1"/>
          </p:cNvSpPr>
          <p:nvPr>
            <p:ph type="title"/>
          </p:nvPr>
        </p:nvSpPr>
        <p:spPr>
          <a:xfrm>
            <a:off x="873596" y="19845"/>
            <a:ext cx="7886700" cy="782638"/>
          </a:xfrm>
        </p:spPr>
        <p:txBody>
          <a:bodyPr anchor="ctr"/>
          <a:lstStyle/>
          <a:p>
            <a:pPr eaLnBrk="1" hangingPunct="1"/>
            <a:r>
              <a:rPr lang="en-US" altLang="en-US" sz="3200" dirty="0"/>
              <a:t>How to register in the Participant Register</a:t>
            </a:r>
            <a:endParaRPr lang="en-US" altLang="en-US" sz="3600" dirty="0"/>
          </a:p>
        </p:txBody>
      </p:sp>
      <p:sp>
        <p:nvSpPr>
          <p:cNvPr id="24" name="Rectangle 23">
            <a:extLst>
              <a:ext uri="{FF2B5EF4-FFF2-40B4-BE49-F238E27FC236}">
                <a16:creationId xmlns:a16="http://schemas.microsoft.com/office/drawing/2014/main" id="{FE660E75-BD9B-D896-29A4-988F8EE353A9}"/>
              </a:ext>
            </a:extLst>
          </p:cNvPr>
          <p:cNvSpPr/>
          <p:nvPr/>
        </p:nvSpPr>
        <p:spPr>
          <a:xfrm>
            <a:off x="1775520" y="5159375"/>
            <a:ext cx="3600000" cy="369332"/>
          </a:xfrm>
          <a:prstGeom prst="rect">
            <a:avLst/>
          </a:prstGeom>
          <a:solidFill>
            <a:srgbClr val="0F5494"/>
          </a:solidFill>
        </p:spPr>
        <p:style>
          <a:lnRef idx="1">
            <a:schemeClr val="accent2"/>
          </a:lnRef>
          <a:fillRef idx="3">
            <a:schemeClr val="accent2"/>
          </a:fillRef>
          <a:effectRef idx="2">
            <a:schemeClr val="accent2"/>
          </a:effectRef>
          <a:fontRef idx="minor">
            <a:schemeClr val="lt1"/>
          </a:fontRef>
        </p:style>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a:ea typeface="+mn-ea"/>
                <a:cs typeface="+mn-cs"/>
              </a:rPr>
              <a:t>Registration completed</a:t>
            </a:r>
          </a:p>
        </p:txBody>
      </p:sp>
      <p:sp>
        <p:nvSpPr>
          <p:cNvPr id="54284" name="Down Arrow 8">
            <a:extLst>
              <a:ext uri="{FF2B5EF4-FFF2-40B4-BE49-F238E27FC236}">
                <a16:creationId xmlns:a16="http://schemas.microsoft.com/office/drawing/2014/main" id="{38CC459D-BE4B-4B97-CCC3-3F84B5EEE19A}"/>
              </a:ext>
            </a:extLst>
          </p:cNvPr>
          <p:cNvSpPr>
            <a:spLocks noChangeArrowheads="1"/>
          </p:cNvSpPr>
          <p:nvPr/>
        </p:nvSpPr>
        <p:spPr bwMode="auto">
          <a:xfrm>
            <a:off x="3383856" y="5635626"/>
            <a:ext cx="215900" cy="328613"/>
          </a:xfrm>
          <a:prstGeom prst="downArrow">
            <a:avLst>
              <a:gd name="adj1" fmla="val 50000"/>
              <a:gd name="adj2" fmla="val 50031"/>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0" noProof="0">
              <a:ln>
                <a:noFill/>
              </a:ln>
              <a:solidFill>
                <a:srgbClr val="0F5494"/>
              </a:solidFill>
              <a:effectLst/>
              <a:uLnTx/>
              <a:uFillTx/>
              <a:latin typeface="Verdana" panose="020B0604030504040204" pitchFamily="34" charset="0"/>
              <a:ea typeface="+mn-ea"/>
              <a:cs typeface="+mn-cs"/>
            </a:endParaRPr>
          </a:p>
        </p:txBody>
      </p:sp>
      <p:sp>
        <p:nvSpPr>
          <p:cNvPr id="54285" name="Down Arrow 8">
            <a:extLst>
              <a:ext uri="{FF2B5EF4-FFF2-40B4-BE49-F238E27FC236}">
                <a16:creationId xmlns:a16="http://schemas.microsoft.com/office/drawing/2014/main" id="{85BFDF6B-BCB8-E833-0CCD-6A66E9489D03}"/>
              </a:ext>
            </a:extLst>
          </p:cNvPr>
          <p:cNvSpPr>
            <a:spLocks noChangeArrowheads="1"/>
          </p:cNvSpPr>
          <p:nvPr/>
        </p:nvSpPr>
        <p:spPr bwMode="auto">
          <a:xfrm rot="5400000">
            <a:off x="6279218" y="4565222"/>
            <a:ext cx="360000" cy="1620000"/>
          </a:xfrm>
          <a:prstGeom prst="downArrow">
            <a:avLst>
              <a:gd name="adj1" fmla="val 50000"/>
              <a:gd name="adj2" fmla="val 49945"/>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0" noProof="0">
              <a:ln>
                <a:noFill/>
              </a:ln>
              <a:solidFill>
                <a:srgbClr val="0F5494"/>
              </a:solidFill>
              <a:effectLst/>
              <a:uLnTx/>
              <a:uFillTx/>
              <a:latin typeface="Verdana" panose="020B0604030504040204" pitchFamily="34" charset="0"/>
              <a:ea typeface="+mn-ea"/>
              <a:cs typeface="+mn-cs"/>
            </a:endParaRPr>
          </a:p>
        </p:txBody>
      </p:sp>
      <p:pic>
        <p:nvPicPr>
          <p:cNvPr id="54286" name="Picture 1">
            <a:extLst>
              <a:ext uri="{FF2B5EF4-FFF2-40B4-BE49-F238E27FC236}">
                <a16:creationId xmlns:a16="http://schemas.microsoft.com/office/drawing/2014/main" id="{C2D66151-99F3-946C-52C2-4A0722466E3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25773" y="1284844"/>
            <a:ext cx="5365750"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7" name="Down Arrow 8">
            <a:extLst>
              <a:ext uri="{FF2B5EF4-FFF2-40B4-BE49-F238E27FC236}">
                <a16:creationId xmlns:a16="http://schemas.microsoft.com/office/drawing/2014/main" id="{F9608BD3-32D4-998A-9432-54DE9636AFFF}"/>
              </a:ext>
            </a:extLst>
          </p:cNvPr>
          <p:cNvSpPr>
            <a:spLocks noChangeArrowheads="1"/>
          </p:cNvSpPr>
          <p:nvPr/>
        </p:nvSpPr>
        <p:spPr bwMode="auto">
          <a:xfrm>
            <a:off x="9421139" y="3140968"/>
            <a:ext cx="227012" cy="382587"/>
          </a:xfrm>
          <a:prstGeom prst="downArrow">
            <a:avLst>
              <a:gd name="adj1" fmla="val 50000"/>
              <a:gd name="adj2" fmla="val 49849"/>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0" noProof="0">
              <a:ln>
                <a:noFill/>
              </a:ln>
              <a:solidFill>
                <a:srgbClr val="0F5494"/>
              </a:solidFill>
              <a:effectLst/>
              <a:uLnTx/>
              <a:uFillTx/>
              <a:latin typeface="Verdana" panose="020B0604030504040204" pitchFamily="34" charset="0"/>
              <a:ea typeface="+mn-ea"/>
              <a:cs typeface="+mn-cs"/>
            </a:endParaRPr>
          </a:p>
        </p:txBody>
      </p:sp>
      <p:sp>
        <p:nvSpPr>
          <p:cNvPr id="18" name="Rectangle 17">
            <a:extLst>
              <a:ext uri="{FF2B5EF4-FFF2-40B4-BE49-F238E27FC236}">
                <a16:creationId xmlns:a16="http://schemas.microsoft.com/office/drawing/2014/main" id="{8DC5356D-7348-ED8B-5016-AF131DCE1B09}"/>
              </a:ext>
            </a:extLst>
          </p:cNvPr>
          <p:cNvSpPr/>
          <p:nvPr/>
        </p:nvSpPr>
        <p:spPr>
          <a:xfrm>
            <a:off x="7700963" y="3617324"/>
            <a:ext cx="3600000" cy="432000"/>
          </a:xfrm>
          <a:prstGeom prst="rect">
            <a:avLst/>
          </a:prstGeom>
          <a:solidFill>
            <a:srgbClr val="0F5494"/>
          </a:solidFill>
        </p:spPr>
        <p:style>
          <a:lnRef idx="1">
            <a:schemeClr val="accent2"/>
          </a:lnRef>
          <a:fillRef idx="3">
            <a:schemeClr val="accent2"/>
          </a:fillRef>
          <a:effectRef idx="2">
            <a:schemeClr val="accent2"/>
          </a:effectRef>
          <a:fontRef idx="minor">
            <a:schemeClr val="lt1"/>
          </a:fontRef>
        </p:style>
        <p:txBody>
          <a:bodyPr wrap="none"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Legal information </a:t>
            </a: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322" name="Group 22">
            <a:extLst>
              <a:ext uri="{FF2B5EF4-FFF2-40B4-BE49-F238E27FC236}">
                <a16:creationId xmlns:a16="http://schemas.microsoft.com/office/drawing/2014/main" id="{D5C43BBF-A97E-3688-072B-01F1597E460B}"/>
              </a:ext>
            </a:extLst>
          </p:cNvPr>
          <p:cNvGrpSpPr>
            <a:grpSpLocks/>
          </p:cNvGrpSpPr>
          <p:nvPr/>
        </p:nvGrpSpPr>
        <p:grpSpPr bwMode="auto">
          <a:xfrm>
            <a:off x="1733551" y="3063875"/>
            <a:ext cx="8740775" cy="1716088"/>
            <a:chOff x="847725" y="3182884"/>
            <a:chExt cx="7650339" cy="2111155"/>
          </a:xfrm>
        </p:grpSpPr>
        <p:grpSp>
          <p:nvGrpSpPr>
            <p:cNvPr id="56328" name="Group 10">
              <a:extLst>
                <a:ext uri="{FF2B5EF4-FFF2-40B4-BE49-F238E27FC236}">
                  <a16:creationId xmlns:a16="http://schemas.microsoft.com/office/drawing/2014/main" id="{7A110C65-513F-643C-1789-FAA3EC9C1A23}"/>
                </a:ext>
              </a:extLst>
            </p:cNvPr>
            <p:cNvGrpSpPr>
              <a:grpSpLocks/>
            </p:cNvGrpSpPr>
            <p:nvPr/>
          </p:nvGrpSpPr>
          <p:grpSpPr bwMode="auto">
            <a:xfrm>
              <a:off x="847725" y="3218037"/>
              <a:ext cx="1593705" cy="2076001"/>
              <a:chOff x="847725" y="3218037"/>
              <a:chExt cx="1593705" cy="2076001"/>
            </a:xfrm>
          </p:grpSpPr>
          <p:cxnSp>
            <p:nvCxnSpPr>
              <p:cNvPr id="9" name="Straight Connector 8">
                <a:extLst>
                  <a:ext uri="{FF2B5EF4-FFF2-40B4-BE49-F238E27FC236}">
                    <a16:creationId xmlns:a16="http://schemas.microsoft.com/office/drawing/2014/main" id="{7FE732B2-DE77-B9E8-DC52-1A1A7EAA3178}"/>
                  </a:ext>
                </a:extLst>
              </p:cNvPr>
              <p:cNvCxnSpPr/>
              <p:nvPr/>
            </p:nvCxnSpPr>
            <p:spPr bwMode="auto">
              <a:xfrm>
                <a:off x="847725" y="3218037"/>
                <a:ext cx="0" cy="2076002"/>
              </a:xfrm>
              <a:prstGeom prst="line">
                <a:avLst/>
              </a:prstGeom>
              <a:noFill/>
              <a:ln w="38100" cap="flat" cmpd="sng" algn="ctr">
                <a:solidFill>
                  <a:schemeClr val="accent1">
                    <a:lumMod val="75000"/>
                  </a:schemeClr>
                </a:solidFill>
                <a:prstDash val="solid"/>
                <a:round/>
                <a:headEnd type="none" w="med" len="med"/>
                <a:tailEnd type="none" w="med" len="med"/>
              </a:ln>
              <a:effectLst/>
            </p:spPr>
          </p:cxnSp>
          <p:sp>
            <p:nvSpPr>
              <p:cNvPr id="56339" name="TextBox 148">
                <a:extLst>
                  <a:ext uri="{FF2B5EF4-FFF2-40B4-BE49-F238E27FC236}">
                    <a16:creationId xmlns:a16="http://schemas.microsoft.com/office/drawing/2014/main" id="{05F1AD59-521C-8FD2-BD2D-442FDFA23752}"/>
                  </a:ext>
                </a:extLst>
              </p:cNvPr>
              <p:cNvSpPr txBox="1">
                <a:spLocks noChangeArrowheads="1"/>
              </p:cNvSpPr>
              <p:nvPr/>
            </p:nvSpPr>
            <p:spPr bwMode="auto">
              <a:xfrm>
                <a:off x="893577" y="3503170"/>
                <a:ext cx="1547853" cy="143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BE" altLang="en-US" sz="1400" b="1" i="0" u="none" strike="noStrike" kern="1200" cap="none" spc="0" normalizeH="0" baseline="0" noProof="0">
                    <a:ln>
                      <a:noFill/>
                    </a:ln>
                    <a:solidFill>
                      <a:srgbClr val="C00000"/>
                    </a:solidFill>
                    <a:effectLst/>
                    <a:uLnTx/>
                    <a:uFillTx/>
                    <a:latin typeface="Verdana" panose="020B0604030504040204" pitchFamily="34" charset="0"/>
                    <a:ea typeface="+mn-ea"/>
                    <a:cs typeface="Arial" panose="020B0604020202020204" pitchFamily="34" charset="0"/>
                  </a:rPr>
                  <a:t>Organisations have to register in the Participant Register</a:t>
                </a:r>
                <a:endParaRPr kumimoji="0" lang="en-GB" altLang="en-US" sz="1400" b="1" i="0" u="none" strike="noStrike" kern="1200" cap="none" spc="0" normalizeH="0" baseline="0" noProof="0">
                  <a:ln>
                    <a:noFill/>
                  </a:ln>
                  <a:solidFill>
                    <a:srgbClr val="C00000"/>
                  </a:solidFill>
                  <a:effectLst/>
                  <a:uLnTx/>
                  <a:uFillTx/>
                  <a:latin typeface="Verdana" panose="020B0604030504040204" pitchFamily="34" charset="0"/>
                  <a:ea typeface="+mn-ea"/>
                  <a:cs typeface="Arial" panose="020B0604020202020204" pitchFamily="34" charset="0"/>
                </a:endParaRPr>
              </a:p>
            </p:txBody>
          </p:sp>
        </p:grpSp>
        <p:grpSp>
          <p:nvGrpSpPr>
            <p:cNvPr id="56329" name="Group 12">
              <a:extLst>
                <a:ext uri="{FF2B5EF4-FFF2-40B4-BE49-F238E27FC236}">
                  <a16:creationId xmlns:a16="http://schemas.microsoft.com/office/drawing/2014/main" id="{8CB9A034-E330-4F87-BB60-87E714932CF1}"/>
                </a:ext>
              </a:extLst>
            </p:cNvPr>
            <p:cNvGrpSpPr>
              <a:grpSpLocks/>
            </p:cNvGrpSpPr>
            <p:nvPr/>
          </p:nvGrpSpPr>
          <p:grpSpPr bwMode="auto">
            <a:xfrm>
              <a:off x="2827565" y="3182884"/>
              <a:ext cx="2164190" cy="2111152"/>
              <a:chOff x="874940" y="3172197"/>
              <a:chExt cx="2164190" cy="2352067"/>
            </a:xfrm>
          </p:grpSpPr>
          <p:cxnSp>
            <p:nvCxnSpPr>
              <p:cNvPr id="14" name="Straight Connector 13">
                <a:extLst>
                  <a:ext uri="{FF2B5EF4-FFF2-40B4-BE49-F238E27FC236}">
                    <a16:creationId xmlns:a16="http://schemas.microsoft.com/office/drawing/2014/main" id="{16732FD4-9981-538F-6FA6-E4EA38585602}"/>
                  </a:ext>
                </a:extLst>
              </p:cNvPr>
              <p:cNvCxnSpPr/>
              <p:nvPr/>
            </p:nvCxnSpPr>
            <p:spPr bwMode="auto">
              <a:xfrm>
                <a:off x="875074" y="3172197"/>
                <a:ext cx="0" cy="2352070"/>
              </a:xfrm>
              <a:prstGeom prst="line">
                <a:avLst/>
              </a:prstGeom>
              <a:noFill/>
              <a:ln w="38100" cap="flat" cmpd="sng" algn="ctr">
                <a:solidFill>
                  <a:schemeClr val="accent1">
                    <a:lumMod val="75000"/>
                  </a:schemeClr>
                </a:solidFill>
                <a:prstDash val="solid"/>
                <a:round/>
                <a:headEnd type="none" w="med" len="med"/>
                <a:tailEnd type="none" w="med" len="med"/>
              </a:ln>
              <a:effectLst/>
            </p:spPr>
          </p:cxnSp>
          <p:sp>
            <p:nvSpPr>
              <p:cNvPr id="56337" name="TextBox 148">
                <a:extLst>
                  <a:ext uri="{FF2B5EF4-FFF2-40B4-BE49-F238E27FC236}">
                    <a16:creationId xmlns:a16="http://schemas.microsoft.com/office/drawing/2014/main" id="{2EE32D93-3EE4-A9C6-3235-34D0B702EAB9}"/>
                  </a:ext>
                </a:extLst>
              </p:cNvPr>
              <p:cNvSpPr txBox="1">
                <a:spLocks noChangeArrowheads="1"/>
              </p:cNvSpPr>
              <p:nvPr/>
            </p:nvSpPr>
            <p:spPr bwMode="auto">
              <a:xfrm>
                <a:off x="888292" y="3970574"/>
                <a:ext cx="2150838" cy="775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rgbClr val="FFFFFF"/>
                  </a:buClr>
                  <a:buSzTx/>
                  <a:buFontTx/>
                  <a:buChar char="•"/>
                  <a:tabLst/>
                  <a:defRPr/>
                </a:pPr>
                <a:r>
                  <a:rPr kumimoji="0" lang="en-GB" altLang="en-US" sz="1400" b="1" i="0" u="none" strike="noStrike" kern="1200" cap="none" spc="0" normalizeH="0" baseline="0" noProof="0">
                    <a:ln>
                      <a:noFill/>
                    </a:ln>
                    <a:solidFill>
                      <a:srgbClr val="4BC5DE"/>
                    </a:solidFill>
                    <a:effectLst/>
                    <a:uLnTx/>
                    <a:uFillTx/>
                    <a:latin typeface="Verdana" panose="020B0604030504040204" pitchFamily="34" charset="0"/>
                    <a:ea typeface="+mn-ea"/>
                    <a:cs typeface="Arial" panose="020B0604020202020204" pitchFamily="34" charset="0"/>
                  </a:rPr>
                  <a:t>Based upon</a:t>
                </a:r>
              </a:p>
              <a:p>
                <a:pPr marL="0" marR="0" lvl="0" indent="0" algn="ctr" defTabSz="914400" rtl="0" eaLnBrk="1" fontAlgn="base" latinLnBrk="0" hangingPunct="1">
                  <a:lnSpc>
                    <a:spcPct val="100000"/>
                  </a:lnSpc>
                  <a:spcBef>
                    <a:spcPct val="20000"/>
                  </a:spcBef>
                  <a:spcAft>
                    <a:spcPct val="0"/>
                  </a:spcAft>
                  <a:buClr>
                    <a:srgbClr val="FFFFFF"/>
                  </a:buClr>
                  <a:buSzTx/>
                  <a:buFontTx/>
                  <a:buChar char="•"/>
                  <a:tabLst/>
                  <a:defRPr/>
                </a:pPr>
                <a:r>
                  <a:rPr kumimoji="0" lang="en-GB" altLang="en-US" sz="1400" b="1" i="0" u="none" strike="noStrike" kern="1200" cap="none" spc="0" normalizeH="0" baseline="0" noProof="0">
                    <a:ln>
                      <a:noFill/>
                    </a:ln>
                    <a:solidFill>
                      <a:srgbClr val="4BC5DE"/>
                    </a:solidFill>
                    <a:effectLst/>
                    <a:uLnTx/>
                    <a:uFillTx/>
                    <a:latin typeface="Verdana" panose="020B0604030504040204" pitchFamily="34" charset="0"/>
                    <a:ea typeface="+mn-ea"/>
                    <a:cs typeface="Arial" panose="020B0604020202020204" pitchFamily="34" charset="0"/>
                  </a:rPr>
                  <a:t>legal documents</a:t>
                </a:r>
              </a:p>
            </p:txBody>
          </p:sp>
        </p:grpSp>
        <p:grpSp>
          <p:nvGrpSpPr>
            <p:cNvPr id="56330" name="Group 15">
              <a:extLst>
                <a:ext uri="{FF2B5EF4-FFF2-40B4-BE49-F238E27FC236}">
                  <a16:creationId xmlns:a16="http://schemas.microsoft.com/office/drawing/2014/main" id="{C263CAB5-89D2-E2C0-6B0C-508EAB6AE162}"/>
                </a:ext>
              </a:extLst>
            </p:cNvPr>
            <p:cNvGrpSpPr>
              <a:grpSpLocks/>
            </p:cNvGrpSpPr>
            <p:nvPr/>
          </p:nvGrpSpPr>
          <p:grpSpPr bwMode="auto">
            <a:xfrm>
              <a:off x="5173099" y="3241474"/>
              <a:ext cx="1663177" cy="2052565"/>
              <a:chOff x="1220224" y="3234909"/>
              <a:chExt cx="1663177" cy="2436221"/>
            </a:xfrm>
          </p:grpSpPr>
          <p:cxnSp>
            <p:nvCxnSpPr>
              <p:cNvPr id="17" name="Straight Connector 16">
                <a:extLst>
                  <a:ext uri="{FF2B5EF4-FFF2-40B4-BE49-F238E27FC236}">
                    <a16:creationId xmlns:a16="http://schemas.microsoft.com/office/drawing/2014/main" id="{7E5AF440-AFFA-E95F-08E6-145321352F21}"/>
                  </a:ext>
                </a:extLst>
              </p:cNvPr>
              <p:cNvCxnSpPr/>
              <p:nvPr/>
            </p:nvCxnSpPr>
            <p:spPr bwMode="auto">
              <a:xfrm>
                <a:off x="1220224" y="3234908"/>
                <a:ext cx="0" cy="2436222"/>
              </a:xfrm>
              <a:prstGeom prst="line">
                <a:avLst/>
              </a:prstGeom>
              <a:noFill/>
              <a:ln w="38100" cap="flat" cmpd="sng" algn="ctr">
                <a:solidFill>
                  <a:schemeClr val="accent1">
                    <a:lumMod val="75000"/>
                  </a:schemeClr>
                </a:solidFill>
                <a:prstDash val="solid"/>
                <a:round/>
                <a:headEnd type="none" w="med" len="med"/>
                <a:tailEnd type="none" w="med" len="med"/>
              </a:ln>
              <a:effectLst/>
            </p:spPr>
          </p:cxnSp>
          <p:sp>
            <p:nvSpPr>
              <p:cNvPr id="18" name="TextBox 148">
                <a:extLst>
                  <a:ext uri="{FF2B5EF4-FFF2-40B4-BE49-F238E27FC236}">
                    <a16:creationId xmlns:a16="http://schemas.microsoft.com/office/drawing/2014/main" id="{33A6101B-2415-53E5-7772-6B74D069A8B7}"/>
                  </a:ext>
                </a:extLst>
              </p:cNvPr>
              <p:cNvSpPr txBox="1">
                <a:spLocks noChangeArrowheads="1"/>
              </p:cNvSpPr>
              <p:nvPr/>
            </p:nvSpPr>
            <p:spPr bwMode="auto">
              <a:xfrm>
                <a:off x="1288307" y="3860768"/>
                <a:ext cx="1595094" cy="449693"/>
              </a:xfrm>
              <a:prstGeom prst="rect">
                <a:avLst/>
              </a:prstGeom>
              <a:solidFill>
                <a:srgbClr val="FFFFFF"/>
              </a:solidFill>
              <a:ln>
                <a:noFill/>
              </a:ln>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009900"/>
                    </a:solidFill>
                    <a:effectLst/>
                    <a:uLnTx/>
                    <a:uFillTx/>
                    <a:latin typeface="Arial"/>
                    <a:ea typeface="+mn-ea"/>
                    <a:cs typeface="Arial" charset="0"/>
                  </a:rPr>
                  <a:t>Mandatory</a:t>
                </a:r>
              </a:p>
            </p:txBody>
          </p:sp>
        </p:grpSp>
        <p:grpSp>
          <p:nvGrpSpPr>
            <p:cNvPr id="56331" name="Group 19">
              <a:extLst>
                <a:ext uri="{FF2B5EF4-FFF2-40B4-BE49-F238E27FC236}">
                  <a16:creationId xmlns:a16="http://schemas.microsoft.com/office/drawing/2014/main" id="{4088D34C-0444-ED47-90FF-82B31BACC21C}"/>
                </a:ext>
              </a:extLst>
            </p:cNvPr>
            <p:cNvGrpSpPr>
              <a:grpSpLocks/>
            </p:cNvGrpSpPr>
            <p:nvPr/>
          </p:nvGrpSpPr>
          <p:grpSpPr bwMode="auto">
            <a:xfrm>
              <a:off x="6894633" y="3206320"/>
              <a:ext cx="1603431" cy="2087719"/>
              <a:chOff x="922458" y="3162180"/>
              <a:chExt cx="1603431" cy="3399238"/>
            </a:xfrm>
          </p:grpSpPr>
          <p:cxnSp>
            <p:nvCxnSpPr>
              <p:cNvPr id="21" name="Straight Connector 20">
                <a:extLst>
                  <a:ext uri="{FF2B5EF4-FFF2-40B4-BE49-F238E27FC236}">
                    <a16:creationId xmlns:a16="http://schemas.microsoft.com/office/drawing/2014/main" id="{C23B6C98-51AA-D424-3832-B0FE8D57B4D3}"/>
                  </a:ext>
                </a:extLst>
              </p:cNvPr>
              <p:cNvCxnSpPr/>
              <p:nvPr/>
            </p:nvCxnSpPr>
            <p:spPr bwMode="auto">
              <a:xfrm>
                <a:off x="922458" y="3162180"/>
                <a:ext cx="0" cy="3399238"/>
              </a:xfrm>
              <a:prstGeom prst="line">
                <a:avLst/>
              </a:prstGeom>
              <a:noFill/>
              <a:ln w="38100" cap="flat" cmpd="sng" algn="ctr">
                <a:solidFill>
                  <a:schemeClr val="accent1">
                    <a:lumMod val="75000"/>
                  </a:schemeClr>
                </a:solidFill>
                <a:prstDash val="solid"/>
                <a:round/>
                <a:headEnd type="none" w="med" len="med"/>
                <a:tailEnd type="none" w="med" len="med"/>
              </a:ln>
              <a:effectLst/>
            </p:spPr>
          </p:cxnSp>
          <p:sp>
            <p:nvSpPr>
              <p:cNvPr id="22" name="TextBox 148">
                <a:extLst>
                  <a:ext uri="{FF2B5EF4-FFF2-40B4-BE49-F238E27FC236}">
                    <a16:creationId xmlns:a16="http://schemas.microsoft.com/office/drawing/2014/main" id="{DF0746E7-F80C-C565-9707-B52D55B82D7B}"/>
                  </a:ext>
                </a:extLst>
              </p:cNvPr>
              <p:cNvSpPr txBox="1">
                <a:spLocks noChangeArrowheads="1"/>
              </p:cNvSpPr>
              <p:nvPr/>
            </p:nvSpPr>
            <p:spPr bwMode="auto">
              <a:xfrm>
                <a:off x="978036" y="3855383"/>
                <a:ext cx="1547853" cy="1478621"/>
              </a:xfrm>
              <a:prstGeom prst="rect">
                <a:avLst/>
              </a:prstGeom>
              <a:noFill/>
              <a:ln>
                <a:noFill/>
              </a:ln>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129DC8"/>
                    </a:solidFill>
                    <a:effectLst/>
                    <a:uLnTx/>
                    <a:uFillTx/>
                    <a:latin typeface="Arial"/>
                    <a:ea typeface="+mn-ea"/>
                    <a:cs typeface="Arial" charset="0"/>
                  </a:rPr>
                  <a:t>Financial Capacity Assessment if needed</a:t>
                </a:r>
              </a:p>
            </p:txBody>
          </p:sp>
        </p:grpSp>
      </p:grpSp>
      <p:pic>
        <p:nvPicPr>
          <p:cNvPr id="56323" name="Diagram 4">
            <a:extLst>
              <a:ext uri="{FF2B5EF4-FFF2-40B4-BE49-F238E27FC236}">
                <a16:creationId xmlns:a16="http://schemas.microsoft.com/office/drawing/2014/main" id="{5BB65A7A-6B83-C472-DDA6-DB0D8019AF31}"/>
              </a:ext>
            </a:extLst>
          </p:cNvPr>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2006600"/>
            <a:ext cx="9029700"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Pentagon 19">
            <a:extLst>
              <a:ext uri="{FF2B5EF4-FFF2-40B4-BE49-F238E27FC236}">
                <a16:creationId xmlns:a16="http://schemas.microsoft.com/office/drawing/2014/main" id="{D2AE10BC-D4EA-AACA-6F26-B5DDC230CAD7}"/>
              </a:ext>
            </a:extLst>
          </p:cNvPr>
          <p:cNvSpPr/>
          <p:nvPr/>
        </p:nvSpPr>
        <p:spPr>
          <a:xfrm>
            <a:off x="1631951" y="5013326"/>
            <a:ext cx="9001125" cy="792163"/>
          </a:xfrm>
          <a:prstGeom prst="homePlate">
            <a:avLst/>
          </a:prstGeom>
          <a:solidFill>
            <a:srgbClr val="0070C0"/>
          </a:solidFill>
          <a:ln/>
        </p:spPr>
        <p:style>
          <a:lnRef idx="0">
            <a:schemeClr val="accent3"/>
          </a:lnRef>
          <a:fillRef idx="3">
            <a:schemeClr val="accent3"/>
          </a:fillRef>
          <a:effectRef idx="3">
            <a:schemeClr val="accent3"/>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BE" sz="1800" b="0" i="1" u="none" strike="noStrike" kern="1200" cap="none" spc="0" normalizeH="0" baseline="0" noProof="0" dirty="0">
                <a:ln>
                  <a:noFill/>
                </a:ln>
                <a:solidFill>
                  <a:srgbClr val="FFFFFF"/>
                </a:solidFill>
                <a:effectLst/>
                <a:uLnTx/>
                <a:uFillTx/>
                <a:latin typeface="Arial"/>
                <a:ea typeface="+mn-ea"/>
                <a:cs typeface="+mn-cs"/>
              </a:rPr>
              <a:t>COMMUNICATION VIA PARTICIPANT REGISTER </a:t>
            </a:r>
            <a:endParaRPr kumimoji="0" lang="en-GB" sz="1800" b="0" i="1" u="none" strike="noStrike" kern="1200" cap="none" spc="0" normalizeH="0" baseline="0" noProof="0" dirty="0">
              <a:ln>
                <a:noFill/>
              </a:ln>
              <a:solidFill>
                <a:srgbClr val="FFFFFF"/>
              </a:solidFill>
              <a:effectLst/>
              <a:uLnTx/>
              <a:uFillTx/>
              <a:latin typeface="Arial"/>
              <a:ea typeface="+mn-ea"/>
              <a:cs typeface="+mn-cs"/>
            </a:endParaRPr>
          </a:p>
        </p:txBody>
      </p:sp>
      <p:sp>
        <p:nvSpPr>
          <p:cNvPr id="23" name="Pentagon 22">
            <a:extLst>
              <a:ext uri="{FF2B5EF4-FFF2-40B4-BE49-F238E27FC236}">
                <a16:creationId xmlns:a16="http://schemas.microsoft.com/office/drawing/2014/main" id="{350A3E6F-D75C-60E2-7E81-E2D676DEDF3B}"/>
              </a:ext>
            </a:extLst>
          </p:cNvPr>
          <p:cNvSpPr/>
          <p:nvPr/>
        </p:nvSpPr>
        <p:spPr>
          <a:xfrm>
            <a:off x="1631951" y="1202533"/>
            <a:ext cx="8842375" cy="503237"/>
          </a:xfrm>
          <a:prstGeom prst="homePlate">
            <a:avLst/>
          </a:prstGeom>
          <a:solidFill>
            <a:srgbClr val="0070C0"/>
          </a:solidFill>
          <a:ln/>
        </p:spPr>
        <p:style>
          <a:lnRef idx="0">
            <a:schemeClr val="accent3"/>
          </a:lnRef>
          <a:fillRef idx="3">
            <a:schemeClr val="accent3"/>
          </a:fillRef>
          <a:effectRef idx="3">
            <a:schemeClr val="accent3"/>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BE" sz="1800" b="0" i="0" u="none" strike="noStrike" kern="1200" cap="none" spc="0" normalizeH="0" baseline="0" noProof="0" dirty="0">
                <a:ln>
                  <a:noFill/>
                </a:ln>
                <a:solidFill>
                  <a:srgbClr val="FFFFFF"/>
                </a:solidFill>
                <a:effectLst/>
                <a:uLnTx/>
                <a:uFillTx/>
                <a:latin typeface="Arial"/>
                <a:ea typeface="+mn-ea"/>
                <a:cs typeface="+mn-cs"/>
              </a:rPr>
              <a:t>Validation </a:t>
            </a:r>
            <a:r>
              <a:rPr kumimoji="0" lang="fr-BE" sz="1800" b="0" i="0" u="none" strike="noStrike" kern="1200" cap="none" spc="0" normalizeH="0" baseline="0" noProof="0" dirty="0" err="1">
                <a:ln>
                  <a:noFill/>
                </a:ln>
                <a:solidFill>
                  <a:srgbClr val="FFFFFF"/>
                </a:solidFill>
                <a:effectLst/>
                <a:uLnTx/>
                <a:uFillTx/>
                <a:latin typeface="Arial"/>
                <a:ea typeface="+mn-ea"/>
                <a:cs typeface="+mn-cs"/>
              </a:rPr>
              <a:t>Process</a:t>
            </a:r>
            <a:r>
              <a:rPr kumimoji="0" lang="fr-BE" sz="1800" b="0" i="0" u="none" strike="noStrike" kern="1200" cap="none" spc="0" normalizeH="0" baseline="0" noProof="0" dirty="0">
                <a:ln>
                  <a:noFill/>
                </a:ln>
                <a:solidFill>
                  <a:srgbClr val="FFFFFF"/>
                </a:solidFill>
                <a:effectLst/>
                <a:uLnTx/>
                <a:uFillTx/>
                <a:latin typeface="Arial"/>
                <a:ea typeface="+mn-ea"/>
                <a:cs typeface="+mn-cs"/>
              </a:rPr>
              <a:t> </a:t>
            </a:r>
            <a:r>
              <a:rPr kumimoji="0" lang="fr-BE" sz="1800" b="0" i="0" u="none" strike="noStrike" kern="1200" cap="none" spc="0" normalizeH="0" baseline="0" noProof="0" dirty="0" err="1">
                <a:ln>
                  <a:noFill/>
                </a:ln>
                <a:solidFill>
                  <a:srgbClr val="FFFFFF"/>
                </a:solidFill>
                <a:effectLst/>
                <a:uLnTx/>
                <a:uFillTx/>
                <a:latin typeface="Arial"/>
                <a:ea typeface="+mn-ea"/>
                <a:cs typeface="+mn-cs"/>
              </a:rPr>
              <a:t>Overview</a:t>
            </a:r>
            <a:endParaRPr kumimoji="0" lang="en-GB" sz="1800" b="1" i="0" u="none" strike="noStrike" kern="1200" cap="none" spc="0" normalizeH="0" baseline="0" noProof="0" dirty="0">
              <a:ln>
                <a:noFill/>
              </a:ln>
              <a:solidFill>
                <a:srgbClr val="FFFFFF"/>
              </a:solidFill>
              <a:effectLst/>
              <a:uLnTx/>
              <a:uFillTx/>
              <a:latin typeface="Arial"/>
              <a:ea typeface="+mn-ea"/>
              <a:cs typeface="+mn-cs"/>
            </a:endParaRPr>
          </a:p>
        </p:txBody>
      </p:sp>
      <p:sp>
        <p:nvSpPr>
          <p:cNvPr id="19" name="TextBox 148">
            <a:extLst>
              <a:ext uri="{FF2B5EF4-FFF2-40B4-BE49-F238E27FC236}">
                <a16:creationId xmlns:a16="http://schemas.microsoft.com/office/drawing/2014/main" id="{38A9DBC5-2130-3887-E3FF-B304777B53FB}"/>
              </a:ext>
            </a:extLst>
          </p:cNvPr>
          <p:cNvSpPr txBox="1">
            <a:spLocks noChangeArrowheads="1"/>
          </p:cNvSpPr>
          <p:nvPr/>
        </p:nvSpPr>
        <p:spPr bwMode="auto">
          <a:xfrm>
            <a:off x="6753225" y="3540125"/>
            <a:ext cx="1822450" cy="738188"/>
          </a:xfrm>
          <a:prstGeom prst="rect">
            <a:avLst/>
          </a:prstGeom>
          <a:solidFill>
            <a:srgbClr val="FFFFFF"/>
          </a:solidFill>
          <a:ln>
            <a:noFill/>
          </a:ln>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009900"/>
                </a:solidFill>
                <a:effectLst/>
                <a:uLnTx/>
                <a:uFillTx/>
                <a:latin typeface="Arial"/>
                <a:ea typeface="+mn-ea"/>
                <a:cs typeface="Arial" charset="0"/>
              </a:rPr>
              <a:t>Mandatory for all validated participants</a:t>
            </a:r>
          </a:p>
        </p:txBody>
      </p:sp>
      <p:sp>
        <p:nvSpPr>
          <p:cNvPr id="2" name="Up Arrow 1">
            <a:extLst>
              <a:ext uri="{FF2B5EF4-FFF2-40B4-BE49-F238E27FC236}">
                <a16:creationId xmlns:a16="http://schemas.microsoft.com/office/drawing/2014/main" id="{9754B839-CD72-9384-B663-9477A0AA2996}"/>
              </a:ext>
            </a:extLst>
          </p:cNvPr>
          <p:cNvSpPr/>
          <p:nvPr/>
        </p:nvSpPr>
        <p:spPr bwMode="auto">
          <a:xfrm>
            <a:off x="5016500" y="4365625"/>
            <a:ext cx="503238" cy="503238"/>
          </a:xfrm>
          <a:prstGeom prst="upArrow">
            <a:avLst/>
          </a:prstGeom>
          <a:solidFill>
            <a:srgbClr val="FFFF00"/>
          </a:solidFill>
          <a:ln/>
        </p:spPr>
        <p:style>
          <a:lnRef idx="1">
            <a:schemeClr val="accent2"/>
          </a:lnRef>
          <a:fillRef idx="3">
            <a:schemeClr val="accent2"/>
          </a:fillRef>
          <a:effectRef idx="2">
            <a:schemeClr val="accent2"/>
          </a:effectRef>
          <a:fontRef idx="minor">
            <a:schemeClr val="lt1"/>
          </a:fontRef>
        </p:style>
        <p:txBody>
          <a:bodyPr anchor="ct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Arial"/>
              <a:ea typeface="+mn-ea"/>
              <a:cs typeface="+mn-cs"/>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29FF0A87-A3AA-7FB3-BA3D-BA1BCBE85359}"/>
              </a:ext>
            </a:extLst>
          </p:cNvPr>
          <p:cNvSpPr>
            <a:spLocks noGrp="1"/>
          </p:cNvSpPr>
          <p:nvPr>
            <p:ph type="title"/>
          </p:nvPr>
        </p:nvSpPr>
        <p:spPr>
          <a:xfrm>
            <a:off x="839416" y="0"/>
            <a:ext cx="7886700" cy="782638"/>
          </a:xfrm>
        </p:spPr>
        <p:txBody>
          <a:bodyPr anchor="ctr"/>
          <a:lstStyle/>
          <a:p>
            <a:pPr eaLnBrk="1" hangingPunct="1"/>
            <a:r>
              <a:rPr lang="en-US" altLang="en-US" sz="3200" dirty="0"/>
              <a:t>Legal validation</a:t>
            </a:r>
            <a:endParaRPr lang="en-US" altLang="en-US" sz="3600" dirty="0"/>
          </a:p>
        </p:txBody>
      </p:sp>
      <p:sp>
        <p:nvSpPr>
          <p:cNvPr id="5123" name="Content Placeholder 2">
            <a:extLst>
              <a:ext uri="{FF2B5EF4-FFF2-40B4-BE49-F238E27FC236}">
                <a16:creationId xmlns:a16="http://schemas.microsoft.com/office/drawing/2014/main" id="{908F0BC1-95FB-C762-A2C1-E1D538247860}"/>
              </a:ext>
            </a:extLst>
          </p:cNvPr>
          <p:cNvSpPr>
            <a:spLocks noGrp="1"/>
          </p:cNvSpPr>
          <p:nvPr>
            <p:ph idx="4294967295"/>
          </p:nvPr>
        </p:nvSpPr>
        <p:spPr>
          <a:xfrm>
            <a:off x="1127448" y="1412876"/>
            <a:ext cx="10153127" cy="4752975"/>
          </a:xfrm>
        </p:spPr>
        <p:txBody>
          <a:bodyPr rtlCol="0">
            <a:noAutofit/>
          </a:bodyPr>
          <a:lstStyle/>
          <a:p>
            <a:pPr marL="180975" lvl="2" indent="0" algn="just" eaLnBrk="1" fontAlgn="auto" hangingPunct="1">
              <a:buNone/>
              <a:defRPr/>
            </a:pPr>
            <a:endParaRPr lang="en-GB" sz="1000" dirty="0"/>
          </a:p>
          <a:p>
            <a:pPr marL="466725" lvl="1" indent="-285750" algn="just" eaLnBrk="1" fontAlgn="auto" hangingPunct="1">
              <a:buClr>
                <a:srgbClr val="0070C0"/>
              </a:buClr>
              <a:defRPr/>
            </a:pPr>
            <a:r>
              <a:rPr lang="en-US" altLang="en-US" sz="2000" dirty="0">
                <a:solidFill>
                  <a:schemeClr val="tx2"/>
                </a:solidFill>
              </a:rPr>
              <a:t>Registration data is verified by REA Central Validation Service before the signature of the Grant Agreement or the Contract</a:t>
            </a:r>
            <a:endParaRPr lang="en-GB" altLang="en-US" sz="2000" dirty="0">
              <a:solidFill>
                <a:schemeClr val="tx2"/>
              </a:solidFill>
            </a:endParaRPr>
          </a:p>
          <a:p>
            <a:pPr marL="466725" lvl="1" indent="-285750" algn="just" eaLnBrk="1" fontAlgn="auto" hangingPunct="1">
              <a:buClr>
                <a:srgbClr val="0070C0"/>
              </a:buClr>
              <a:defRPr/>
            </a:pPr>
            <a:r>
              <a:rPr lang="en-GB" sz="2000" dirty="0">
                <a:solidFill>
                  <a:schemeClr val="tx2"/>
                </a:solidFill>
              </a:rPr>
              <a:t>The legal validation of a participant is done </a:t>
            </a:r>
            <a:r>
              <a:rPr lang="en-GB" sz="2000" b="1" dirty="0">
                <a:solidFill>
                  <a:schemeClr val="tx2"/>
                </a:solidFill>
              </a:rPr>
              <a:t>once</a:t>
            </a:r>
            <a:r>
              <a:rPr lang="en-GB" sz="2000" dirty="0">
                <a:solidFill>
                  <a:schemeClr val="tx2"/>
                </a:solidFill>
              </a:rPr>
              <a:t>, when the entity has to sign its first </a:t>
            </a:r>
            <a:r>
              <a:rPr lang="en-US" altLang="en-US" sz="2000" dirty="0">
                <a:solidFill>
                  <a:schemeClr val="tx2"/>
                </a:solidFill>
              </a:rPr>
              <a:t>Grant Agreement or Contract</a:t>
            </a:r>
            <a:r>
              <a:rPr lang="en-GB" altLang="en-US" sz="2000" dirty="0">
                <a:solidFill>
                  <a:schemeClr val="tx2"/>
                </a:solidFill>
              </a:rPr>
              <a:t> and it </a:t>
            </a:r>
            <a:r>
              <a:rPr lang="en-GB" sz="2000" dirty="0">
                <a:solidFill>
                  <a:schemeClr val="tx2"/>
                </a:solidFill>
              </a:rPr>
              <a:t>is reused for future participations in EU grant and procurement actions</a:t>
            </a:r>
          </a:p>
          <a:p>
            <a:pPr marL="447675" lvl="1" indent="-266700" algn="just" eaLnBrk="1" fontAlgn="auto" hangingPunct="1">
              <a:buClr>
                <a:srgbClr val="034EA2">
                  <a:lumMod val="75000"/>
                </a:srgbClr>
              </a:buClr>
              <a:defRPr/>
            </a:pPr>
            <a:r>
              <a:rPr lang="en-GB" sz="2000" dirty="0">
                <a:solidFill>
                  <a:srgbClr val="034EA2"/>
                </a:solidFill>
                <a:latin typeface="Arial"/>
              </a:rPr>
              <a:t>Validation is always performed on the basis of supporting documents, in accordance to EU Financial Regulation and the </a:t>
            </a:r>
            <a:r>
              <a:rPr lang="en-GB" sz="2000" dirty="0">
                <a:solidFill>
                  <a:srgbClr val="034EA2"/>
                </a:solidFill>
                <a:latin typeface="Arial"/>
                <a:hlinkClick r:id="rId3"/>
              </a:rPr>
              <a:t>Rules on Legal Entity Validation, LEAR Appointment and Financial Capacity Assessment </a:t>
            </a:r>
            <a:r>
              <a:rPr lang="en-GB" sz="2000" dirty="0">
                <a:solidFill>
                  <a:srgbClr val="034EA2"/>
                </a:solidFill>
                <a:latin typeface="Arial"/>
              </a:rPr>
              <a:t>for EU Grants and Tenders</a:t>
            </a:r>
          </a:p>
          <a:p>
            <a:pPr marL="180975" lvl="1" indent="0" algn="just" eaLnBrk="1" fontAlgn="auto" hangingPunct="1">
              <a:buClr>
                <a:srgbClr val="034EA2">
                  <a:lumMod val="75000"/>
                </a:srgbClr>
              </a:buClr>
              <a:buNone/>
              <a:defRPr/>
            </a:pPr>
            <a:endParaRPr lang="en-GB" sz="2200" dirty="0">
              <a:solidFill>
                <a:srgbClr val="034EA2"/>
              </a:solidFill>
              <a:latin typeface="Arial"/>
            </a:endParaRPr>
          </a:p>
          <a:p>
            <a:pPr marL="466725" lvl="1" indent="-285750" algn="just" eaLnBrk="1" fontAlgn="auto" hangingPunct="1">
              <a:buClr>
                <a:srgbClr val="0070C0"/>
              </a:buClr>
              <a:defRPr/>
            </a:pPr>
            <a:endParaRPr lang="en-GB" sz="2300" dirty="0">
              <a:solidFill>
                <a:schemeClr val="tx2"/>
              </a:solidFill>
            </a:endParaRPr>
          </a:p>
          <a:p>
            <a:pPr marL="447675" lvl="1" indent="-266700" algn="just" eaLnBrk="1" fontAlgn="auto" hangingPunct="1">
              <a:buClr>
                <a:schemeClr val="accent2"/>
              </a:buClr>
              <a:defRPr/>
            </a:pPr>
            <a:endParaRPr lang="en-GB" dirty="0"/>
          </a:p>
          <a:p>
            <a:pPr marL="180975" lvl="1" indent="0" algn="just" eaLnBrk="1" fontAlgn="auto" hangingPunct="1">
              <a:buClr>
                <a:schemeClr val="accent2"/>
              </a:buClr>
              <a:buNone/>
              <a:defRPr/>
            </a:pPr>
            <a:endParaRPr lang="en-GB" sz="1000" dirty="0"/>
          </a:p>
          <a:p>
            <a:pPr marL="447675" lvl="1" indent="-266700" algn="just" eaLnBrk="1" fontAlgn="auto" hangingPunct="1">
              <a:buNone/>
              <a:defRPr/>
            </a:pPr>
            <a:endParaRPr lang="en-GB" dirty="0"/>
          </a:p>
          <a:p>
            <a:pPr lvl="2" algn="just" eaLnBrk="1" fontAlgn="auto" hangingPunct="1">
              <a:defRPr/>
            </a:pPr>
            <a:endParaRPr lang="en-GB" sz="1350" dirty="0"/>
          </a:p>
          <a:p>
            <a:pPr marL="457200" lvl="1" indent="0" eaLnBrk="1" fontAlgn="auto" hangingPunct="1">
              <a:buNone/>
              <a:defRPr/>
            </a:pPr>
            <a:endParaRPr lang="en-GB" dirty="0"/>
          </a:p>
          <a:p>
            <a:pPr lvl="1" eaLnBrk="1" fontAlgn="auto" hangingPunct="1">
              <a:lnSpc>
                <a:spcPct val="80000"/>
              </a:lnSpc>
              <a:defRPr/>
            </a:pPr>
            <a:endParaRPr lang="en-GB" sz="1800" dirty="0"/>
          </a:p>
          <a:p>
            <a:pPr marL="457200" lvl="1" indent="0" eaLnBrk="1" fontAlgn="auto" hangingPunct="1">
              <a:lnSpc>
                <a:spcPct val="80000"/>
              </a:lnSpc>
              <a:buNone/>
              <a:defRPr/>
            </a:pPr>
            <a:endParaRPr lang="en-GB" dirty="0"/>
          </a:p>
          <a:p>
            <a:pPr marL="457200" lvl="1" indent="0" eaLnBrk="1" fontAlgn="auto" hangingPunct="1">
              <a:lnSpc>
                <a:spcPct val="80000"/>
              </a:lnSpc>
              <a:buNone/>
              <a:defRPr/>
            </a:pPr>
            <a:endParaRPr lang="en-GB" sz="1800" dirty="0"/>
          </a:p>
          <a:p>
            <a:pPr marL="457200" indent="-457200" eaLnBrk="1" fontAlgn="auto" hangingPunct="1">
              <a:spcBef>
                <a:spcPts val="0"/>
              </a:spcBef>
              <a:buClr>
                <a:srgbClr val="0F5494"/>
              </a:buClr>
              <a:buFont typeface="Verdana" pitchFamily="34" charset="0"/>
              <a:buAutoNum type="arabicPeriod"/>
              <a:defRPr/>
            </a:pPr>
            <a:endParaRPr lang="en-GB" b="1"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a:extLst>
              <a:ext uri="{FF2B5EF4-FFF2-40B4-BE49-F238E27FC236}">
                <a16:creationId xmlns:a16="http://schemas.microsoft.com/office/drawing/2014/main" id="{E8D75757-53F1-8651-E12D-CA8F85F7B95F}"/>
              </a:ext>
            </a:extLst>
          </p:cNvPr>
          <p:cNvSpPr>
            <a:spLocks noGrp="1"/>
          </p:cNvSpPr>
          <p:nvPr>
            <p:ph type="title"/>
          </p:nvPr>
        </p:nvSpPr>
        <p:spPr>
          <a:xfrm>
            <a:off x="1055440" y="413866"/>
            <a:ext cx="7886700" cy="782638"/>
          </a:xfrm>
        </p:spPr>
        <p:txBody>
          <a:bodyPr anchor="ctr"/>
          <a:lstStyle/>
          <a:p>
            <a:pPr eaLnBrk="1" hangingPunct="1"/>
            <a:r>
              <a:rPr lang="en-US" altLang="en-US" sz="2800" dirty="0"/>
              <a:t>Legal validation documents</a:t>
            </a:r>
            <a:endParaRPr lang="en-US" altLang="en-US" sz="3200" dirty="0"/>
          </a:p>
        </p:txBody>
      </p:sp>
      <p:sp>
        <p:nvSpPr>
          <p:cNvPr id="3" name="Content Placeholder 2">
            <a:extLst>
              <a:ext uri="{FF2B5EF4-FFF2-40B4-BE49-F238E27FC236}">
                <a16:creationId xmlns:a16="http://schemas.microsoft.com/office/drawing/2014/main" id="{3074002B-3183-45AD-CB09-4C258B59ED6C}"/>
              </a:ext>
            </a:extLst>
          </p:cNvPr>
          <p:cNvSpPr>
            <a:spLocks noGrp="1"/>
          </p:cNvSpPr>
          <p:nvPr>
            <p:ph idx="4294967295"/>
          </p:nvPr>
        </p:nvSpPr>
        <p:spPr>
          <a:xfrm>
            <a:off x="1343472" y="1484784"/>
            <a:ext cx="8229600" cy="4176712"/>
          </a:xfrm>
        </p:spPr>
        <p:txBody>
          <a:bodyPr rtlCol="0">
            <a:noAutofit/>
          </a:bodyPr>
          <a:lstStyle/>
          <a:p>
            <a:pPr eaLnBrk="1" fontAlgn="auto" hangingPunct="1">
              <a:spcBef>
                <a:spcPts val="2400"/>
              </a:spcBef>
              <a:buClr>
                <a:srgbClr val="0F5494"/>
              </a:buClr>
              <a:buFont typeface="Wingdings" panose="05000000000000000000" pitchFamily="2" charset="2"/>
              <a:buChar char="ü"/>
              <a:defRPr/>
            </a:pPr>
            <a:r>
              <a:rPr lang="en-GB" b="1" dirty="0">
                <a:solidFill>
                  <a:schemeClr val="tx2"/>
                </a:solidFill>
              </a:rPr>
              <a:t> Legal entity form </a:t>
            </a:r>
            <a:r>
              <a:rPr lang="en-GB" dirty="0">
                <a:solidFill>
                  <a:schemeClr val="tx2"/>
                </a:solidFill>
              </a:rPr>
              <a:t>(</a:t>
            </a:r>
            <a:r>
              <a:rPr lang="en-GB" dirty="0">
                <a:solidFill>
                  <a:schemeClr val="tx2"/>
                </a:solidFill>
                <a:hlinkClick r:id="rId3"/>
              </a:rPr>
              <a:t>template</a:t>
            </a:r>
            <a:r>
              <a:rPr lang="en-GB" dirty="0">
                <a:solidFill>
                  <a:schemeClr val="tx2"/>
                </a:solidFill>
              </a:rPr>
              <a:t> to be completed, dated, stamped and signed) </a:t>
            </a:r>
          </a:p>
          <a:p>
            <a:pPr eaLnBrk="1" fontAlgn="auto" hangingPunct="1">
              <a:spcBef>
                <a:spcPts val="1200"/>
              </a:spcBef>
              <a:buClr>
                <a:srgbClr val="0F5494"/>
              </a:buClr>
              <a:buFont typeface="Wingdings" panose="05000000000000000000" pitchFamily="2" charset="2"/>
              <a:buChar char="ü"/>
              <a:defRPr/>
            </a:pPr>
            <a:r>
              <a:rPr lang="en-GB" b="1" dirty="0">
                <a:solidFill>
                  <a:schemeClr val="tx2"/>
                </a:solidFill>
              </a:rPr>
              <a:t> VAT extract </a:t>
            </a:r>
            <a:r>
              <a:rPr lang="en-GB" dirty="0">
                <a:solidFill>
                  <a:schemeClr val="tx2"/>
                </a:solidFill>
              </a:rPr>
              <a:t>(&lt; 1 year)</a:t>
            </a:r>
          </a:p>
          <a:p>
            <a:pPr lvl="1" eaLnBrk="1" fontAlgn="auto" hangingPunct="1">
              <a:buClr>
                <a:srgbClr val="0F5494"/>
              </a:buClr>
              <a:buFont typeface="Wingdings" panose="05000000000000000000" pitchFamily="2" charset="2"/>
              <a:buChar char="ü"/>
              <a:defRPr/>
            </a:pPr>
            <a:r>
              <a:rPr lang="en-GB" sz="1800" i="1" dirty="0">
                <a:solidFill>
                  <a:schemeClr val="tx2"/>
                </a:solidFill>
              </a:rPr>
              <a:t>If not registered for VAT – proof of VAT exemption</a:t>
            </a:r>
          </a:p>
          <a:p>
            <a:pPr eaLnBrk="1" fontAlgn="auto" hangingPunct="1">
              <a:spcBef>
                <a:spcPts val="1200"/>
              </a:spcBef>
              <a:buClr>
                <a:srgbClr val="0F5494"/>
              </a:buClr>
              <a:buFont typeface="Wingdings" panose="05000000000000000000" pitchFamily="2" charset="2"/>
              <a:buChar char="ü"/>
              <a:defRPr/>
            </a:pPr>
            <a:r>
              <a:rPr lang="en-GB" b="1" dirty="0">
                <a:solidFill>
                  <a:schemeClr val="tx2"/>
                </a:solidFill>
              </a:rPr>
              <a:t> Registration extract </a:t>
            </a:r>
            <a:r>
              <a:rPr lang="en-GB" dirty="0">
                <a:solidFill>
                  <a:schemeClr val="tx2"/>
                </a:solidFill>
              </a:rPr>
              <a:t>(&lt; 1 year) – for private law bodies</a:t>
            </a:r>
          </a:p>
          <a:p>
            <a:pPr eaLnBrk="1" fontAlgn="auto" hangingPunct="1">
              <a:spcBef>
                <a:spcPts val="1200"/>
              </a:spcBef>
              <a:buClr>
                <a:srgbClr val="0F5494"/>
              </a:buClr>
              <a:buFont typeface="Wingdings" panose="05000000000000000000" pitchFamily="2" charset="2"/>
              <a:buChar char="ü"/>
              <a:defRPr/>
            </a:pPr>
            <a:r>
              <a:rPr lang="en-GB" b="1" dirty="0">
                <a:solidFill>
                  <a:schemeClr val="tx2"/>
                </a:solidFill>
              </a:rPr>
              <a:t> Law/decree/decision</a:t>
            </a:r>
            <a:r>
              <a:rPr lang="en-GB" dirty="0">
                <a:solidFill>
                  <a:schemeClr val="tx2"/>
                </a:solidFill>
              </a:rPr>
              <a:t> – for public law bodies</a:t>
            </a:r>
          </a:p>
          <a:p>
            <a:pPr eaLnBrk="1" fontAlgn="auto" hangingPunct="1">
              <a:spcBef>
                <a:spcPts val="1200"/>
              </a:spcBef>
              <a:buClr>
                <a:srgbClr val="0F5494"/>
              </a:buClr>
              <a:buFont typeface="Wingdings" panose="05000000000000000000" pitchFamily="2" charset="2"/>
              <a:buChar char="ü"/>
              <a:defRPr/>
            </a:pPr>
            <a:r>
              <a:rPr lang="en-GB" dirty="0">
                <a:solidFill>
                  <a:schemeClr val="tx2"/>
                </a:solidFill>
              </a:rPr>
              <a:t> </a:t>
            </a:r>
            <a:r>
              <a:rPr lang="en-GB" b="1" dirty="0">
                <a:solidFill>
                  <a:schemeClr val="tx2"/>
                </a:solidFill>
              </a:rPr>
              <a:t>Treaty</a:t>
            </a:r>
            <a:r>
              <a:rPr lang="en-GB" dirty="0">
                <a:solidFill>
                  <a:schemeClr val="tx2"/>
                </a:solidFill>
              </a:rPr>
              <a:t> – for international organisations</a:t>
            </a:r>
          </a:p>
          <a:p>
            <a:pPr eaLnBrk="1" fontAlgn="auto" hangingPunct="1">
              <a:spcBef>
                <a:spcPts val="1200"/>
              </a:spcBef>
              <a:buClr>
                <a:srgbClr val="0F5494"/>
              </a:buClr>
              <a:buFont typeface="Wingdings" panose="05000000000000000000" pitchFamily="2" charset="2"/>
              <a:buChar char="ü"/>
              <a:defRPr/>
            </a:pPr>
            <a:r>
              <a:rPr lang="en-GB" b="1" dirty="0">
                <a:solidFill>
                  <a:schemeClr val="tx2"/>
                </a:solidFill>
              </a:rPr>
              <a:t> Statutes </a:t>
            </a:r>
            <a:r>
              <a:rPr lang="en-GB" dirty="0">
                <a:solidFill>
                  <a:schemeClr val="tx2"/>
                </a:solidFill>
              </a:rPr>
              <a:t>– for non-profit organisations</a:t>
            </a:r>
          </a:p>
          <a:p>
            <a:pPr marL="0" indent="0" eaLnBrk="1" fontAlgn="auto" hangingPunct="1">
              <a:spcBef>
                <a:spcPts val="1200"/>
              </a:spcBef>
              <a:buClr>
                <a:srgbClr val="0F5494"/>
              </a:buClr>
              <a:buNone/>
              <a:defRPr/>
            </a:pPr>
            <a:endParaRPr lang="fr-BE" dirty="0"/>
          </a:p>
          <a:p>
            <a:pPr lvl="1" algn="just" eaLnBrk="1" fontAlgn="auto" hangingPunct="1">
              <a:lnSpc>
                <a:spcPct val="80000"/>
              </a:lnSpc>
              <a:buClr>
                <a:schemeClr val="accent2"/>
              </a:buClr>
              <a:defRPr/>
            </a:pPr>
            <a:endParaRPr lang="en-GB" dirty="0"/>
          </a:p>
          <a:p>
            <a:pPr marL="457200" lvl="1" indent="0" eaLnBrk="1" fontAlgn="auto" hangingPunct="1">
              <a:lnSpc>
                <a:spcPct val="80000"/>
              </a:lnSpc>
              <a:buNone/>
              <a:defRPr/>
            </a:pPr>
            <a:endParaRPr lang="en-GB"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778" name="Group 22">
            <a:extLst>
              <a:ext uri="{FF2B5EF4-FFF2-40B4-BE49-F238E27FC236}">
                <a16:creationId xmlns:a16="http://schemas.microsoft.com/office/drawing/2014/main" id="{97A495CB-12E6-8737-2460-E2C9786B6AE2}"/>
              </a:ext>
            </a:extLst>
          </p:cNvPr>
          <p:cNvGrpSpPr>
            <a:grpSpLocks/>
          </p:cNvGrpSpPr>
          <p:nvPr/>
        </p:nvGrpSpPr>
        <p:grpSpPr bwMode="auto">
          <a:xfrm>
            <a:off x="1733551" y="3063875"/>
            <a:ext cx="8740775" cy="1716088"/>
            <a:chOff x="847725" y="3182884"/>
            <a:chExt cx="7650339" cy="2111155"/>
          </a:xfrm>
        </p:grpSpPr>
        <p:grpSp>
          <p:nvGrpSpPr>
            <p:cNvPr id="75784" name="Group 10">
              <a:extLst>
                <a:ext uri="{FF2B5EF4-FFF2-40B4-BE49-F238E27FC236}">
                  <a16:creationId xmlns:a16="http://schemas.microsoft.com/office/drawing/2014/main" id="{97F2FE5D-A095-070E-7400-51439E162B08}"/>
                </a:ext>
              </a:extLst>
            </p:cNvPr>
            <p:cNvGrpSpPr>
              <a:grpSpLocks/>
            </p:cNvGrpSpPr>
            <p:nvPr/>
          </p:nvGrpSpPr>
          <p:grpSpPr bwMode="auto">
            <a:xfrm>
              <a:off x="847725" y="3218037"/>
              <a:ext cx="1593705" cy="2076001"/>
              <a:chOff x="847725" y="3218037"/>
              <a:chExt cx="1593705" cy="2076001"/>
            </a:xfrm>
          </p:grpSpPr>
          <p:cxnSp>
            <p:nvCxnSpPr>
              <p:cNvPr id="9" name="Straight Connector 8">
                <a:extLst>
                  <a:ext uri="{FF2B5EF4-FFF2-40B4-BE49-F238E27FC236}">
                    <a16:creationId xmlns:a16="http://schemas.microsoft.com/office/drawing/2014/main" id="{F207B27E-A4EC-9952-9EAA-E20AF4879F99}"/>
                  </a:ext>
                </a:extLst>
              </p:cNvPr>
              <p:cNvCxnSpPr/>
              <p:nvPr/>
            </p:nvCxnSpPr>
            <p:spPr bwMode="auto">
              <a:xfrm>
                <a:off x="847725" y="3218037"/>
                <a:ext cx="0" cy="2076002"/>
              </a:xfrm>
              <a:prstGeom prst="line">
                <a:avLst/>
              </a:prstGeom>
              <a:noFill/>
              <a:ln w="38100" cap="flat" cmpd="sng" algn="ctr">
                <a:solidFill>
                  <a:schemeClr val="accent1">
                    <a:lumMod val="75000"/>
                  </a:schemeClr>
                </a:solidFill>
                <a:prstDash val="solid"/>
                <a:round/>
                <a:headEnd type="none" w="med" len="med"/>
                <a:tailEnd type="none" w="med" len="med"/>
              </a:ln>
              <a:effectLst/>
            </p:spPr>
          </p:cxnSp>
          <p:sp>
            <p:nvSpPr>
              <p:cNvPr id="10" name="TextBox 148">
                <a:extLst>
                  <a:ext uri="{FF2B5EF4-FFF2-40B4-BE49-F238E27FC236}">
                    <a16:creationId xmlns:a16="http://schemas.microsoft.com/office/drawing/2014/main" id="{1811EBDD-D2C3-B7F0-608D-C1A8DF5DD4C7}"/>
                  </a:ext>
                </a:extLst>
              </p:cNvPr>
              <p:cNvSpPr txBox="1">
                <a:spLocks noChangeArrowheads="1"/>
              </p:cNvSpPr>
              <p:nvPr/>
            </p:nvSpPr>
            <p:spPr bwMode="auto">
              <a:xfrm>
                <a:off x="893577" y="3503170"/>
                <a:ext cx="1547853" cy="1702985"/>
              </a:xfrm>
              <a:prstGeom prst="rect">
                <a:avLst/>
              </a:prstGeom>
              <a:noFill/>
              <a:ln>
                <a:noFill/>
              </a:ln>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BE" sz="1400" b="1" i="0" u="none" strike="noStrike" kern="1200" cap="none" spc="0" normalizeH="0" baseline="0" noProof="0" dirty="0">
                    <a:ln>
                      <a:noFill/>
                    </a:ln>
                    <a:solidFill>
                      <a:srgbClr val="C00000"/>
                    </a:solidFill>
                    <a:effectLst/>
                    <a:uLnTx/>
                    <a:uFillTx/>
                    <a:latin typeface="Verdana" panose="020B0604030504040204" pitchFamily="34" charset="0"/>
                    <a:ea typeface="+mn-ea"/>
                    <a:cs typeface="Arial" charset="0"/>
                  </a:rPr>
                  <a:t>Organisations have to </a:t>
                </a:r>
                <a:r>
                  <a:rPr kumimoji="0" lang="fr-BE" sz="1400" b="1" i="0" u="none" strike="noStrike" kern="1200" cap="none" spc="0" normalizeH="0" baseline="0" noProof="0" dirty="0" err="1">
                    <a:ln>
                      <a:noFill/>
                    </a:ln>
                    <a:solidFill>
                      <a:srgbClr val="C00000"/>
                    </a:solidFill>
                    <a:effectLst/>
                    <a:uLnTx/>
                    <a:uFillTx/>
                    <a:latin typeface="Verdana" panose="020B0604030504040204" pitchFamily="34" charset="0"/>
                    <a:ea typeface="+mn-ea"/>
                    <a:cs typeface="Arial" charset="0"/>
                  </a:rPr>
                  <a:t>register</a:t>
                </a:r>
                <a:r>
                  <a:rPr kumimoji="0" lang="fr-BE" sz="1400" b="1" i="0" u="none" strike="noStrike" kern="1200" cap="none" spc="0" normalizeH="0" baseline="0" noProof="0" dirty="0">
                    <a:ln>
                      <a:noFill/>
                    </a:ln>
                    <a:solidFill>
                      <a:srgbClr val="C00000"/>
                    </a:solidFill>
                    <a:effectLst/>
                    <a:uLnTx/>
                    <a:uFillTx/>
                    <a:latin typeface="Verdana" panose="020B0604030504040204" pitchFamily="34" charset="0"/>
                    <a:ea typeface="+mn-ea"/>
                    <a:cs typeface="Arial" charset="0"/>
                  </a:rPr>
                  <a:t> in the Participant </a:t>
                </a:r>
                <a:r>
                  <a:rPr kumimoji="0" lang="fr-BE" sz="1400" b="1" i="0" u="none" strike="noStrike" kern="1200" cap="none" spc="0" normalizeH="0" baseline="0" noProof="0" dirty="0" err="1">
                    <a:ln>
                      <a:noFill/>
                    </a:ln>
                    <a:solidFill>
                      <a:srgbClr val="C00000"/>
                    </a:solidFill>
                    <a:effectLst/>
                    <a:uLnTx/>
                    <a:uFillTx/>
                    <a:latin typeface="Verdana" panose="020B0604030504040204" pitchFamily="34" charset="0"/>
                    <a:ea typeface="+mn-ea"/>
                    <a:cs typeface="Arial" charset="0"/>
                  </a:rPr>
                  <a:t>Register</a:t>
                </a:r>
                <a:endParaRPr kumimoji="0" lang="en-GB" sz="1400" b="1" i="0" u="none" strike="noStrike" kern="1200" cap="none" spc="0" normalizeH="0" baseline="0" noProof="0" dirty="0">
                  <a:ln>
                    <a:noFill/>
                  </a:ln>
                  <a:solidFill>
                    <a:srgbClr val="C00000"/>
                  </a:solidFill>
                  <a:effectLst/>
                  <a:uLnTx/>
                  <a:uFillTx/>
                  <a:latin typeface="Verdana" panose="020B0604030504040204" pitchFamily="34"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dirty="0">
                  <a:ln>
                    <a:noFill/>
                  </a:ln>
                  <a:solidFill>
                    <a:srgbClr val="C00000"/>
                  </a:solidFill>
                  <a:effectLst/>
                  <a:uLnTx/>
                  <a:uFillTx/>
                  <a:latin typeface="Arial"/>
                  <a:ea typeface="+mn-ea"/>
                  <a:cs typeface="Arial" charset="0"/>
                </a:endParaRPr>
              </a:p>
            </p:txBody>
          </p:sp>
        </p:grpSp>
        <p:grpSp>
          <p:nvGrpSpPr>
            <p:cNvPr id="75785" name="Group 12">
              <a:extLst>
                <a:ext uri="{FF2B5EF4-FFF2-40B4-BE49-F238E27FC236}">
                  <a16:creationId xmlns:a16="http://schemas.microsoft.com/office/drawing/2014/main" id="{F5835249-BBF4-845C-E720-9686BE766394}"/>
                </a:ext>
              </a:extLst>
            </p:cNvPr>
            <p:cNvGrpSpPr>
              <a:grpSpLocks/>
            </p:cNvGrpSpPr>
            <p:nvPr/>
          </p:nvGrpSpPr>
          <p:grpSpPr bwMode="auto">
            <a:xfrm>
              <a:off x="2827565" y="3182884"/>
              <a:ext cx="2164190" cy="2111152"/>
              <a:chOff x="874940" y="3172197"/>
              <a:chExt cx="2164190" cy="2352067"/>
            </a:xfrm>
          </p:grpSpPr>
          <p:cxnSp>
            <p:nvCxnSpPr>
              <p:cNvPr id="14" name="Straight Connector 13">
                <a:extLst>
                  <a:ext uri="{FF2B5EF4-FFF2-40B4-BE49-F238E27FC236}">
                    <a16:creationId xmlns:a16="http://schemas.microsoft.com/office/drawing/2014/main" id="{A51C637F-C4D9-0A08-B91E-27CC7290B3D9}"/>
                  </a:ext>
                </a:extLst>
              </p:cNvPr>
              <p:cNvCxnSpPr/>
              <p:nvPr/>
            </p:nvCxnSpPr>
            <p:spPr bwMode="auto">
              <a:xfrm>
                <a:off x="875074" y="3172197"/>
                <a:ext cx="0" cy="2352070"/>
              </a:xfrm>
              <a:prstGeom prst="line">
                <a:avLst/>
              </a:prstGeom>
              <a:noFill/>
              <a:ln w="38100" cap="flat" cmpd="sng" algn="ctr">
                <a:solidFill>
                  <a:schemeClr val="accent1">
                    <a:lumMod val="75000"/>
                  </a:schemeClr>
                </a:solidFill>
                <a:prstDash val="solid"/>
                <a:round/>
                <a:headEnd type="none" w="med" len="med"/>
                <a:tailEnd type="none" w="med" len="med"/>
              </a:ln>
              <a:effectLst/>
            </p:spPr>
          </p:cxnSp>
          <p:sp>
            <p:nvSpPr>
              <p:cNvPr id="75793" name="TextBox 148">
                <a:extLst>
                  <a:ext uri="{FF2B5EF4-FFF2-40B4-BE49-F238E27FC236}">
                    <a16:creationId xmlns:a16="http://schemas.microsoft.com/office/drawing/2014/main" id="{2B502E52-40FB-FAE1-8450-5CCF69E8D25F}"/>
                  </a:ext>
                </a:extLst>
              </p:cNvPr>
              <p:cNvSpPr txBox="1">
                <a:spLocks noChangeArrowheads="1"/>
              </p:cNvSpPr>
              <p:nvPr/>
            </p:nvSpPr>
            <p:spPr bwMode="auto">
              <a:xfrm>
                <a:off x="888292" y="3970574"/>
                <a:ext cx="2150838" cy="775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ctr" defTabSz="914400" rtl="0" eaLnBrk="1" fontAlgn="base" latinLnBrk="0" hangingPunct="1">
                  <a:lnSpc>
                    <a:spcPct val="100000"/>
                  </a:lnSpc>
                  <a:spcBef>
                    <a:spcPct val="20000"/>
                  </a:spcBef>
                  <a:spcAft>
                    <a:spcPct val="0"/>
                  </a:spcAft>
                  <a:buClr>
                    <a:srgbClr val="FFFFFF"/>
                  </a:buClr>
                  <a:buSzTx/>
                  <a:buFontTx/>
                  <a:buChar char="•"/>
                  <a:tabLst/>
                  <a:defRPr/>
                </a:pPr>
                <a:r>
                  <a:rPr kumimoji="0" lang="en-GB" altLang="en-US" sz="1400" b="1" i="0" u="none" strike="noStrike" kern="1200" cap="none" spc="0" normalizeH="0" baseline="0" noProof="0">
                    <a:ln>
                      <a:noFill/>
                    </a:ln>
                    <a:solidFill>
                      <a:srgbClr val="4BC5DE"/>
                    </a:solidFill>
                    <a:effectLst/>
                    <a:uLnTx/>
                    <a:uFillTx/>
                    <a:latin typeface="Verdana" panose="020B0604030504040204" pitchFamily="34" charset="0"/>
                    <a:ea typeface="+mn-ea"/>
                    <a:cs typeface="Arial" panose="020B0604020202020204" pitchFamily="34" charset="0"/>
                  </a:rPr>
                  <a:t>Based upon</a:t>
                </a:r>
              </a:p>
              <a:p>
                <a:pPr marL="0" marR="0" lvl="0" indent="0" algn="ctr" defTabSz="914400" rtl="0" eaLnBrk="1" fontAlgn="base" latinLnBrk="0" hangingPunct="1">
                  <a:lnSpc>
                    <a:spcPct val="100000"/>
                  </a:lnSpc>
                  <a:spcBef>
                    <a:spcPct val="20000"/>
                  </a:spcBef>
                  <a:spcAft>
                    <a:spcPct val="0"/>
                  </a:spcAft>
                  <a:buClr>
                    <a:srgbClr val="FFFFFF"/>
                  </a:buClr>
                  <a:buSzTx/>
                  <a:buFontTx/>
                  <a:buChar char="•"/>
                  <a:tabLst/>
                  <a:defRPr/>
                </a:pPr>
                <a:r>
                  <a:rPr kumimoji="0" lang="en-GB" altLang="en-US" sz="1400" b="1" i="0" u="none" strike="noStrike" kern="1200" cap="none" spc="0" normalizeH="0" baseline="0" noProof="0">
                    <a:ln>
                      <a:noFill/>
                    </a:ln>
                    <a:solidFill>
                      <a:srgbClr val="4BC5DE"/>
                    </a:solidFill>
                    <a:effectLst/>
                    <a:uLnTx/>
                    <a:uFillTx/>
                    <a:latin typeface="Verdana" panose="020B0604030504040204" pitchFamily="34" charset="0"/>
                    <a:ea typeface="+mn-ea"/>
                    <a:cs typeface="Arial" panose="020B0604020202020204" pitchFamily="34" charset="0"/>
                  </a:rPr>
                  <a:t>legal documents</a:t>
                </a:r>
              </a:p>
            </p:txBody>
          </p:sp>
        </p:grpSp>
        <p:grpSp>
          <p:nvGrpSpPr>
            <p:cNvPr id="75786" name="Group 15">
              <a:extLst>
                <a:ext uri="{FF2B5EF4-FFF2-40B4-BE49-F238E27FC236}">
                  <a16:creationId xmlns:a16="http://schemas.microsoft.com/office/drawing/2014/main" id="{12670A53-E026-51C5-61B7-79E68D5A00FE}"/>
                </a:ext>
              </a:extLst>
            </p:cNvPr>
            <p:cNvGrpSpPr>
              <a:grpSpLocks/>
            </p:cNvGrpSpPr>
            <p:nvPr/>
          </p:nvGrpSpPr>
          <p:grpSpPr bwMode="auto">
            <a:xfrm>
              <a:off x="5173099" y="3241474"/>
              <a:ext cx="1663177" cy="2052565"/>
              <a:chOff x="1220224" y="3234909"/>
              <a:chExt cx="1663177" cy="2436221"/>
            </a:xfrm>
          </p:grpSpPr>
          <p:cxnSp>
            <p:nvCxnSpPr>
              <p:cNvPr id="17" name="Straight Connector 16">
                <a:extLst>
                  <a:ext uri="{FF2B5EF4-FFF2-40B4-BE49-F238E27FC236}">
                    <a16:creationId xmlns:a16="http://schemas.microsoft.com/office/drawing/2014/main" id="{46D1A4F6-3887-A276-0A69-94105333C862}"/>
                  </a:ext>
                </a:extLst>
              </p:cNvPr>
              <p:cNvCxnSpPr/>
              <p:nvPr/>
            </p:nvCxnSpPr>
            <p:spPr bwMode="auto">
              <a:xfrm>
                <a:off x="1220224" y="3234908"/>
                <a:ext cx="0" cy="2436222"/>
              </a:xfrm>
              <a:prstGeom prst="line">
                <a:avLst/>
              </a:prstGeom>
              <a:noFill/>
              <a:ln w="38100" cap="flat" cmpd="sng" algn="ctr">
                <a:solidFill>
                  <a:schemeClr val="accent1">
                    <a:lumMod val="75000"/>
                  </a:schemeClr>
                </a:solidFill>
                <a:prstDash val="solid"/>
                <a:round/>
                <a:headEnd type="none" w="med" len="med"/>
                <a:tailEnd type="none" w="med" len="med"/>
              </a:ln>
              <a:effectLst/>
            </p:spPr>
          </p:cxnSp>
          <p:sp>
            <p:nvSpPr>
              <p:cNvPr id="18" name="TextBox 148">
                <a:extLst>
                  <a:ext uri="{FF2B5EF4-FFF2-40B4-BE49-F238E27FC236}">
                    <a16:creationId xmlns:a16="http://schemas.microsoft.com/office/drawing/2014/main" id="{B3A244A3-B5D0-1AE5-FA9C-9A13D23E31E0}"/>
                  </a:ext>
                </a:extLst>
              </p:cNvPr>
              <p:cNvSpPr txBox="1">
                <a:spLocks noChangeArrowheads="1"/>
              </p:cNvSpPr>
              <p:nvPr/>
            </p:nvSpPr>
            <p:spPr bwMode="auto">
              <a:xfrm>
                <a:off x="1288307" y="3860768"/>
                <a:ext cx="1595094" cy="449693"/>
              </a:xfrm>
              <a:prstGeom prst="rect">
                <a:avLst/>
              </a:prstGeom>
              <a:solidFill>
                <a:srgbClr val="FFFFFF"/>
              </a:solidFill>
              <a:ln>
                <a:noFill/>
              </a:ln>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009900"/>
                    </a:solidFill>
                    <a:effectLst/>
                    <a:uLnTx/>
                    <a:uFillTx/>
                    <a:latin typeface="Arial"/>
                    <a:ea typeface="+mn-ea"/>
                    <a:cs typeface="Arial" charset="0"/>
                  </a:rPr>
                  <a:t>Mandatory</a:t>
                </a:r>
              </a:p>
            </p:txBody>
          </p:sp>
        </p:grpSp>
        <p:grpSp>
          <p:nvGrpSpPr>
            <p:cNvPr id="75787" name="Group 19">
              <a:extLst>
                <a:ext uri="{FF2B5EF4-FFF2-40B4-BE49-F238E27FC236}">
                  <a16:creationId xmlns:a16="http://schemas.microsoft.com/office/drawing/2014/main" id="{2020AC20-E526-509B-DD21-363039961478}"/>
                </a:ext>
              </a:extLst>
            </p:cNvPr>
            <p:cNvGrpSpPr>
              <a:grpSpLocks/>
            </p:cNvGrpSpPr>
            <p:nvPr/>
          </p:nvGrpSpPr>
          <p:grpSpPr bwMode="auto">
            <a:xfrm>
              <a:off x="6894633" y="3206320"/>
              <a:ext cx="1603431" cy="2087719"/>
              <a:chOff x="922458" y="3162180"/>
              <a:chExt cx="1603431" cy="3399238"/>
            </a:xfrm>
          </p:grpSpPr>
          <p:cxnSp>
            <p:nvCxnSpPr>
              <p:cNvPr id="21" name="Straight Connector 20">
                <a:extLst>
                  <a:ext uri="{FF2B5EF4-FFF2-40B4-BE49-F238E27FC236}">
                    <a16:creationId xmlns:a16="http://schemas.microsoft.com/office/drawing/2014/main" id="{06A4F00B-83F9-7C60-C8C2-C24F0ED699AA}"/>
                  </a:ext>
                </a:extLst>
              </p:cNvPr>
              <p:cNvCxnSpPr/>
              <p:nvPr/>
            </p:nvCxnSpPr>
            <p:spPr bwMode="auto">
              <a:xfrm>
                <a:off x="922458" y="3162180"/>
                <a:ext cx="0" cy="3399238"/>
              </a:xfrm>
              <a:prstGeom prst="line">
                <a:avLst/>
              </a:prstGeom>
              <a:noFill/>
              <a:ln w="38100" cap="flat" cmpd="sng" algn="ctr">
                <a:solidFill>
                  <a:schemeClr val="accent1">
                    <a:lumMod val="75000"/>
                  </a:schemeClr>
                </a:solidFill>
                <a:prstDash val="solid"/>
                <a:round/>
                <a:headEnd type="none" w="med" len="med"/>
                <a:tailEnd type="none" w="med" len="med"/>
              </a:ln>
              <a:effectLst/>
            </p:spPr>
          </p:cxnSp>
          <p:sp>
            <p:nvSpPr>
              <p:cNvPr id="22" name="TextBox 148">
                <a:extLst>
                  <a:ext uri="{FF2B5EF4-FFF2-40B4-BE49-F238E27FC236}">
                    <a16:creationId xmlns:a16="http://schemas.microsoft.com/office/drawing/2014/main" id="{261D9D51-D06B-084C-6723-86E524552823}"/>
                  </a:ext>
                </a:extLst>
              </p:cNvPr>
              <p:cNvSpPr txBox="1">
                <a:spLocks noChangeArrowheads="1"/>
              </p:cNvSpPr>
              <p:nvPr/>
            </p:nvSpPr>
            <p:spPr bwMode="auto">
              <a:xfrm>
                <a:off x="978036" y="3855383"/>
                <a:ext cx="1547853" cy="1478621"/>
              </a:xfrm>
              <a:prstGeom prst="rect">
                <a:avLst/>
              </a:prstGeom>
              <a:noFill/>
              <a:ln>
                <a:noFill/>
              </a:ln>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129DC8"/>
                    </a:solidFill>
                    <a:effectLst/>
                    <a:uLnTx/>
                    <a:uFillTx/>
                    <a:latin typeface="Arial"/>
                    <a:ea typeface="+mn-ea"/>
                    <a:cs typeface="Arial" charset="0"/>
                  </a:rPr>
                  <a:t>Financial Capacity Assessment if needed</a:t>
                </a:r>
              </a:p>
            </p:txBody>
          </p:sp>
        </p:grpSp>
      </p:grpSp>
      <p:pic>
        <p:nvPicPr>
          <p:cNvPr id="75779" name="Diagram 4">
            <a:extLst>
              <a:ext uri="{FF2B5EF4-FFF2-40B4-BE49-F238E27FC236}">
                <a16:creationId xmlns:a16="http://schemas.microsoft.com/office/drawing/2014/main" id="{F9182F61-E97F-B104-3C39-435E5DA718C0}"/>
              </a:ext>
            </a:extLst>
          </p:cNvPr>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2006600"/>
            <a:ext cx="9029700"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Pentagon 19">
            <a:extLst>
              <a:ext uri="{FF2B5EF4-FFF2-40B4-BE49-F238E27FC236}">
                <a16:creationId xmlns:a16="http://schemas.microsoft.com/office/drawing/2014/main" id="{1FED4452-5802-A2A4-B37B-82C66A84A781}"/>
              </a:ext>
            </a:extLst>
          </p:cNvPr>
          <p:cNvSpPr/>
          <p:nvPr/>
        </p:nvSpPr>
        <p:spPr>
          <a:xfrm>
            <a:off x="1631951" y="5013326"/>
            <a:ext cx="9001125" cy="792163"/>
          </a:xfrm>
          <a:prstGeom prst="homePlate">
            <a:avLst/>
          </a:prstGeom>
          <a:solidFill>
            <a:srgbClr val="0070C0"/>
          </a:solidFill>
          <a:ln/>
        </p:spPr>
        <p:style>
          <a:lnRef idx="0">
            <a:schemeClr val="accent3"/>
          </a:lnRef>
          <a:fillRef idx="3">
            <a:schemeClr val="accent3"/>
          </a:fillRef>
          <a:effectRef idx="3">
            <a:schemeClr val="accent3"/>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BE" sz="1800" b="0" i="1" u="none" strike="noStrike" kern="1200" cap="none" spc="0" normalizeH="0" baseline="0" noProof="0" dirty="0">
                <a:ln>
                  <a:noFill/>
                </a:ln>
                <a:solidFill>
                  <a:srgbClr val="FFFFFF"/>
                </a:solidFill>
                <a:effectLst/>
                <a:uLnTx/>
                <a:uFillTx/>
                <a:latin typeface="Arial"/>
                <a:ea typeface="+mn-ea"/>
                <a:cs typeface="+mn-cs"/>
              </a:rPr>
              <a:t>COMMUNICATION VIA PARTICIPANT REGISTER </a:t>
            </a:r>
            <a:endParaRPr kumimoji="0" lang="en-GB" sz="1800" b="0" i="1" u="none" strike="noStrike" kern="1200" cap="none" spc="0" normalizeH="0" baseline="0" noProof="0" dirty="0">
              <a:ln>
                <a:noFill/>
              </a:ln>
              <a:solidFill>
                <a:srgbClr val="FFFFFF"/>
              </a:solidFill>
              <a:effectLst/>
              <a:uLnTx/>
              <a:uFillTx/>
              <a:latin typeface="Arial"/>
              <a:ea typeface="+mn-ea"/>
              <a:cs typeface="+mn-cs"/>
            </a:endParaRPr>
          </a:p>
        </p:txBody>
      </p:sp>
      <p:sp>
        <p:nvSpPr>
          <p:cNvPr id="23" name="Pentagon 22">
            <a:extLst>
              <a:ext uri="{FF2B5EF4-FFF2-40B4-BE49-F238E27FC236}">
                <a16:creationId xmlns:a16="http://schemas.microsoft.com/office/drawing/2014/main" id="{25F85AD3-4E89-BEC1-ECF2-D15A2F7C1322}"/>
              </a:ext>
            </a:extLst>
          </p:cNvPr>
          <p:cNvSpPr/>
          <p:nvPr/>
        </p:nvSpPr>
        <p:spPr>
          <a:xfrm>
            <a:off x="4138614" y="1341439"/>
            <a:ext cx="3933825" cy="503237"/>
          </a:xfrm>
          <a:prstGeom prst="homePlate">
            <a:avLst/>
          </a:prstGeom>
          <a:solidFill>
            <a:srgbClr val="0070C0"/>
          </a:solidFill>
          <a:ln/>
        </p:spPr>
        <p:style>
          <a:lnRef idx="0">
            <a:schemeClr val="accent3"/>
          </a:lnRef>
          <a:fillRef idx="3">
            <a:schemeClr val="accent3"/>
          </a:fillRef>
          <a:effectRef idx="3">
            <a:schemeClr val="accent3"/>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BE" sz="1800" b="0" i="0" u="none" strike="noStrike" kern="1200" cap="none" spc="0" normalizeH="0" baseline="0" noProof="0" dirty="0">
                <a:ln>
                  <a:noFill/>
                </a:ln>
                <a:solidFill>
                  <a:srgbClr val="FFFFFF"/>
                </a:solidFill>
                <a:effectLst/>
                <a:uLnTx/>
                <a:uFillTx/>
                <a:latin typeface="Arial"/>
                <a:ea typeface="+mn-ea"/>
                <a:cs typeface="+mn-cs"/>
              </a:rPr>
              <a:t>Validation </a:t>
            </a:r>
            <a:r>
              <a:rPr kumimoji="0" lang="fr-BE" sz="1800" b="0" i="0" u="none" strike="noStrike" kern="1200" cap="none" spc="0" normalizeH="0" baseline="0" noProof="0" dirty="0" err="1">
                <a:ln>
                  <a:noFill/>
                </a:ln>
                <a:solidFill>
                  <a:srgbClr val="FFFFFF"/>
                </a:solidFill>
                <a:effectLst/>
                <a:uLnTx/>
                <a:uFillTx/>
                <a:latin typeface="Arial"/>
                <a:ea typeface="+mn-ea"/>
                <a:cs typeface="+mn-cs"/>
              </a:rPr>
              <a:t>Process</a:t>
            </a:r>
            <a:r>
              <a:rPr kumimoji="0" lang="fr-BE" sz="1800" b="0" i="0" u="none" strike="noStrike" kern="1200" cap="none" spc="0" normalizeH="0" baseline="0" noProof="0" dirty="0">
                <a:ln>
                  <a:noFill/>
                </a:ln>
                <a:solidFill>
                  <a:srgbClr val="FFFFFF"/>
                </a:solidFill>
                <a:effectLst/>
                <a:uLnTx/>
                <a:uFillTx/>
                <a:latin typeface="Arial"/>
                <a:ea typeface="+mn-ea"/>
                <a:cs typeface="+mn-cs"/>
              </a:rPr>
              <a:t> </a:t>
            </a:r>
            <a:r>
              <a:rPr kumimoji="0" lang="fr-BE" sz="1800" b="0" i="0" u="none" strike="noStrike" kern="1200" cap="none" spc="0" normalizeH="0" baseline="0" noProof="0" dirty="0" err="1">
                <a:ln>
                  <a:noFill/>
                </a:ln>
                <a:solidFill>
                  <a:srgbClr val="FFFFFF"/>
                </a:solidFill>
                <a:effectLst/>
                <a:uLnTx/>
                <a:uFillTx/>
                <a:latin typeface="Arial"/>
                <a:ea typeface="+mn-ea"/>
                <a:cs typeface="+mn-cs"/>
              </a:rPr>
              <a:t>Overview</a:t>
            </a:r>
            <a:endParaRPr kumimoji="0" lang="en-GB" sz="1800" b="1" i="0" u="none" strike="noStrike" kern="1200" cap="none" spc="0" normalizeH="0" baseline="0" noProof="0" dirty="0">
              <a:ln>
                <a:noFill/>
              </a:ln>
              <a:solidFill>
                <a:srgbClr val="FFFFFF"/>
              </a:solidFill>
              <a:effectLst/>
              <a:uLnTx/>
              <a:uFillTx/>
              <a:latin typeface="Arial"/>
              <a:ea typeface="+mn-ea"/>
              <a:cs typeface="+mn-cs"/>
            </a:endParaRPr>
          </a:p>
        </p:txBody>
      </p:sp>
      <p:sp>
        <p:nvSpPr>
          <p:cNvPr id="19" name="TextBox 148">
            <a:extLst>
              <a:ext uri="{FF2B5EF4-FFF2-40B4-BE49-F238E27FC236}">
                <a16:creationId xmlns:a16="http://schemas.microsoft.com/office/drawing/2014/main" id="{10408763-652C-9B50-FAE5-F3F79374CDA7}"/>
              </a:ext>
            </a:extLst>
          </p:cNvPr>
          <p:cNvSpPr txBox="1">
            <a:spLocks noChangeArrowheads="1"/>
          </p:cNvSpPr>
          <p:nvPr/>
        </p:nvSpPr>
        <p:spPr bwMode="auto">
          <a:xfrm>
            <a:off x="6753225" y="3540125"/>
            <a:ext cx="1822450" cy="738188"/>
          </a:xfrm>
          <a:prstGeom prst="rect">
            <a:avLst/>
          </a:prstGeom>
          <a:solidFill>
            <a:srgbClr val="FFFFFF"/>
          </a:solidFill>
          <a:ln>
            <a:noFill/>
          </a:ln>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srgbClr val="009900"/>
                </a:solidFill>
                <a:effectLst/>
                <a:uLnTx/>
                <a:uFillTx/>
                <a:latin typeface="Arial"/>
                <a:ea typeface="+mn-ea"/>
                <a:cs typeface="Arial" charset="0"/>
              </a:rPr>
              <a:t>Mandatory for all validated participants</a:t>
            </a:r>
          </a:p>
        </p:txBody>
      </p:sp>
      <p:sp>
        <p:nvSpPr>
          <p:cNvPr id="24" name="Up Arrow 23">
            <a:extLst>
              <a:ext uri="{FF2B5EF4-FFF2-40B4-BE49-F238E27FC236}">
                <a16:creationId xmlns:a16="http://schemas.microsoft.com/office/drawing/2014/main" id="{CE8578D9-349D-48E5-1688-78631A01B423}"/>
              </a:ext>
            </a:extLst>
          </p:cNvPr>
          <p:cNvSpPr/>
          <p:nvPr/>
        </p:nvSpPr>
        <p:spPr bwMode="auto">
          <a:xfrm>
            <a:off x="7319964" y="4365625"/>
            <a:ext cx="504825" cy="503238"/>
          </a:xfrm>
          <a:prstGeom prst="upArrow">
            <a:avLst/>
          </a:prstGeom>
          <a:solidFill>
            <a:srgbClr val="FFFF00"/>
          </a:solidFill>
          <a:ln/>
        </p:spPr>
        <p:style>
          <a:lnRef idx="1">
            <a:schemeClr val="accent2"/>
          </a:lnRef>
          <a:fillRef idx="3">
            <a:schemeClr val="accent2"/>
          </a:fillRef>
          <a:effectRef idx="2">
            <a:schemeClr val="accent2"/>
          </a:effectRef>
          <a:fontRef idx="minor">
            <a:schemeClr val="lt1"/>
          </a:fontRef>
        </p:style>
        <p:txBody>
          <a:bodyPr anchor="ct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Arial"/>
              <a:ea typeface="+mn-ea"/>
              <a:cs typeface="+mn-cs"/>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D45EE-2B47-9016-113D-D6770A6DA864}"/>
              </a:ext>
            </a:extLst>
          </p:cNvPr>
          <p:cNvSpPr>
            <a:spLocks noGrp="1"/>
          </p:cNvSpPr>
          <p:nvPr>
            <p:ph type="title"/>
          </p:nvPr>
        </p:nvSpPr>
        <p:spPr>
          <a:xfrm>
            <a:off x="1199456" y="548680"/>
            <a:ext cx="7886700" cy="782638"/>
          </a:xfrm>
        </p:spPr>
        <p:txBody>
          <a:bodyPr/>
          <a:lstStyle/>
          <a:p>
            <a:pPr eaLnBrk="1" fontAlgn="auto" hangingPunct="1">
              <a:spcAft>
                <a:spcPts val="0"/>
              </a:spcAft>
              <a:defRPr/>
            </a:pPr>
            <a:r>
              <a:rPr lang="en-US" altLang="en-US" sz="3200" kern="0" dirty="0"/>
              <a:t>LEAR role and duties</a:t>
            </a:r>
            <a:br>
              <a:rPr lang="en-US" altLang="en-US" sz="3200" kern="0" dirty="0"/>
            </a:br>
            <a:endParaRPr lang="en-GB" dirty="0"/>
          </a:p>
        </p:txBody>
      </p:sp>
      <p:sp>
        <p:nvSpPr>
          <p:cNvPr id="6147" name="Content Placeholder 2">
            <a:extLst>
              <a:ext uri="{FF2B5EF4-FFF2-40B4-BE49-F238E27FC236}">
                <a16:creationId xmlns:a16="http://schemas.microsoft.com/office/drawing/2014/main" id="{EB225BCE-2BB9-7464-05F2-3E560C4D73F2}"/>
              </a:ext>
            </a:extLst>
          </p:cNvPr>
          <p:cNvSpPr>
            <a:spLocks noGrp="1"/>
          </p:cNvSpPr>
          <p:nvPr>
            <p:ph idx="4294967295"/>
          </p:nvPr>
        </p:nvSpPr>
        <p:spPr>
          <a:xfrm>
            <a:off x="1768476" y="1628776"/>
            <a:ext cx="8856663" cy="4392613"/>
          </a:xfrm>
        </p:spPr>
        <p:txBody>
          <a:bodyPr rtlCol="0">
            <a:noAutofit/>
          </a:bodyPr>
          <a:lstStyle/>
          <a:p>
            <a:pPr marL="0" lvl="1" indent="0" eaLnBrk="1" fontAlgn="auto" hangingPunct="1">
              <a:spcBef>
                <a:spcPts val="0"/>
              </a:spcBef>
              <a:buNone/>
              <a:defRPr/>
            </a:pPr>
            <a:r>
              <a:rPr lang="en-GB" sz="2000" dirty="0">
                <a:solidFill>
                  <a:schemeClr val="tx2"/>
                </a:solidFill>
              </a:rPr>
              <a:t>In </a:t>
            </a:r>
            <a:r>
              <a:rPr lang="en-US" sz="2000" dirty="0">
                <a:solidFill>
                  <a:schemeClr val="tx2"/>
                </a:solidFill>
              </a:rPr>
              <a:t>the Single Electronic Data Interchange Area,</a:t>
            </a:r>
            <a:r>
              <a:rPr lang="en-GB" sz="2000" dirty="0">
                <a:solidFill>
                  <a:schemeClr val="tx2"/>
                </a:solidFill>
              </a:rPr>
              <a:t> the appointment of the Legal Entity Appointed Representative (LEAR) is mandatory. </a:t>
            </a:r>
          </a:p>
          <a:p>
            <a:pPr marL="0" lvl="1" indent="0" eaLnBrk="1" fontAlgn="auto" hangingPunct="1">
              <a:spcBef>
                <a:spcPts val="0"/>
              </a:spcBef>
              <a:spcAft>
                <a:spcPts val="600"/>
              </a:spcAft>
              <a:buNone/>
              <a:defRPr/>
            </a:pPr>
            <a:r>
              <a:rPr lang="en-GB" sz="2000" dirty="0">
                <a:solidFill>
                  <a:schemeClr val="tx2"/>
                </a:solidFill>
              </a:rPr>
              <a:t>The LEAR:</a:t>
            </a:r>
          </a:p>
          <a:p>
            <a:pPr marL="839788" lvl="2" indent="-342900" algn="just" eaLnBrk="1" fontAlgn="auto" hangingPunct="1">
              <a:spcBef>
                <a:spcPts val="0"/>
              </a:spcBef>
              <a:spcAft>
                <a:spcPts val="600"/>
              </a:spcAft>
              <a:defRPr/>
            </a:pPr>
            <a:r>
              <a:rPr lang="en-GB" sz="2000" dirty="0">
                <a:solidFill>
                  <a:schemeClr val="tx2"/>
                </a:solidFill>
              </a:rPr>
              <a:t>Notifies the EU of changes in legal data/status </a:t>
            </a:r>
          </a:p>
          <a:p>
            <a:pPr marL="839788" lvl="2" indent="-342900" algn="just" eaLnBrk="1" fontAlgn="auto" hangingPunct="1">
              <a:spcBef>
                <a:spcPts val="0"/>
              </a:spcBef>
              <a:spcAft>
                <a:spcPts val="600"/>
              </a:spcAft>
              <a:defRPr/>
            </a:pPr>
            <a:r>
              <a:rPr lang="en-GB" sz="2000" dirty="0">
                <a:solidFill>
                  <a:schemeClr val="tx2"/>
                </a:solidFill>
              </a:rPr>
              <a:t>Submits legal and financial documents if required </a:t>
            </a:r>
          </a:p>
          <a:p>
            <a:pPr marL="839788" lvl="2" indent="-342900" algn="just" eaLnBrk="1" fontAlgn="auto" hangingPunct="1">
              <a:spcBef>
                <a:spcPts val="0"/>
              </a:spcBef>
              <a:spcAft>
                <a:spcPts val="600"/>
              </a:spcAft>
              <a:defRPr/>
            </a:pPr>
            <a:r>
              <a:rPr lang="en-US" sz="2000" dirty="0">
                <a:solidFill>
                  <a:schemeClr val="tx2"/>
                </a:solidFill>
              </a:rPr>
              <a:t>Manages access rights of persons in the </a:t>
            </a:r>
            <a:r>
              <a:rPr lang="en-US" sz="2000" dirty="0" err="1">
                <a:solidFill>
                  <a:schemeClr val="tx2"/>
                </a:solidFill>
              </a:rPr>
              <a:t>organisation</a:t>
            </a:r>
            <a:r>
              <a:rPr lang="en-US" sz="2000" dirty="0">
                <a:solidFill>
                  <a:schemeClr val="tx2"/>
                </a:solidFill>
              </a:rPr>
              <a:t> (but </a:t>
            </a:r>
            <a:r>
              <a:rPr lang="en-US" sz="2000" i="1" dirty="0">
                <a:solidFill>
                  <a:schemeClr val="tx2"/>
                </a:solidFill>
              </a:rPr>
              <a:t>not</a:t>
            </a:r>
            <a:r>
              <a:rPr lang="en-US" sz="2000" dirty="0">
                <a:solidFill>
                  <a:schemeClr val="tx2"/>
                </a:solidFill>
              </a:rPr>
              <a:t> at the project level)</a:t>
            </a:r>
            <a:endParaRPr lang="en-GB" sz="2000" dirty="0">
              <a:solidFill>
                <a:schemeClr val="tx2"/>
              </a:solidFill>
            </a:endParaRPr>
          </a:p>
          <a:p>
            <a:pPr marL="839788" lvl="2" indent="-342900" algn="just" eaLnBrk="1" fontAlgn="auto" hangingPunct="1">
              <a:spcBef>
                <a:spcPts val="0"/>
              </a:spcBef>
              <a:spcAft>
                <a:spcPts val="600"/>
              </a:spcAft>
              <a:defRPr/>
            </a:pPr>
            <a:r>
              <a:rPr lang="en-GB" sz="2000" dirty="0">
                <a:solidFill>
                  <a:schemeClr val="tx2"/>
                </a:solidFill>
              </a:rPr>
              <a:t>Nominates 'Account Administrators' and individuals authorised to sign:</a:t>
            </a:r>
          </a:p>
          <a:p>
            <a:pPr marL="1524000" indent="-361950" eaLnBrk="1" fontAlgn="auto" hangingPunct="1">
              <a:spcBef>
                <a:spcPts val="0"/>
              </a:spcBef>
              <a:spcAft>
                <a:spcPts val="600"/>
              </a:spcAft>
              <a:buClr>
                <a:srgbClr val="00518E"/>
              </a:buClr>
              <a:buFont typeface="Wingdings" panose="05000000000000000000" pitchFamily="2" charset="2"/>
              <a:buChar char="ü"/>
              <a:defRPr/>
            </a:pPr>
            <a:r>
              <a:rPr lang="en-US" altLang="en-US" sz="2000" dirty="0">
                <a:solidFill>
                  <a:schemeClr val="tx2"/>
                </a:solidFill>
              </a:rPr>
              <a:t>Contracts/grant agreements and their amendments (Legal signatories, i.e. </a:t>
            </a:r>
            <a:r>
              <a:rPr lang="en-US" altLang="en-US" sz="2000" b="1" dirty="0">
                <a:solidFill>
                  <a:schemeClr val="tx2"/>
                </a:solidFill>
              </a:rPr>
              <a:t>LSIGN</a:t>
            </a:r>
            <a:r>
              <a:rPr lang="en-US" altLang="en-US" sz="2000" dirty="0">
                <a:solidFill>
                  <a:schemeClr val="tx2"/>
                </a:solidFill>
              </a:rPr>
              <a:t>)</a:t>
            </a:r>
          </a:p>
          <a:p>
            <a:pPr marL="1524000" indent="-361950" eaLnBrk="1" fontAlgn="auto" hangingPunct="1">
              <a:spcBef>
                <a:spcPts val="0"/>
              </a:spcBef>
              <a:spcAft>
                <a:spcPts val="600"/>
              </a:spcAft>
              <a:buClr>
                <a:srgbClr val="00518E"/>
              </a:buClr>
              <a:buFont typeface="Wingdings" panose="05000000000000000000" pitchFamily="2" charset="2"/>
              <a:buChar char="ü"/>
              <a:defRPr/>
            </a:pPr>
            <a:r>
              <a:rPr lang="en-US" altLang="en-US" sz="2000" dirty="0">
                <a:solidFill>
                  <a:schemeClr val="tx2"/>
                </a:solidFill>
              </a:rPr>
              <a:t>Financial statements (Financial signatories, i.e. </a:t>
            </a:r>
            <a:r>
              <a:rPr lang="en-US" altLang="en-US" sz="2000" b="1" dirty="0">
                <a:solidFill>
                  <a:schemeClr val="tx2"/>
                </a:solidFill>
              </a:rPr>
              <a:t>FSIGN</a:t>
            </a:r>
            <a:r>
              <a:rPr lang="en-US" altLang="en-US" sz="2000" dirty="0">
                <a:solidFill>
                  <a:schemeClr val="tx2"/>
                </a:solidFill>
              </a:rPr>
              <a:t>)</a:t>
            </a:r>
          </a:p>
          <a:p>
            <a:pPr marL="0" indent="0" algn="just" eaLnBrk="1" fontAlgn="auto" hangingPunct="1">
              <a:spcBef>
                <a:spcPts val="0"/>
              </a:spcBef>
              <a:buClr>
                <a:srgbClr val="3E6FD2"/>
              </a:buClr>
              <a:buNone/>
              <a:defRPr/>
            </a:pPr>
            <a:endParaRPr lang="en-GB" sz="900" dirty="0"/>
          </a:p>
          <a:p>
            <a:pPr marL="0" indent="0" eaLnBrk="1" fontAlgn="auto" hangingPunct="1">
              <a:spcBef>
                <a:spcPts val="0"/>
              </a:spcBef>
              <a:buClr>
                <a:srgbClr val="000099"/>
              </a:buClr>
              <a:buNone/>
              <a:defRPr/>
            </a:pPr>
            <a:endParaRPr lang="en-GB" sz="2200" dirty="0"/>
          </a:p>
          <a:p>
            <a:pPr lvl="1" eaLnBrk="1" fontAlgn="auto" hangingPunct="1">
              <a:lnSpc>
                <a:spcPct val="80000"/>
              </a:lnSpc>
              <a:buClr>
                <a:srgbClr val="000099"/>
              </a:buClr>
              <a:defRPr/>
            </a:pPr>
            <a:endParaRPr lang="en-GB" sz="2200" dirty="0"/>
          </a:p>
          <a:p>
            <a:pPr eaLnBrk="1" fontAlgn="auto" hangingPunct="1">
              <a:spcBef>
                <a:spcPts val="0"/>
              </a:spcBef>
              <a:buClr>
                <a:srgbClr val="000099"/>
              </a:buClr>
              <a:defRPr/>
            </a:pPr>
            <a:endParaRPr lang="en-GB" b="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A2914-741E-3119-5284-C4DD26C4C7C0}"/>
              </a:ext>
            </a:extLst>
          </p:cNvPr>
          <p:cNvSpPr>
            <a:spLocks noGrp="1"/>
          </p:cNvSpPr>
          <p:nvPr>
            <p:ph type="title"/>
          </p:nvPr>
        </p:nvSpPr>
        <p:spPr>
          <a:xfrm>
            <a:off x="1055440" y="523483"/>
            <a:ext cx="7886700" cy="782638"/>
          </a:xfrm>
        </p:spPr>
        <p:txBody>
          <a:bodyPr/>
          <a:lstStyle/>
          <a:p>
            <a:pPr eaLnBrk="1" fontAlgn="auto" hangingPunct="1">
              <a:spcAft>
                <a:spcPts val="0"/>
              </a:spcAft>
              <a:defRPr/>
            </a:pPr>
            <a:r>
              <a:rPr lang="en-US" altLang="en-US" sz="3200" kern="0" dirty="0"/>
              <a:t>LEAR appointment documents</a:t>
            </a:r>
            <a:br>
              <a:rPr lang="en-US" altLang="en-US" sz="3200" kern="0" dirty="0"/>
            </a:br>
            <a:endParaRPr lang="en-GB" dirty="0"/>
          </a:p>
        </p:txBody>
      </p:sp>
      <p:sp>
        <p:nvSpPr>
          <p:cNvPr id="6147" name="Content Placeholder 2">
            <a:extLst>
              <a:ext uri="{FF2B5EF4-FFF2-40B4-BE49-F238E27FC236}">
                <a16:creationId xmlns:a16="http://schemas.microsoft.com/office/drawing/2014/main" id="{DBCD8495-2D50-6A89-14BC-E315F7F3D820}"/>
              </a:ext>
            </a:extLst>
          </p:cNvPr>
          <p:cNvSpPr>
            <a:spLocks noGrp="1"/>
          </p:cNvSpPr>
          <p:nvPr>
            <p:ph idx="4294967295"/>
          </p:nvPr>
        </p:nvSpPr>
        <p:spPr>
          <a:xfrm>
            <a:off x="1631951" y="1849348"/>
            <a:ext cx="8640763" cy="4140486"/>
          </a:xfrm>
        </p:spPr>
        <p:txBody>
          <a:bodyPr rtlCol="0">
            <a:noAutofit/>
          </a:bodyPr>
          <a:lstStyle/>
          <a:p>
            <a:pPr marL="342900" lvl="1" indent="-342900" algn="just" eaLnBrk="1" fontAlgn="auto" hangingPunct="1">
              <a:spcBef>
                <a:spcPts val="1200"/>
              </a:spcBef>
              <a:buClr>
                <a:srgbClr val="0F5494"/>
              </a:buClr>
              <a:buFont typeface="+mj-lt"/>
              <a:buAutoNum type="arabicPeriod"/>
              <a:defRPr/>
            </a:pPr>
            <a:r>
              <a:rPr lang="en-US" sz="2000" dirty="0">
                <a:solidFill>
                  <a:schemeClr val="tx2"/>
                </a:solidFill>
              </a:rPr>
              <a:t>LEAR appointment letter </a:t>
            </a:r>
            <a:r>
              <a:rPr lang="en-GB" sz="2000" dirty="0">
                <a:solidFill>
                  <a:schemeClr val="tx2"/>
                </a:solidFill>
              </a:rPr>
              <a:t>(duly signed by both the legal representative and the LEAR)</a:t>
            </a:r>
          </a:p>
          <a:p>
            <a:pPr marL="342900" lvl="1" indent="-342900" algn="just" eaLnBrk="1" fontAlgn="auto" hangingPunct="1">
              <a:spcBef>
                <a:spcPts val="1200"/>
              </a:spcBef>
              <a:buClr>
                <a:srgbClr val="0F5494"/>
              </a:buClr>
              <a:buFont typeface="+mj-lt"/>
              <a:buAutoNum type="arabicPeriod"/>
              <a:defRPr/>
            </a:pPr>
            <a:r>
              <a:rPr lang="en-GB" sz="2000" dirty="0">
                <a:solidFill>
                  <a:schemeClr val="tx2"/>
                </a:solidFill>
              </a:rPr>
              <a:t>Official proof of identity (ID-card/passport with photo and signature) of the legal representative and the LEAR</a:t>
            </a:r>
          </a:p>
          <a:p>
            <a:pPr marL="342900" lvl="1" indent="-342900" algn="just" eaLnBrk="1" fontAlgn="auto" hangingPunct="1">
              <a:spcBef>
                <a:spcPts val="1200"/>
              </a:spcBef>
              <a:buClr>
                <a:srgbClr val="0F5494"/>
              </a:buClr>
              <a:buFont typeface="+mj-lt"/>
              <a:buAutoNum type="arabicPeriod"/>
              <a:defRPr/>
            </a:pPr>
            <a:r>
              <a:rPr lang="en-GB" sz="2000" dirty="0">
                <a:solidFill>
                  <a:schemeClr val="tx2"/>
                </a:solidFill>
              </a:rPr>
              <a:t>Proof of empowerment of the legal representative	</a:t>
            </a:r>
            <a:endParaRPr lang="en-US" sz="2000" dirty="0">
              <a:solidFill>
                <a:schemeClr val="tx2"/>
              </a:solidFill>
            </a:endParaRPr>
          </a:p>
          <a:p>
            <a:pPr marL="0" lvl="1" indent="0" algn="just" eaLnBrk="1" fontAlgn="auto" hangingPunct="1">
              <a:spcBef>
                <a:spcPts val="1200"/>
              </a:spcBef>
              <a:buClr>
                <a:schemeClr val="accent2"/>
              </a:buClr>
              <a:buNone/>
              <a:defRPr/>
            </a:pPr>
            <a:r>
              <a:rPr lang="en-US" sz="1800" i="1" dirty="0">
                <a:solidFill>
                  <a:schemeClr val="tx2"/>
                </a:solidFill>
              </a:rPr>
              <a:t>Scanned version of these documents shall be uploaded in the Participant Register. </a:t>
            </a:r>
            <a:r>
              <a:rPr lang="en-US" altLang="en-US" sz="1800" i="1" dirty="0">
                <a:solidFill>
                  <a:schemeClr val="tx2"/>
                </a:solidFill>
              </a:rPr>
              <a:t>Original of the LEAR appointment letter (1) must be kept in the entity's premises. </a:t>
            </a:r>
          </a:p>
          <a:p>
            <a:pPr marL="0" lvl="1" indent="0" algn="just" eaLnBrk="1" fontAlgn="auto" hangingPunct="1">
              <a:spcBef>
                <a:spcPts val="1200"/>
              </a:spcBef>
              <a:buClr>
                <a:schemeClr val="accent2"/>
              </a:buClr>
              <a:buNone/>
              <a:defRPr/>
            </a:pPr>
            <a:endParaRPr lang="en-US" altLang="en-US" dirty="0"/>
          </a:p>
          <a:p>
            <a:pPr marL="0" lvl="1" indent="0" algn="just" eaLnBrk="1" fontAlgn="auto" hangingPunct="1">
              <a:spcBef>
                <a:spcPts val="1200"/>
              </a:spcBef>
              <a:buClr>
                <a:schemeClr val="accent2"/>
              </a:buClr>
              <a:buNone/>
              <a:defRPr/>
            </a:pPr>
            <a:endParaRPr lang="en-GB" altLang="en-US" sz="1800" dirty="0"/>
          </a:p>
          <a:p>
            <a:pPr marL="0" lvl="1" indent="0" algn="just" eaLnBrk="1" fontAlgn="auto" hangingPunct="1">
              <a:spcBef>
                <a:spcPts val="1200"/>
              </a:spcBef>
              <a:buClr>
                <a:schemeClr val="accent2"/>
              </a:buClr>
              <a:buNone/>
              <a:defRPr/>
            </a:pPr>
            <a:r>
              <a:rPr lang="en-GB" sz="1800" dirty="0"/>
              <a:t>		</a:t>
            </a:r>
          </a:p>
          <a:p>
            <a:pPr marL="0" lvl="1" indent="0" algn="just" eaLnBrk="1" fontAlgn="auto" hangingPunct="1">
              <a:spcBef>
                <a:spcPts val="1200"/>
              </a:spcBef>
              <a:buNone/>
              <a:defRPr/>
            </a:pPr>
            <a:endParaRPr lang="en-GB" sz="800" dirty="0"/>
          </a:p>
          <a:p>
            <a:pPr marL="0" lvl="1" indent="0" algn="just" eaLnBrk="1" fontAlgn="auto" hangingPunct="1">
              <a:spcBef>
                <a:spcPts val="600"/>
              </a:spcBef>
              <a:buNone/>
              <a:defRPr/>
            </a:pPr>
            <a:endParaRPr lang="en-GB" sz="1800" dirty="0"/>
          </a:p>
          <a:p>
            <a:pPr marL="342900" lvl="1" indent="-342900" eaLnBrk="1" fontAlgn="auto" hangingPunct="1">
              <a:spcBef>
                <a:spcPts val="2400"/>
              </a:spcBef>
              <a:defRPr/>
            </a:pPr>
            <a:endParaRPr lang="en-GB" sz="1800" dirty="0"/>
          </a:p>
          <a:p>
            <a:pPr marL="496888" lvl="2" indent="0" eaLnBrk="1" fontAlgn="auto" hangingPunct="1">
              <a:spcBef>
                <a:spcPts val="2400"/>
              </a:spcBef>
              <a:defRPr/>
            </a:pPr>
            <a:endParaRPr lang="en-GB" sz="900" dirty="0"/>
          </a:p>
          <a:p>
            <a:pPr marL="0" indent="0" eaLnBrk="1" fontAlgn="auto" hangingPunct="1">
              <a:spcBef>
                <a:spcPts val="0"/>
              </a:spcBef>
              <a:buClr>
                <a:srgbClr val="000099"/>
              </a:buClr>
              <a:buNone/>
              <a:defRPr/>
            </a:pPr>
            <a:endParaRPr lang="en-GB" dirty="0"/>
          </a:p>
          <a:p>
            <a:pPr eaLnBrk="1" fontAlgn="auto" hangingPunct="1">
              <a:spcBef>
                <a:spcPts val="0"/>
              </a:spcBef>
              <a:buClr>
                <a:srgbClr val="000099"/>
              </a:buClr>
              <a:defRPr/>
            </a:pPr>
            <a:endParaRPr lang="en-GB" sz="2200" dirty="0"/>
          </a:p>
          <a:p>
            <a:pPr lvl="1" eaLnBrk="1" fontAlgn="auto" hangingPunct="1">
              <a:lnSpc>
                <a:spcPct val="80000"/>
              </a:lnSpc>
              <a:buClr>
                <a:srgbClr val="000099"/>
              </a:buClr>
              <a:defRPr/>
            </a:pPr>
            <a:endParaRPr lang="en-GB" sz="2200" dirty="0"/>
          </a:p>
          <a:p>
            <a:pPr eaLnBrk="1" fontAlgn="auto" hangingPunct="1">
              <a:spcBef>
                <a:spcPts val="0"/>
              </a:spcBef>
              <a:buClr>
                <a:srgbClr val="000099"/>
              </a:buClr>
              <a:defRPr/>
            </a:pPr>
            <a:endParaRPr lang="en-GB" b="1" dirty="0"/>
          </a:p>
        </p:txBody>
      </p:sp>
      <p:sp>
        <p:nvSpPr>
          <p:cNvPr id="87044" name="Rectangle 1">
            <a:extLst>
              <a:ext uri="{FF2B5EF4-FFF2-40B4-BE49-F238E27FC236}">
                <a16:creationId xmlns:a16="http://schemas.microsoft.com/office/drawing/2014/main" id="{E4053EBE-BC7F-441D-0DC0-09D70387ED1C}"/>
              </a:ext>
            </a:extLst>
          </p:cNvPr>
          <p:cNvSpPr>
            <a:spLocks noChangeArrowheads="1"/>
          </p:cNvSpPr>
          <p:nvPr/>
        </p:nvSpPr>
        <p:spPr bwMode="auto">
          <a:xfrm>
            <a:off x="1919289" y="4724401"/>
            <a:ext cx="8497887"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marL="3175">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0" noProof="0">
              <a:ln>
                <a:noFill/>
              </a:ln>
              <a:solidFill>
                <a:srgbClr val="0F5494"/>
              </a:solidFill>
              <a:effectLst/>
              <a:uLnTx/>
              <a:uFillTx/>
              <a:latin typeface="Verdana" panose="020B0604030504040204" pitchFamily="34" charset="0"/>
              <a:ea typeface="+mn-ea"/>
              <a:cs typeface="+mn-cs"/>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9">
            <a:extLst>
              <a:ext uri="{FF2B5EF4-FFF2-40B4-BE49-F238E27FC236}">
                <a16:creationId xmlns:a16="http://schemas.microsoft.com/office/drawing/2014/main" id="{5DDB531B-30C6-9876-75B6-7FC9AB1E85E3}"/>
              </a:ext>
            </a:extLst>
          </p:cNvPr>
          <p:cNvSpPr>
            <a:spLocks noChangeArrowheads="1"/>
          </p:cNvSpPr>
          <p:nvPr/>
        </p:nvSpPr>
        <p:spPr bwMode="auto">
          <a:xfrm>
            <a:off x="906274" y="5780576"/>
            <a:ext cx="90011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200">
                <a:solidFill>
                  <a:srgbClr val="0F5494"/>
                </a:solidFill>
                <a:latin typeface="Verdana" panose="020B0604030504040204" pitchFamily="34" charset="0"/>
              </a:defRPr>
            </a:lvl1pPr>
            <a:lvl2pPr marL="179388">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179388" marR="0" lvl="1" indent="0" algn="l" defTabSz="914400" rtl="0" eaLnBrk="1" fontAlgn="base" latinLnBrk="0" hangingPunct="1">
              <a:lnSpc>
                <a:spcPct val="100000"/>
              </a:lnSpc>
              <a:spcBef>
                <a:spcPts val="600"/>
              </a:spcBef>
              <a:spcAft>
                <a:spcPct val="0"/>
              </a:spcAft>
              <a:buClr>
                <a:srgbClr val="4BC5DE"/>
              </a:buClr>
              <a:buSzTx/>
              <a:buFontTx/>
              <a:buNone/>
              <a:tabLst/>
              <a:defRPr/>
            </a:pPr>
            <a:r>
              <a:rPr kumimoji="0" lang="en-US" altLang="en-US" sz="1600" b="1"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All communication is </a:t>
            </a:r>
            <a:r>
              <a:rPr kumimoji="0" lang="en-US" altLang="en-US" sz="16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exclusively managed </a:t>
            </a:r>
            <a:r>
              <a:rPr kumimoji="0" lang="en-US" altLang="en-US" sz="1600" b="1"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through the Participant Register</a:t>
            </a:r>
          </a:p>
        </p:txBody>
      </p:sp>
      <p:sp>
        <p:nvSpPr>
          <p:cNvPr id="2" name="Title 1">
            <a:extLst>
              <a:ext uri="{FF2B5EF4-FFF2-40B4-BE49-F238E27FC236}">
                <a16:creationId xmlns:a16="http://schemas.microsoft.com/office/drawing/2014/main" id="{5054AD62-F212-2132-D460-71F29A6EE8BA}"/>
              </a:ext>
            </a:extLst>
          </p:cNvPr>
          <p:cNvSpPr>
            <a:spLocks noGrp="1"/>
          </p:cNvSpPr>
          <p:nvPr>
            <p:ph type="title"/>
          </p:nvPr>
        </p:nvSpPr>
        <p:spPr>
          <a:xfrm>
            <a:off x="839416" y="9060"/>
            <a:ext cx="7886700" cy="782638"/>
          </a:xfrm>
        </p:spPr>
        <p:txBody>
          <a:bodyPr anchor="ctr"/>
          <a:lstStyle/>
          <a:p>
            <a:pPr eaLnBrk="1" fontAlgn="auto" hangingPunct="1">
              <a:spcAft>
                <a:spcPts val="0"/>
              </a:spcAft>
              <a:defRPr/>
            </a:pPr>
            <a:r>
              <a:rPr lang="en-US" altLang="en-US" sz="3200" kern="0" dirty="0"/>
              <a:t>Communication</a:t>
            </a:r>
            <a:r>
              <a:rPr lang="en-US" altLang="en-US" sz="4000" kern="0" dirty="0"/>
              <a:t/>
            </a:r>
            <a:br>
              <a:rPr lang="en-US" altLang="en-US" sz="4000" kern="0" dirty="0"/>
            </a:br>
            <a:r>
              <a:rPr lang="en-US" altLang="en-US" sz="2000" kern="0" dirty="0"/>
              <a:t>(e.g. request to submit legal documents or to appoint a LEAR)</a:t>
            </a:r>
            <a:endParaRPr lang="en-GB" sz="2000" dirty="0"/>
          </a:p>
        </p:txBody>
      </p:sp>
      <p:sp>
        <p:nvSpPr>
          <p:cNvPr id="62468" name="Rectangle 9">
            <a:extLst>
              <a:ext uri="{FF2B5EF4-FFF2-40B4-BE49-F238E27FC236}">
                <a16:creationId xmlns:a16="http://schemas.microsoft.com/office/drawing/2014/main" id="{54218278-C9C2-964A-A333-3FEE61658A9E}"/>
              </a:ext>
            </a:extLst>
          </p:cNvPr>
          <p:cNvSpPr>
            <a:spLocks noChangeArrowheads="1"/>
          </p:cNvSpPr>
          <p:nvPr/>
        </p:nvSpPr>
        <p:spPr bwMode="auto">
          <a:xfrm>
            <a:off x="2257426" y="4240213"/>
            <a:ext cx="1152525" cy="144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0" noProof="0">
              <a:ln>
                <a:noFill/>
              </a:ln>
              <a:solidFill>
                <a:srgbClr val="0F5494"/>
              </a:solidFill>
              <a:effectLst/>
              <a:uLnTx/>
              <a:uFillTx/>
              <a:latin typeface="Verdana" panose="020B0604030504040204" pitchFamily="34" charset="0"/>
              <a:ea typeface="+mn-ea"/>
              <a:cs typeface="+mn-cs"/>
            </a:endParaRPr>
          </a:p>
        </p:txBody>
      </p:sp>
      <p:sp>
        <p:nvSpPr>
          <p:cNvPr id="62469" name="Rectangle 10">
            <a:extLst>
              <a:ext uri="{FF2B5EF4-FFF2-40B4-BE49-F238E27FC236}">
                <a16:creationId xmlns:a16="http://schemas.microsoft.com/office/drawing/2014/main" id="{9F37A587-C690-534F-E818-A11CCA84BC10}"/>
              </a:ext>
            </a:extLst>
          </p:cNvPr>
          <p:cNvSpPr>
            <a:spLocks noChangeArrowheads="1"/>
          </p:cNvSpPr>
          <p:nvPr/>
        </p:nvSpPr>
        <p:spPr bwMode="auto">
          <a:xfrm>
            <a:off x="1970089" y="5346700"/>
            <a:ext cx="1150937" cy="241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0" noProof="0">
              <a:ln>
                <a:noFill/>
              </a:ln>
              <a:solidFill>
                <a:srgbClr val="0F5494"/>
              </a:solidFill>
              <a:effectLst/>
              <a:uLnTx/>
              <a:uFillTx/>
              <a:latin typeface="Verdana" panose="020B0604030504040204" pitchFamily="34" charset="0"/>
              <a:ea typeface="+mn-ea"/>
              <a:cs typeface="+mn-cs"/>
            </a:endParaRPr>
          </a:p>
        </p:txBody>
      </p:sp>
      <p:sp>
        <p:nvSpPr>
          <p:cNvPr id="62470" name="Rectangle 1">
            <a:extLst>
              <a:ext uri="{FF2B5EF4-FFF2-40B4-BE49-F238E27FC236}">
                <a16:creationId xmlns:a16="http://schemas.microsoft.com/office/drawing/2014/main" id="{99F4F11A-88A8-BF4D-0C9C-FCD3CA0D2000}"/>
              </a:ext>
            </a:extLst>
          </p:cNvPr>
          <p:cNvSpPr>
            <a:spLocks noChangeArrowheads="1"/>
          </p:cNvSpPr>
          <p:nvPr/>
        </p:nvSpPr>
        <p:spPr bwMode="auto">
          <a:xfrm>
            <a:off x="1775520" y="977612"/>
            <a:ext cx="8281862" cy="584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1200">
                <a:solidFill>
                  <a:srgbClr val="0F5494"/>
                </a:solidFill>
                <a:latin typeface="Verdana" panose="020B0604030504040204" pitchFamily="34" charset="0"/>
              </a:defRPr>
            </a:lvl1pPr>
            <a:lvl2pPr>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1" indent="0" algn="l" defTabSz="914400" rtl="0" eaLnBrk="1" fontAlgn="base" latinLnBrk="0" hangingPunct="1">
              <a:lnSpc>
                <a:spcPct val="100000"/>
              </a:lnSpc>
              <a:spcBef>
                <a:spcPct val="0"/>
              </a:spcBef>
              <a:spcAft>
                <a:spcPct val="0"/>
              </a:spcAft>
              <a:buClr>
                <a:srgbClr val="4BC5DE"/>
              </a:buClr>
              <a:buSzTx/>
              <a:buFontTx/>
              <a:buNone/>
              <a:tabLst/>
              <a:defRPr/>
            </a:pPr>
            <a:r>
              <a:rPr kumimoji="0" lang="en-US" altLang="en-US" sz="1600" b="1"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Messages are notified via e-mail </a:t>
            </a:r>
            <a:r>
              <a:rPr kumimoji="0" lang="en-US" altLang="en-US" sz="16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to the contact person</a:t>
            </a:r>
          </a:p>
          <a:p>
            <a:pPr marL="0" marR="0" lvl="1" indent="0" algn="l" defTabSz="914400" rtl="0" eaLnBrk="1" fontAlgn="base" latinLnBrk="0" hangingPunct="1">
              <a:lnSpc>
                <a:spcPct val="100000"/>
              </a:lnSpc>
              <a:spcBef>
                <a:spcPct val="0"/>
              </a:spcBef>
              <a:spcAft>
                <a:spcPct val="0"/>
              </a:spcAft>
              <a:buClr>
                <a:srgbClr val="4BC5DE"/>
              </a:buClr>
              <a:buSzTx/>
              <a:buFontTx/>
              <a:buNone/>
              <a:tabLst/>
              <a:defRPr/>
            </a:pPr>
            <a:r>
              <a:rPr kumimoji="0" lang="en-US" altLang="en-US" sz="16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a:t>
            </a:r>
            <a:r>
              <a:rPr kumimoji="0" lang="en-US" altLang="en-US" sz="1600" b="0" i="0" u="none" strike="noStrike" kern="1200" cap="none" spc="0" normalizeH="0" baseline="0" noProof="0" dirty="0">
                <a:ln>
                  <a:noFill/>
                </a:ln>
                <a:solidFill>
                  <a:srgbClr val="034EA2"/>
                </a:solidFill>
                <a:effectLst/>
                <a:uLnTx/>
                <a:uFillTx/>
                <a:latin typeface="Verdana" panose="020B0604030504040204" pitchFamily="34" charset="0"/>
                <a:ea typeface="+mn-ea"/>
                <a:cs typeface="+mn-cs"/>
              </a:rPr>
              <a:t>i.e. self-registrant or </a:t>
            </a:r>
            <a:r>
              <a:rPr kumimoji="0" lang="en-US" altLang="en-US" sz="16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rPr>
              <a:t>the appointed LEAR)</a:t>
            </a:r>
            <a:endParaRPr kumimoji="0" lang="en-GB" altLang="en-US" sz="1600" b="0" i="0" u="none" strike="noStrike" kern="1200" cap="none" spc="0" normalizeH="0" baseline="0" noProof="0" dirty="0">
              <a:ln>
                <a:noFill/>
              </a:ln>
              <a:solidFill>
                <a:srgbClr val="0F5494"/>
              </a:solidFill>
              <a:effectLst/>
              <a:uLnTx/>
              <a:uFillTx/>
              <a:latin typeface="Verdana" panose="020B0604030504040204" pitchFamily="34" charset="0"/>
              <a:ea typeface="+mn-ea"/>
              <a:cs typeface="+mn-cs"/>
            </a:endParaRPr>
          </a:p>
        </p:txBody>
      </p:sp>
      <p:pic>
        <p:nvPicPr>
          <p:cNvPr id="62471" name="Picture 4">
            <a:extLst>
              <a:ext uri="{FF2B5EF4-FFF2-40B4-BE49-F238E27FC236}">
                <a16:creationId xmlns:a16="http://schemas.microsoft.com/office/drawing/2014/main" id="{F8B6C485-804E-1D0F-A95F-EFCFE7F45F0B}"/>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03513" y="1759525"/>
            <a:ext cx="8712967" cy="369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4F5C52F7-F740-BF5D-640C-BF7039BD24CB}"/>
              </a:ext>
            </a:extLst>
          </p:cNvPr>
          <p:cNvPicPr>
            <a:picLocks noChangeAspect="1"/>
          </p:cNvPicPr>
          <p:nvPr/>
        </p:nvPicPr>
        <p:blipFill>
          <a:blip r:embed="rId2"/>
          <a:stretch>
            <a:fillRect/>
          </a:stretch>
        </p:blipFill>
        <p:spPr>
          <a:xfrm>
            <a:off x="0" y="0"/>
            <a:ext cx="12192000" cy="6857998"/>
          </a:xfrm>
          <a:prstGeom prst="rect">
            <a:avLst/>
          </a:prstGeom>
        </p:spPr>
      </p:pic>
      <p:sp>
        <p:nvSpPr>
          <p:cNvPr id="3" name="Title 2">
            <a:extLst>
              <a:ext uri="{FF2B5EF4-FFF2-40B4-BE49-F238E27FC236}">
                <a16:creationId xmlns:a16="http://schemas.microsoft.com/office/drawing/2014/main" id="{06156295-5F51-C410-3D1E-24C9F1A0D51B}"/>
              </a:ext>
            </a:extLst>
          </p:cNvPr>
          <p:cNvSpPr txBox="1">
            <a:spLocks/>
          </p:cNvSpPr>
          <p:nvPr/>
        </p:nvSpPr>
        <p:spPr>
          <a:xfrm>
            <a:off x="401762" y="254042"/>
            <a:ext cx="10515600" cy="7823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i="1">
                <a:solidFill>
                  <a:srgbClr val="094DEE"/>
                </a:solidFill>
                <a:latin typeface="Gotham HTF" pitchFamily="2" charset="77"/>
                <a:ea typeface="+mn-ea"/>
                <a:cs typeface="+mn-cs"/>
              </a:rPr>
              <a:t>*Non-EU countries – </a:t>
            </a:r>
          </a:p>
          <a:p>
            <a:r>
              <a:rPr lang="en-US" b="1" i="1">
                <a:solidFill>
                  <a:srgbClr val="094DEE"/>
                </a:solidFill>
                <a:latin typeface="Gotham HTF" pitchFamily="2" charset="77"/>
                <a:ea typeface="+mn-ea"/>
                <a:cs typeface="+mn-cs"/>
              </a:rPr>
              <a:t>Advancement of negotiations</a:t>
            </a:r>
          </a:p>
          <a:p>
            <a:r>
              <a:rPr lang="en-IE" b="1" i="1">
                <a:solidFill>
                  <a:srgbClr val="0070C0"/>
                </a:solidFill>
                <a:latin typeface="Calibri" panose="020F0502020204030204" pitchFamily="34" charset="0"/>
                <a:cs typeface="Calibri" panose="020F0502020204030204" pitchFamily="34" charset="0"/>
              </a:rPr>
              <a:t> </a:t>
            </a:r>
          </a:p>
        </p:txBody>
      </p:sp>
      <p:pic>
        <p:nvPicPr>
          <p:cNvPr id="4" name="Picture 2" descr="Image result for serbia flag">
            <a:extLst>
              <a:ext uri="{FF2B5EF4-FFF2-40B4-BE49-F238E27FC236}">
                <a16:creationId xmlns:a16="http://schemas.microsoft.com/office/drawing/2014/main" id="{7B2B0638-55CB-F0D3-216E-E5F047F99A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639" y="1792285"/>
            <a:ext cx="1028532" cy="7566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Image result for Kosovo Flag. Size: 140 x 100. Source: flagpedia.net">
            <a:extLst>
              <a:ext uri="{FF2B5EF4-FFF2-40B4-BE49-F238E27FC236}">
                <a16:creationId xmlns:a16="http://schemas.microsoft.com/office/drawing/2014/main" id="{65B1E85E-6720-B908-CD80-5A24F23587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2767" y="1764442"/>
            <a:ext cx="1028533" cy="7346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50CCBA1-CE1B-E1E7-3E6A-C2BB0778B7CD}"/>
              </a:ext>
            </a:extLst>
          </p:cNvPr>
          <p:cNvPicPr>
            <a:picLocks noChangeAspect="1"/>
          </p:cNvPicPr>
          <p:nvPr/>
        </p:nvPicPr>
        <p:blipFill>
          <a:blip r:embed="rId5"/>
          <a:stretch>
            <a:fillRect/>
          </a:stretch>
        </p:blipFill>
        <p:spPr>
          <a:xfrm>
            <a:off x="4235895" y="1764442"/>
            <a:ext cx="1139071" cy="734665"/>
          </a:xfrm>
          <a:prstGeom prst="rect">
            <a:avLst/>
          </a:prstGeom>
        </p:spPr>
      </p:pic>
      <p:sp>
        <p:nvSpPr>
          <p:cNvPr id="7" name="TextBox 6">
            <a:extLst>
              <a:ext uri="{FF2B5EF4-FFF2-40B4-BE49-F238E27FC236}">
                <a16:creationId xmlns:a16="http://schemas.microsoft.com/office/drawing/2014/main" id="{48CF458C-694E-F485-1A26-12D8F32B6363}"/>
              </a:ext>
            </a:extLst>
          </p:cNvPr>
          <p:cNvSpPr txBox="1"/>
          <p:nvPr/>
        </p:nvSpPr>
        <p:spPr>
          <a:xfrm>
            <a:off x="838200" y="2590157"/>
            <a:ext cx="1398270" cy="338554"/>
          </a:xfrm>
          <a:prstGeom prst="rect">
            <a:avLst/>
          </a:prstGeom>
          <a:noFill/>
        </p:spPr>
        <p:txBody>
          <a:bodyPr wrap="square" rtlCol="0">
            <a:spAutoFit/>
          </a:bodyPr>
          <a:lstStyle/>
          <a:p>
            <a:r>
              <a:rPr lang="en-IE" sz="1600" b="1">
                <a:solidFill>
                  <a:schemeClr val="tx1">
                    <a:lumMod val="50000"/>
                  </a:schemeClr>
                </a:solidFill>
              </a:rPr>
              <a:t>Serbia</a:t>
            </a:r>
          </a:p>
        </p:txBody>
      </p:sp>
      <p:sp>
        <p:nvSpPr>
          <p:cNvPr id="8" name="TextBox 7">
            <a:extLst>
              <a:ext uri="{FF2B5EF4-FFF2-40B4-BE49-F238E27FC236}">
                <a16:creationId xmlns:a16="http://schemas.microsoft.com/office/drawing/2014/main" id="{E159F1A0-1633-E034-D893-08CBEF62E51E}"/>
              </a:ext>
            </a:extLst>
          </p:cNvPr>
          <p:cNvSpPr txBox="1"/>
          <p:nvPr/>
        </p:nvSpPr>
        <p:spPr>
          <a:xfrm>
            <a:off x="2490789" y="2602001"/>
            <a:ext cx="1398270" cy="338554"/>
          </a:xfrm>
          <a:prstGeom prst="rect">
            <a:avLst/>
          </a:prstGeom>
          <a:noFill/>
        </p:spPr>
        <p:txBody>
          <a:bodyPr wrap="square" rtlCol="0">
            <a:spAutoFit/>
          </a:bodyPr>
          <a:lstStyle/>
          <a:p>
            <a:r>
              <a:rPr lang="en-IE" sz="1600" b="1">
                <a:solidFill>
                  <a:schemeClr val="tx1">
                    <a:lumMod val="50000"/>
                  </a:schemeClr>
                </a:solidFill>
              </a:rPr>
              <a:t>Kosovo</a:t>
            </a:r>
          </a:p>
        </p:txBody>
      </p:sp>
      <p:sp>
        <p:nvSpPr>
          <p:cNvPr id="9" name="TextBox 8">
            <a:extLst>
              <a:ext uri="{FF2B5EF4-FFF2-40B4-BE49-F238E27FC236}">
                <a16:creationId xmlns:a16="http://schemas.microsoft.com/office/drawing/2014/main" id="{97AD8B19-A3B1-ED5E-1E3A-D12EE6FCA392}"/>
              </a:ext>
            </a:extLst>
          </p:cNvPr>
          <p:cNvSpPr txBox="1"/>
          <p:nvPr/>
        </p:nvSpPr>
        <p:spPr>
          <a:xfrm>
            <a:off x="4143378" y="2602001"/>
            <a:ext cx="3209416" cy="338554"/>
          </a:xfrm>
          <a:prstGeom prst="rect">
            <a:avLst/>
          </a:prstGeom>
          <a:noFill/>
        </p:spPr>
        <p:txBody>
          <a:bodyPr wrap="square" rtlCol="0">
            <a:spAutoFit/>
          </a:bodyPr>
          <a:lstStyle/>
          <a:p>
            <a:r>
              <a:rPr lang="en-IE" sz="1600" b="1">
                <a:solidFill>
                  <a:schemeClr val="tx1">
                    <a:lumMod val="50000"/>
                  </a:schemeClr>
                </a:solidFill>
              </a:rPr>
              <a:t>Bosnia and Herzegovina</a:t>
            </a:r>
          </a:p>
        </p:txBody>
      </p:sp>
      <p:pic>
        <p:nvPicPr>
          <p:cNvPr id="10" name="Picture 8" descr="Flag Of Albania - History, Design And Pictures">
            <a:extLst>
              <a:ext uri="{FF2B5EF4-FFF2-40B4-BE49-F238E27FC236}">
                <a16:creationId xmlns:a16="http://schemas.microsoft.com/office/drawing/2014/main" id="{9C6103E4-7800-D5D2-1404-2FC4684DAB44}"/>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914400" y="3173168"/>
            <a:ext cx="970532" cy="62596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44FE671E-8DA5-9D47-BD80-5A20ABADD21D}"/>
              </a:ext>
            </a:extLst>
          </p:cNvPr>
          <p:cNvPicPr>
            <a:picLocks noChangeAspect="1"/>
          </p:cNvPicPr>
          <p:nvPr/>
        </p:nvPicPr>
        <p:blipFill>
          <a:blip r:embed="rId7"/>
          <a:stretch>
            <a:fillRect/>
          </a:stretch>
        </p:blipFill>
        <p:spPr>
          <a:xfrm>
            <a:off x="2594552" y="3170128"/>
            <a:ext cx="970532" cy="647021"/>
          </a:xfrm>
          <a:prstGeom prst="rect">
            <a:avLst/>
          </a:prstGeom>
        </p:spPr>
      </p:pic>
      <p:sp>
        <p:nvSpPr>
          <p:cNvPr id="12" name="TextBox 11">
            <a:extLst>
              <a:ext uri="{FF2B5EF4-FFF2-40B4-BE49-F238E27FC236}">
                <a16:creationId xmlns:a16="http://schemas.microsoft.com/office/drawing/2014/main" id="{41A1432A-CF11-058A-2FCC-1ECC21FD6D92}"/>
              </a:ext>
            </a:extLst>
          </p:cNvPr>
          <p:cNvSpPr txBox="1"/>
          <p:nvPr/>
        </p:nvSpPr>
        <p:spPr>
          <a:xfrm>
            <a:off x="915270" y="3869233"/>
            <a:ext cx="1398270" cy="338554"/>
          </a:xfrm>
          <a:prstGeom prst="rect">
            <a:avLst/>
          </a:prstGeom>
          <a:noFill/>
        </p:spPr>
        <p:txBody>
          <a:bodyPr wrap="square" rtlCol="0">
            <a:spAutoFit/>
          </a:bodyPr>
          <a:lstStyle/>
          <a:p>
            <a:r>
              <a:rPr lang="en-IE" sz="1600" b="1">
                <a:solidFill>
                  <a:schemeClr val="tx1">
                    <a:lumMod val="50000"/>
                  </a:schemeClr>
                </a:solidFill>
              </a:rPr>
              <a:t>Albania</a:t>
            </a:r>
          </a:p>
        </p:txBody>
      </p:sp>
      <p:sp>
        <p:nvSpPr>
          <p:cNvPr id="13" name="TextBox 12">
            <a:extLst>
              <a:ext uri="{FF2B5EF4-FFF2-40B4-BE49-F238E27FC236}">
                <a16:creationId xmlns:a16="http://schemas.microsoft.com/office/drawing/2014/main" id="{C680C3EF-4414-12E2-AC0A-AE6BFD90AEAE}"/>
              </a:ext>
            </a:extLst>
          </p:cNvPr>
          <p:cNvSpPr txBox="1"/>
          <p:nvPr/>
        </p:nvSpPr>
        <p:spPr>
          <a:xfrm>
            <a:off x="2543763" y="3859765"/>
            <a:ext cx="1398270" cy="338554"/>
          </a:xfrm>
          <a:prstGeom prst="rect">
            <a:avLst/>
          </a:prstGeom>
          <a:noFill/>
        </p:spPr>
        <p:txBody>
          <a:bodyPr wrap="square" rtlCol="0">
            <a:spAutoFit/>
          </a:bodyPr>
          <a:lstStyle/>
          <a:p>
            <a:r>
              <a:rPr lang="en-IE" sz="1600" b="1">
                <a:solidFill>
                  <a:schemeClr val="tx1">
                    <a:lumMod val="50000"/>
                  </a:schemeClr>
                </a:solidFill>
              </a:rPr>
              <a:t>Ukraine</a:t>
            </a:r>
          </a:p>
        </p:txBody>
      </p:sp>
      <p:pic>
        <p:nvPicPr>
          <p:cNvPr id="14" name="Picture 13">
            <a:extLst>
              <a:ext uri="{FF2B5EF4-FFF2-40B4-BE49-F238E27FC236}">
                <a16:creationId xmlns:a16="http://schemas.microsoft.com/office/drawing/2014/main" id="{D1666C56-805E-81E5-B1A1-1DA5EB94CEE5}"/>
              </a:ext>
            </a:extLst>
          </p:cNvPr>
          <p:cNvPicPr>
            <a:picLocks noChangeAspect="1"/>
          </p:cNvPicPr>
          <p:nvPr/>
        </p:nvPicPr>
        <p:blipFill>
          <a:blip r:embed="rId8"/>
          <a:stretch>
            <a:fillRect/>
          </a:stretch>
        </p:blipFill>
        <p:spPr>
          <a:xfrm>
            <a:off x="4235895" y="3162704"/>
            <a:ext cx="1084367" cy="636427"/>
          </a:xfrm>
          <a:prstGeom prst="rect">
            <a:avLst/>
          </a:prstGeom>
        </p:spPr>
      </p:pic>
      <p:sp>
        <p:nvSpPr>
          <p:cNvPr id="15" name="TextBox 14">
            <a:extLst>
              <a:ext uri="{FF2B5EF4-FFF2-40B4-BE49-F238E27FC236}">
                <a16:creationId xmlns:a16="http://schemas.microsoft.com/office/drawing/2014/main" id="{DC265A4F-0FBF-CF2D-2E25-283525F812D7}"/>
              </a:ext>
            </a:extLst>
          </p:cNvPr>
          <p:cNvSpPr txBox="1"/>
          <p:nvPr/>
        </p:nvSpPr>
        <p:spPr>
          <a:xfrm>
            <a:off x="4172256" y="3869233"/>
            <a:ext cx="1817077" cy="338554"/>
          </a:xfrm>
          <a:prstGeom prst="rect">
            <a:avLst/>
          </a:prstGeom>
          <a:noFill/>
        </p:spPr>
        <p:txBody>
          <a:bodyPr wrap="square" rtlCol="0">
            <a:spAutoFit/>
          </a:bodyPr>
          <a:lstStyle/>
          <a:p>
            <a:r>
              <a:rPr kumimoji="0" lang="en-IE" sz="1600" b="1" i="0" u="none" strike="noStrike" kern="1200" cap="none" spc="0" normalizeH="0" baseline="0" noProof="0">
                <a:ln>
                  <a:noFill/>
                </a:ln>
                <a:solidFill>
                  <a:schemeClr val="tx1">
                    <a:lumMod val="50000"/>
                  </a:schemeClr>
                </a:solidFill>
                <a:effectLst/>
                <a:uLnTx/>
                <a:uFillTx/>
                <a:latin typeface="+mj-lt"/>
                <a:ea typeface="Calibri" panose="020F0502020204030204" pitchFamily="34" charset="0"/>
                <a:cs typeface="+mn-cs"/>
              </a:rPr>
              <a:t>Montenegro</a:t>
            </a:r>
            <a:endParaRPr lang="en-IE" sz="1600" b="1">
              <a:solidFill>
                <a:schemeClr val="tx1">
                  <a:lumMod val="50000"/>
                </a:schemeClr>
              </a:solidFill>
            </a:endParaRPr>
          </a:p>
        </p:txBody>
      </p:sp>
      <p:sp>
        <p:nvSpPr>
          <p:cNvPr id="16" name="TextBox 15">
            <a:extLst>
              <a:ext uri="{FF2B5EF4-FFF2-40B4-BE49-F238E27FC236}">
                <a16:creationId xmlns:a16="http://schemas.microsoft.com/office/drawing/2014/main" id="{71605E85-F3BA-DFC3-BC0A-FB01F2EDEFFC}"/>
              </a:ext>
            </a:extLst>
          </p:cNvPr>
          <p:cNvSpPr txBox="1"/>
          <p:nvPr/>
        </p:nvSpPr>
        <p:spPr>
          <a:xfrm>
            <a:off x="6766786" y="2602001"/>
            <a:ext cx="3246137" cy="646331"/>
          </a:xfrm>
          <a:prstGeom prst="rect">
            <a:avLst/>
          </a:prstGeom>
          <a:noFill/>
        </p:spPr>
        <p:txBody>
          <a:bodyPr wrap="square" rtlCol="0">
            <a:spAutoFit/>
          </a:bodyPr>
          <a:lstStyle/>
          <a:p>
            <a:pPr algn="ctr"/>
            <a:r>
              <a:rPr lang="en-IE" b="1">
                <a:solidFill>
                  <a:srgbClr val="FF0000"/>
                </a:solidFill>
                <a:latin typeface="+mj-lt"/>
                <a:ea typeface="Calibri" panose="020F0502020204030204" pitchFamily="34" charset="0"/>
              </a:rPr>
              <a:t>P</a:t>
            </a:r>
            <a:r>
              <a:rPr kumimoji="0" lang="en-IE" b="1" i="0" u="none" strike="noStrike" kern="1200" cap="none" spc="0" normalizeH="0" baseline="0" noProof="0" err="1">
                <a:ln>
                  <a:noFill/>
                </a:ln>
                <a:solidFill>
                  <a:srgbClr val="FF0000"/>
                </a:solidFill>
                <a:effectLst/>
                <a:uLnTx/>
                <a:uFillTx/>
                <a:latin typeface="+mj-lt"/>
                <a:ea typeface="Calibri" panose="020F0502020204030204" pitchFamily="34" charset="0"/>
                <a:cs typeface="+mn-cs"/>
              </a:rPr>
              <a:t>articipate</a:t>
            </a:r>
            <a:endParaRPr lang="en-IE">
              <a:solidFill>
                <a:schemeClr val="tx1">
                  <a:lumMod val="50000"/>
                </a:schemeClr>
              </a:solidFill>
              <a:latin typeface="+mj-lt"/>
              <a:ea typeface="Calibri" panose="020F0502020204030204" pitchFamily="34" charset="0"/>
            </a:endParaRPr>
          </a:p>
          <a:p>
            <a:pPr algn="ctr"/>
            <a:r>
              <a:rPr kumimoji="0" lang="en-IE" b="0" i="0" u="none" strike="noStrike" kern="1200" cap="none" spc="0" normalizeH="0" baseline="0" noProof="0">
                <a:ln>
                  <a:noFill/>
                </a:ln>
                <a:solidFill>
                  <a:schemeClr val="tx1">
                    <a:lumMod val="50000"/>
                  </a:schemeClr>
                </a:solidFill>
                <a:effectLst/>
                <a:uLnTx/>
                <a:uFillTx/>
                <a:latin typeface="+mj-lt"/>
                <a:ea typeface="Calibri" panose="020F0502020204030204" pitchFamily="34" charset="0"/>
                <a:cs typeface="+mn-cs"/>
              </a:rPr>
              <a:t>in the CERV programme</a:t>
            </a:r>
          </a:p>
        </p:txBody>
      </p:sp>
      <p:sp>
        <p:nvSpPr>
          <p:cNvPr id="17" name="Right Brace 16">
            <a:extLst>
              <a:ext uri="{FF2B5EF4-FFF2-40B4-BE49-F238E27FC236}">
                <a16:creationId xmlns:a16="http://schemas.microsoft.com/office/drawing/2014/main" id="{76AB5E21-F5F4-490D-D2D1-23F7006B8E62}"/>
              </a:ext>
            </a:extLst>
          </p:cNvPr>
          <p:cNvSpPr/>
          <p:nvPr/>
        </p:nvSpPr>
        <p:spPr>
          <a:xfrm>
            <a:off x="6599583" y="1764442"/>
            <a:ext cx="272157" cy="243387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IE"/>
          </a:p>
        </p:txBody>
      </p:sp>
      <p:pic>
        <p:nvPicPr>
          <p:cNvPr id="18" name="Picture 20" descr="Moldova Flag - Wallpaper, High Definition, High Quality, Widescreen">
            <a:extLst>
              <a:ext uri="{FF2B5EF4-FFF2-40B4-BE49-F238E27FC236}">
                <a16:creationId xmlns:a16="http://schemas.microsoft.com/office/drawing/2014/main" id="{C381FB23-FB60-5A11-D6DC-77060CCC4507}"/>
              </a:ext>
            </a:extLst>
          </p:cNvPr>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3391190" y="5845337"/>
            <a:ext cx="1028533" cy="62397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771DC134-A3B2-6E4B-39F5-1E170DEC352F}"/>
              </a:ext>
            </a:extLst>
          </p:cNvPr>
          <p:cNvSpPr txBox="1"/>
          <p:nvPr/>
        </p:nvSpPr>
        <p:spPr>
          <a:xfrm>
            <a:off x="3457565" y="6411269"/>
            <a:ext cx="1581150" cy="338554"/>
          </a:xfrm>
          <a:prstGeom prst="rect">
            <a:avLst/>
          </a:prstGeom>
          <a:noFill/>
        </p:spPr>
        <p:txBody>
          <a:bodyPr wrap="square" rtlCol="0">
            <a:spAutoFit/>
          </a:bodyPr>
          <a:lstStyle/>
          <a:p>
            <a:r>
              <a:rPr kumimoji="0" lang="en-IE" sz="1600" b="1" i="0" u="none" strike="noStrike" kern="1200" cap="none" spc="0" normalizeH="0" baseline="0" noProof="0">
                <a:ln>
                  <a:noFill/>
                </a:ln>
                <a:solidFill>
                  <a:schemeClr val="tx1">
                    <a:lumMod val="50000"/>
                  </a:schemeClr>
                </a:solidFill>
                <a:effectLst/>
                <a:uLnTx/>
                <a:uFillTx/>
                <a:latin typeface="+mj-lt"/>
                <a:ea typeface="Calibri" panose="020F0502020204030204" pitchFamily="34" charset="0"/>
                <a:cs typeface="+mn-cs"/>
              </a:rPr>
              <a:t>Moldova</a:t>
            </a:r>
            <a:endParaRPr lang="en-IE" sz="1600" b="1">
              <a:solidFill>
                <a:schemeClr val="tx1">
                  <a:lumMod val="50000"/>
                </a:schemeClr>
              </a:solidFill>
            </a:endParaRPr>
          </a:p>
        </p:txBody>
      </p:sp>
      <p:pic>
        <p:nvPicPr>
          <p:cNvPr id="21" name="Picture 20">
            <a:extLst>
              <a:ext uri="{FF2B5EF4-FFF2-40B4-BE49-F238E27FC236}">
                <a16:creationId xmlns:a16="http://schemas.microsoft.com/office/drawing/2014/main" id="{EC6E9472-681F-FD07-A131-8C50DB2D50E8}"/>
              </a:ext>
            </a:extLst>
          </p:cNvPr>
          <p:cNvPicPr>
            <a:picLocks noChangeAspect="1"/>
          </p:cNvPicPr>
          <p:nvPr/>
        </p:nvPicPr>
        <p:blipFill>
          <a:blip r:embed="rId10"/>
          <a:stretch>
            <a:fillRect/>
          </a:stretch>
        </p:blipFill>
        <p:spPr>
          <a:xfrm>
            <a:off x="3365294" y="4645149"/>
            <a:ext cx="1084367" cy="619554"/>
          </a:xfrm>
          <a:prstGeom prst="rect">
            <a:avLst/>
          </a:prstGeom>
        </p:spPr>
      </p:pic>
      <p:sp>
        <p:nvSpPr>
          <p:cNvPr id="22" name="TextBox 21">
            <a:extLst>
              <a:ext uri="{FF2B5EF4-FFF2-40B4-BE49-F238E27FC236}">
                <a16:creationId xmlns:a16="http://schemas.microsoft.com/office/drawing/2014/main" id="{B77AE5E9-5FE4-F9EB-5077-C8340130832C}"/>
              </a:ext>
            </a:extLst>
          </p:cNvPr>
          <p:cNvSpPr txBox="1"/>
          <p:nvPr/>
        </p:nvSpPr>
        <p:spPr>
          <a:xfrm>
            <a:off x="3087374" y="5343445"/>
            <a:ext cx="1705634" cy="584775"/>
          </a:xfrm>
          <a:prstGeom prst="rect">
            <a:avLst/>
          </a:prstGeom>
          <a:noFill/>
        </p:spPr>
        <p:txBody>
          <a:bodyPr wrap="square" rtlCol="0">
            <a:spAutoFit/>
          </a:bodyPr>
          <a:lstStyle/>
          <a:p>
            <a:r>
              <a:rPr kumimoji="0" lang="en-IE" sz="1600" b="1" i="0" u="none" strike="noStrike" kern="1200" cap="none" spc="0" normalizeH="0" baseline="0" noProof="0">
                <a:ln>
                  <a:noFill/>
                </a:ln>
                <a:solidFill>
                  <a:schemeClr val="tx1">
                    <a:lumMod val="50000"/>
                  </a:schemeClr>
                </a:solidFill>
                <a:effectLst/>
                <a:uLnTx/>
                <a:uFillTx/>
                <a:latin typeface="+mj-lt"/>
                <a:ea typeface="Calibri" panose="020F0502020204030204" pitchFamily="34" charset="0"/>
                <a:cs typeface="+mn-cs"/>
              </a:rPr>
              <a:t>North Macedonia</a:t>
            </a:r>
            <a:endParaRPr lang="en-IE" sz="1600">
              <a:solidFill>
                <a:schemeClr val="tx1">
                  <a:lumMod val="50000"/>
                </a:schemeClr>
              </a:solidFill>
            </a:endParaRPr>
          </a:p>
        </p:txBody>
      </p:sp>
      <p:sp>
        <p:nvSpPr>
          <p:cNvPr id="19" name="TextBox 18">
            <a:extLst>
              <a:ext uri="{FF2B5EF4-FFF2-40B4-BE49-F238E27FC236}">
                <a16:creationId xmlns:a16="http://schemas.microsoft.com/office/drawing/2014/main" id="{AA2683E2-03E6-E25A-EC2D-08E659741E7D}"/>
              </a:ext>
            </a:extLst>
          </p:cNvPr>
          <p:cNvSpPr txBox="1"/>
          <p:nvPr/>
        </p:nvSpPr>
        <p:spPr>
          <a:xfrm>
            <a:off x="4706142" y="4639633"/>
            <a:ext cx="7327786" cy="369332"/>
          </a:xfrm>
          <a:prstGeom prst="rect">
            <a:avLst/>
          </a:prstGeom>
          <a:noFill/>
        </p:spPr>
        <p:txBody>
          <a:bodyPr wrap="square" lIns="91440" tIns="45720" rIns="91440" bIns="45720" rtlCol="0" anchor="t">
            <a:spAutoFit/>
          </a:bodyPr>
          <a:lstStyle/>
          <a:p>
            <a:r>
              <a:rPr lang="en-IE" b="1" dirty="0">
                <a:solidFill>
                  <a:srgbClr val="FF0000"/>
                </a:solidFill>
                <a:latin typeface="+mj-lt"/>
                <a:ea typeface="Calibri"/>
              </a:rPr>
              <a:t>Negotiations completed. </a:t>
            </a:r>
            <a:r>
              <a:rPr lang="en-IE" dirty="0">
                <a:solidFill>
                  <a:schemeClr val="tx1">
                    <a:lumMod val="50000"/>
                  </a:schemeClr>
                </a:solidFill>
                <a:latin typeface="+mj-lt"/>
                <a:ea typeface="Calibri"/>
              </a:rPr>
              <a:t>Adoption, signature and completion pending</a:t>
            </a:r>
            <a:endParaRPr lang="en-IE" dirty="0">
              <a:solidFill>
                <a:schemeClr val="tx1">
                  <a:lumMod val="50000"/>
                </a:schemeClr>
              </a:solidFill>
              <a:latin typeface="Aptos Display"/>
              <a:ea typeface="Calibri"/>
            </a:endParaRPr>
          </a:p>
        </p:txBody>
      </p:sp>
      <p:sp>
        <p:nvSpPr>
          <p:cNvPr id="24" name="TextBox 23">
            <a:extLst>
              <a:ext uri="{FF2B5EF4-FFF2-40B4-BE49-F238E27FC236}">
                <a16:creationId xmlns:a16="http://schemas.microsoft.com/office/drawing/2014/main" id="{918AFE26-65A6-F114-134D-CADBA36EE516}"/>
              </a:ext>
            </a:extLst>
          </p:cNvPr>
          <p:cNvSpPr txBox="1"/>
          <p:nvPr/>
        </p:nvSpPr>
        <p:spPr>
          <a:xfrm>
            <a:off x="4706141" y="5934114"/>
            <a:ext cx="7327786" cy="646331"/>
          </a:xfrm>
          <a:prstGeom prst="rect">
            <a:avLst/>
          </a:prstGeom>
          <a:noFill/>
        </p:spPr>
        <p:txBody>
          <a:bodyPr wrap="square" lIns="91440" tIns="45720" rIns="91440" bIns="45720" rtlCol="0" anchor="t">
            <a:spAutoFit/>
          </a:bodyPr>
          <a:lstStyle/>
          <a:p>
            <a:r>
              <a:rPr lang="en-IE" b="1" dirty="0">
                <a:solidFill>
                  <a:srgbClr val="FF0000"/>
                </a:solidFill>
                <a:latin typeface="+mj-lt"/>
                <a:ea typeface="Calibri"/>
              </a:rPr>
              <a:t>Negotiations, adoption and signatured completed. </a:t>
            </a:r>
            <a:r>
              <a:rPr lang="en-IE" dirty="0">
                <a:solidFill>
                  <a:schemeClr val="tx1">
                    <a:lumMod val="50000"/>
                  </a:schemeClr>
                </a:solidFill>
                <a:latin typeface="+mj-lt"/>
                <a:ea typeface="Calibri"/>
              </a:rPr>
              <a:t>Ratification of Agreement by National Authorities in progress</a:t>
            </a:r>
            <a:endParaRPr lang="en-IE" dirty="0">
              <a:solidFill>
                <a:schemeClr val="tx1">
                  <a:lumMod val="50000"/>
                </a:schemeClr>
              </a:solidFill>
              <a:latin typeface="Aptos Display"/>
              <a:ea typeface="Calibri"/>
            </a:endParaRPr>
          </a:p>
        </p:txBody>
      </p:sp>
    </p:spTree>
    <p:extLst>
      <p:ext uri="{BB962C8B-B14F-4D97-AF65-F5344CB8AC3E}">
        <p14:creationId xmlns:p14="http://schemas.microsoft.com/office/powerpoint/2010/main" val="3590008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ADB7E1-2D5C-0E65-D71C-FFDE89C23DC7}"/>
              </a:ext>
            </a:extLst>
          </p:cNvPr>
          <p:cNvSpPr>
            <a:spLocks noGrp="1"/>
          </p:cNvSpPr>
          <p:nvPr>
            <p:ph idx="1"/>
          </p:nvPr>
        </p:nvSpPr>
        <p:spPr>
          <a:xfrm>
            <a:off x="983432" y="1825625"/>
            <a:ext cx="10297144" cy="3881904"/>
          </a:xfrm>
        </p:spPr>
        <p:txBody>
          <a:bodyPr wrap="square" rtlCol="0" anchor="t">
            <a:normAutofit lnSpcReduction="10000"/>
          </a:bodyPr>
          <a:lstStyle/>
          <a:p>
            <a:pPr marL="0" indent="0" eaLnBrk="1" fontAlgn="auto" hangingPunct="1">
              <a:buNone/>
              <a:defRPr/>
            </a:pPr>
            <a:r>
              <a:rPr lang="en-US" sz="2400" b="1" u="sng" dirty="0">
                <a:solidFill>
                  <a:schemeClr val="tx2"/>
                </a:solidFill>
              </a:rPr>
              <a:t>Declared PIC</a:t>
            </a:r>
          </a:p>
          <a:p>
            <a:pPr eaLnBrk="1" fontAlgn="auto" hangingPunct="1">
              <a:defRPr/>
            </a:pPr>
            <a:r>
              <a:rPr lang="en-US" sz="2000" dirty="0">
                <a:solidFill>
                  <a:schemeClr val="tx2"/>
                </a:solidFill>
              </a:rPr>
              <a:t>In case the self-registrant left the </a:t>
            </a:r>
            <a:r>
              <a:rPr lang="en-US" sz="2000" dirty="0" err="1">
                <a:solidFill>
                  <a:schemeClr val="tx2"/>
                </a:solidFill>
              </a:rPr>
              <a:t>organisation</a:t>
            </a:r>
            <a:r>
              <a:rPr lang="en-US" sz="2000" dirty="0">
                <a:solidFill>
                  <a:schemeClr val="tx2"/>
                </a:solidFill>
              </a:rPr>
              <a:t> and no one has access to a declared PIC – a new PIC needs to be created and REA CVS informed</a:t>
            </a:r>
          </a:p>
          <a:p>
            <a:pPr eaLnBrk="1" fontAlgn="auto" hangingPunct="1">
              <a:defRPr/>
            </a:pPr>
            <a:endParaRPr lang="en-US" sz="2000" dirty="0">
              <a:solidFill>
                <a:schemeClr val="tx2"/>
              </a:solidFill>
            </a:endParaRPr>
          </a:p>
          <a:p>
            <a:pPr marL="0" indent="0" eaLnBrk="1" fontAlgn="auto" hangingPunct="1">
              <a:buNone/>
              <a:defRPr/>
            </a:pPr>
            <a:r>
              <a:rPr lang="en-US" sz="2400" b="1" u="sng" dirty="0">
                <a:solidFill>
                  <a:schemeClr val="tx2"/>
                </a:solidFill>
              </a:rPr>
              <a:t>Valid PIC</a:t>
            </a:r>
          </a:p>
          <a:p>
            <a:pPr eaLnBrk="1" fontAlgn="auto" hangingPunct="1">
              <a:defRPr/>
            </a:pPr>
            <a:r>
              <a:rPr lang="en-US" sz="2000" dirty="0">
                <a:solidFill>
                  <a:schemeClr val="tx2"/>
                </a:solidFill>
              </a:rPr>
              <a:t>If the LEAR is not available anymore and there are no Account Administrators, a new LEAR needs to be appointed – LEAR recovery procedure</a:t>
            </a:r>
          </a:p>
          <a:p>
            <a:pPr marL="0" indent="0" eaLnBrk="1" fontAlgn="auto" hangingPunct="1">
              <a:buNone/>
              <a:defRPr/>
            </a:pPr>
            <a:r>
              <a:rPr lang="en-US" dirty="0">
                <a:hlinkClick r:id="rId3"/>
              </a:rPr>
              <a:t>https://ec.europa.eu/research/participants/urf/lear-recovery/request/</a:t>
            </a:r>
            <a:endParaRPr lang="en-US" dirty="0"/>
          </a:p>
          <a:p>
            <a:pPr marL="0" indent="0" eaLnBrk="1" fontAlgn="auto" hangingPunct="1">
              <a:buNone/>
              <a:defRPr/>
            </a:pPr>
            <a:endParaRPr lang="en-GB" dirty="0"/>
          </a:p>
        </p:txBody>
      </p:sp>
      <p:sp>
        <p:nvSpPr>
          <p:cNvPr id="64514" name="Title 1">
            <a:extLst>
              <a:ext uri="{FF2B5EF4-FFF2-40B4-BE49-F238E27FC236}">
                <a16:creationId xmlns:a16="http://schemas.microsoft.com/office/drawing/2014/main" id="{B9E307D4-1845-FD1B-43DB-C6C144FA591C}"/>
              </a:ext>
            </a:extLst>
          </p:cNvPr>
          <p:cNvSpPr>
            <a:spLocks noGrp="1"/>
          </p:cNvSpPr>
          <p:nvPr>
            <p:ph type="title"/>
          </p:nvPr>
        </p:nvSpPr>
        <p:spPr>
          <a:xfrm>
            <a:off x="911424" y="548680"/>
            <a:ext cx="7886700" cy="782357"/>
          </a:xfrm>
        </p:spPr>
        <p:txBody>
          <a:bodyPr wrap="square" anchor="ctr">
            <a:noAutofit/>
          </a:bodyPr>
          <a:lstStyle/>
          <a:p>
            <a:pPr eaLnBrk="1" hangingPunct="1"/>
            <a:r>
              <a:rPr lang="fr-BE" altLang="en-US" sz="3200" dirty="0"/>
              <a:t>Access </a:t>
            </a:r>
            <a:r>
              <a:rPr lang="fr-BE" altLang="en-US" sz="3200" dirty="0" err="1"/>
              <a:t>lost</a:t>
            </a:r>
            <a:r>
              <a:rPr lang="fr-BE" altLang="en-US" sz="3200" dirty="0"/>
              <a:t> to a </a:t>
            </a:r>
            <a:r>
              <a:rPr lang="fr-BE" altLang="en-US" sz="3200" dirty="0" err="1"/>
              <a:t>declared</a:t>
            </a:r>
            <a:r>
              <a:rPr lang="fr-BE" altLang="en-US" sz="3200" dirty="0"/>
              <a:t> or </a:t>
            </a:r>
            <a:r>
              <a:rPr lang="fr-BE" altLang="en-US" sz="3200" dirty="0" err="1"/>
              <a:t>valid</a:t>
            </a:r>
            <a:r>
              <a:rPr lang="fr-BE" altLang="en-US" sz="3200" dirty="0"/>
              <a:t> PIC</a:t>
            </a:r>
            <a:endParaRPr lang="en-GB" altLang="en-US" sz="32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Title 2">
            <a:extLst>
              <a:ext uri="{FF2B5EF4-FFF2-40B4-BE49-F238E27FC236}">
                <a16:creationId xmlns:a16="http://schemas.microsoft.com/office/drawing/2014/main" id="{7E605772-B24F-B2C4-B972-3C550B80806F}"/>
              </a:ext>
            </a:extLst>
          </p:cNvPr>
          <p:cNvSpPr>
            <a:spLocks noGrp="1"/>
          </p:cNvSpPr>
          <p:nvPr>
            <p:ph type="title"/>
          </p:nvPr>
        </p:nvSpPr>
        <p:spPr>
          <a:xfrm>
            <a:off x="839416" y="332656"/>
            <a:ext cx="7886700" cy="782638"/>
          </a:xfrm>
        </p:spPr>
        <p:txBody>
          <a:bodyPr wrap="square" anchor="ctr">
            <a:normAutofit/>
          </a:bodyPr>
          <a:lstStyle/>
          <a:p>
            <a:r>
              <a:rPr lang="en-IE" altLang="en-US" sz="3200" dirty="0"/>
              <a:t>Guidance documents</a:t>
            </a:r>
          </a:p>
        </p:txBody>
      </p:sp>
      <p:graphicFrame>
        <p:nvGraphicFramePr>
          <p:cNvPr id="65541" name="Content Placeholder 1">
            <a:extLst>
              <a:ext uri="{FF2B5EF4-FFF2-40B4-BE49-F238E27FC236}">
                <a16:creationId xmlns:a16="http://schemas.microsoft.com/office/drawing/2014/main" id="{CF681A2A-1729-E965-E76E-CA86B215806F}"/>
              </a:ext>
            </a:extLst>
          </p:cNvPr>
          <p:cNvGraphicFramePr>
            <a:graphicFrameLocks noGrp="1"/>
          </p:cNvGraphicFramePr>
          <p:nvPr>
            <p:ph idx="1"/>
          </p:nvPr>
        </p:nvGraphicFramePr>
        <p:xfrm>
          <a:off x="1055440" y="1484784"/>
          <a:ext cx="10297144" cy="4411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806F9B04-BA11-142A-9368-8A273AEA9967}"/>
              </a:ext>
            </a:extLst>
          </p:cNvPr>
          <p:cNvSpPr>
            <a:spLocks noGrp="1" noChangeArrowheads="1"/>
          </p:cNvSpPr>
          <p:nvPr>
            <p:ph type="ctrTitle"/>
          </p:nvPr>
        </p:nvSpPr>
        <p:spPr>
          <a:xfrm>
            <a:off x="2351584" y="2444480"/>
            <a:ext cx="7618412" cy="2920030"/>
          </a:xfrm>
        </p:spPr>
        <p:txBody>
          <a:bodyPr rtlCol="0">
            <a:spAutoFit/>
          </a:bodyPr>
          <a:lstStyle/>
          <a:p>
            <a:pPr algn="r" eaLnBrk="1" fontAlgn="auto" hangingPunct="1">
              <a:spcAft>
                <a:spcPts val="0"/>
              </a:spcAft>
              <a:defRPr/>
            </a:pPr>
            <a:r>
              <a:rPr lang="fr-BE" altLang="en-US" dirty="0"/>
              <a:t/>
            </a:r>
            <a:br>
              <a:rPr lang="fr-BE" altLang="en-US" dirty="0"/>
            </a:br>
            <a:r>
              <a:rPr lang="fr-BE" altLang="en-US" sz="4000" dirty="0" err="1">
                <a:solidFill>
                  <a:schemeClr val="bg1"/>
                </a:solidFill>
              </a:rPr>
              <a:t>Thank</a:t>
            </a:r>
            <a:r>
              <a:rPr lang="fr-BE" altLang="en-US" sz="4000" dirty="0">
                <a:solidFill>
                  <a:schemeClr val="bg1"/>
                </a:solidFill>
              </a:rPr>
              <a:t> </a:t>
            </a:r>
            <a:r>
              <a:rPr lang="fr-BE" altLang="en-US" sz="4000" dirty="0" err="1">
                <a:solidFill>
                  <a:schemeClr val="bg1"/>
                </a:solidFill>
              </a:rPr>
              <a:t>you</a:t>
            </a:r>
            <a:r>
              <a:rPr lang="fr-BE" altLang="en-US" sz="4000" dirty="0">
                <a:solidFill>
                  <a:schemeClr val="bg1"/>
                </a:solidFill>
              </a:rPr>
              <a:t> for </a:t>
            </a:r>
            <a:r>
              <a:rPr lang="fr-BE" altLang="en-US" sz="4000" dirty="0" err="1">
                <a:solidFill>
                  <a:schemeClr val="bg1"/>
                </a:solidFill>
              </a:rPr>
              <a:t>your</a:t>
            </a:r>
            <a:r>
              <a:rPr lang="fr-BE" altLang="en-US" sz="4000" dirty="0">
                <a:solidFill>
                  <a:schemeClr val="bg1"/>
                </a:solidFill>
              </a:rPr>
              <a:t> attention!</a:t>
            </a:r>
            <a:br>
              <a:rPr lang="fr-BE" altLang="en-US" sz="4000" dirty="0">
                <a:solidFill>
                  <a:schemeClr val="bg1"/>
                </a:solidFill>
              </a:rPr>
            </a:br>
            <a:r>
              <a:rPr lang="fr-BE" altLang="en-US" sz="4000" dirty="0">
                <a:solidFill>
                  <a:schemeClr val="bg1"/>
                </a:solidFill>
              </a:rPr>
              <a:t/>
            </a:r>
            <a:br>
              <a:rPr lang="fr-BE" altLang="en-US" sz="4000" dirty="0">
                <a:solidFill>
                  <a:schemeClr val="bg1"/>
                </a:solidFill>
              </a:rPr>
            </a:br>
            <a:r>
              <a:rPr lang="fr-BE" altLang="en-US" sz="4000" dirty="0">
                <a:solidFill>
                  <a:srgbClr val="0070C0"/>
                </a:solidFill>
              </a:rPr>
              <a:t>Questions?</a:t>
            </a:r>
            <a:r>
              <a:rPr lang="fr-BE" altLang="en-US" sz="4000" dirty="0"/>
              <a:t/>
            </a:r>
            <a:br>
              <a:rPr lang="fr-BE" altLang="en-US" sz="4000" dirty="0"/>
            </a:br>
            <a:r>
              <a:rPr lang="fr-BE" altLang="en-US" dirty="0"/>
              <a:t/>
            </a:r>
            <a:br>
              <a:rPr lang="fr-BE" altLang="en-US" dirty="0"/>
            </a:br>
            <a:endParaRPr lang="en-GB" altLang="en-US" sz="2000" dirty="0">
              <a:solidFill>
                <a:srgbClr val="0070C0"/>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C0760AB5-3905-51C7-FD29-2F479C5B401A}"/>
              </a:ext>
            </a:extLst>
          </p:cNvPr>
          <p:cNvPicPr>
            <a:picLocks noChangeAspect="1"/>
          </p:cNvPicPr>
          <p:nvPr/>
        </p:nvPicPr>
        <p:blipFill>
          <a:blip r:embed="rId3"/>
          <a:srcRect t="69163" r="71878"/>
          <a:stretch/>
        </p:blipFill>
        <p:spPr>
          <a:xfrm>
            <a:off x="0" y="5695950"/>
            <a:ext cx="1884013" cy="1162050"/>
          </a:xfrm>
          <a:prstGeom prst="rect">
            <a:avLst/>
          </a:prstGeom>
        </p:spPr>
      </p:pic>
      <p:sp>
        <p:nvSpPr>
          <p:cNvPr id="5" name="Title 2">
            <a:extLst>
              <a:ext uri="{FF2B5EF4-FFF2-40B4-BE49-F238E27FC236}">
                <a16:creationId xmlns:a16="http://schemas.microsoft.com/office/drawing/2014/main" id="{AA21AF79-CB85-5BF0-B58B-EAB63326EAF7}"/>
              </a:ext>
            </a:extLst>
          </p:cNvPr>
          <p:cNvSpPr txBox="1">
            <a:spLocks/>
          </p:cNvSpPr>
          <p:nvPr/>
        </p:nvSpPr>
        <p:spPr>
          <a:xfrm>
            <a:off x="461913" y="1197204"/>
            <a:ext cx="11623250" cy="515646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sz="5400" b="1" dirty="0">
                <a:latin typeface="EC Square Sans Cond Pro" panose="020B0506040000020004" pitchFamily="34" charset="0"/>
              </a:rPr>
              <a:t>Lump sums</a:t>
            </a:r>
          </a:p>
          <a:p>
            <a:endParaRPr lang="en-IE" sz="5400" dirty="0">
              <a:latin typeface="EC Square Sans Cond Pro" panose="020B0506040000020004" pitchFamily="34" charset="0"/>
            </a:endParaRPr>
          </a:p>
          <a:p>
            <a:r>
              <a:rPr lang="en-IE" sz="4800" dirty="0">
                <a:latin typeface="EC Square Sans Cond Pro" panose="020B0506040000020004" pitchFamily="34" charset="0"/>
              </a:rPr>
              <a:t>Specific budgetary aspects </a:t>
            </a:r>
          </a:p>
          <a:p>
            <a:endParaRPr lang="en-IE" dirty="0"/>
          </a:p>
          <a:p>
            <a:endParaRPr lang="en-IE" sz="2000" dirty="0"/>
          </a:p>
          <a:p>
            <a:endParaRPr lang="en-IE" sz="2000" dirty="0"/>
          </a:p>
          <a:p>
            <a:endParaRPr lang="en-IE" sz="2000" dirty="0"/>
          </a:p>
          <a:p>
            <a:endParaRPr lang="en-IE" sz="2000" dirty="0"/>
          </a:p>
          <a:p>
            <a:endParaRPr lang="en-IE" sz="2000" dirty="0"/>
          </a:p>
          <a:p>
            <a:endParaRPr lang="en-IE" sz="2000" dirty="0"/>
          </a:p>
          <a:p>
            <a:pPr algn="r"/>
            <a:r>
              <a:rPr lang="en-IE" sz="2000" dirty="0">
                <a:latin typeface="EC Square Sans Cond Pro" panose="020B0506040000020004" pitchFamily="34" charset="0"/>
              </a:rPr>
              <a:t>Maria STERNATIVO - Project Manager</a:t>
            </a:r>
          </a:p>
          <a:p>
            <a:pPr algn="r"/>
            <a:r>
              <a:rPr lang="en-IE" sz="2000" dirty="0">
                <a:latin typeface="EC Square Sans Cond Pro" panose="020B0506040000020004" pitchFamily="34" charset="0"/>
              </a:rPr>
              <a:t>JUST H3 - Budget, Programmes and Financial Management</a:t>
            </a:r>
          </a:p>
          <a:p>
            <a:endParaRPr lang="en-IE" dirty="0"/>
          </a:p>
        </p:txBody>
      </p:sp>
      <p:pic>
        <p:nvPicPr>
          <p:cNvPr id="4" name="Immagine 3">
            <a:extLst>
              <a:ext uri="{FF2B5EF4-FFF2-40B4-BE49-F238E27FC236}">
                <a16:creationId xmlns:a16="http://schemas.microsoft.com/office/drawing/2014/main" id="{B73D1ACE-6BF0-0855-1D0F-48639D8BB25B}"/>
              </a:ext>
            </a:extLst>
          </p:cNvPr>
          <p:cNvPicPr>
            <a:picLocks noChangeAspect="1"/>
          </p:cNvPicPr>
          <p:nvPr/>
        </p:nvPicPr>
        <p:blipFill>
          <a:blip r:embed="rId3"/>
          <a:srcRect l="63257" b="43248"/>
          <a:stretch/>
        </p:blipFill>
        <p:spPr>
          <a:xfrm>
            <a:off x="9238268" y="0"/>
            <a:ext cx="2953732" cy="2566295"/>
          </a:xfrm>
          <a:prstGeom prst="rect">
            <a:avLst/>
          </a:prstGeom>
        </p:spPr>
      </p:pic>
    </p:spTree>
    <p:extLst>
      <p:ext uri="{BB962C8B-B14F-4D97-AF65-F5344CB8AC3E}">
        <p14:creationId xmlns:p14="http://schemas.microsoft.com/office/powerpoint/2010/main" val="23376193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8"/>
          <p:cNvSpPr txBox="1">
            <a:spLocks noGrp="1"/>
          </p:cNvSpPr>
          <p:nvPr>
            <p:ph type="sldNum" sz="quarter" idx="12"/>
          </p:nvPr>
        </p:nvSpPr>
        <p:spPr>
          <a:xfrm>
            <a:off x="697524" y="6131286"/>
            <a:ext cx="2743200" cy="365125"/>
          </a:xfrm>
        </p:spPr>
        <p:txBody>
          <a:bodyPr spcFirstLastPara="1" wrap="square" lIns="91425" tIns="45700" rIns="91425" bIns="45700" anchor="ctr" anchorCtr="0">
            <a:normAutofit/>
          </a:bodyPr>
          <a:lstStyle/>
          <a:p>
            <a:pPr marL="0" marR="0" lvl="0" indent="0" defTabSz="914400" rtl="0" eaLnBrk="1" fontAlgn="auto" latinLnBrk="0" hangingPunct="1">
              <a:spcBef>
                <a:spcPts val="0"/>
              </a:spcBef>
              <a:spcAft>
                <a:spcPts val="600"/>
              </a:spcAft>
              <a:buClr>
                <a:srgbClr val="000000"/>
              </a:buClr>
              <a:buSzTx/>
              <a:buFont typeface="Arial"/>
              <a:buNone/>
              <a:tabLst/>
              <a:defRPr/>
            </a:pPr>
            <a:fld id="{00000000-1234-1234-1234-123412341234}" type="slidenum">
              <a:rPr kumimoji="0" lang="en-GB" b="0" i="0" u="none" strike="noStrike" kern="0" cap="none" spc="0" normalizeH="0" baseline="0" noProof="0">
                <a:ln>
                  <a:noFill/>
                </a:ln>
                <a:effectLst/>
                <a:uLnTx/>
                <a:uFillTx/>
              </a:rPr>
              <a:pPr marL="0" marR="0" lvl="0" indent="0" defTabSz="914400" rtl="0" eaLnBrk="1" fontAlgn="auto" latinLnBrk="0" hangingPunct="1">
                <a:spcBef>
                  <a:spcPts val="0"/>
                </a:spcBef>
                <a:spcAft>
                  <a:spcPts val="600"/>
                </a:spcAft>
                <a:buClr>
                  <a:srgbClr val="000000"/>
                </a:buClr>
                <a:buSzTx/>
                <a:buFont typeface="Arial"/>
                <a:buNone/>
                <a:tabLst/>
                <a:defRPr/>
              </a:pPr>
              <a:t>64</a:t>
            </a:fld>
            <a:endParaRPr kumimoji="0" lang="en-GB" b="0" i="0" u="none" strike="noStrike" kern="0" cap="none" spc="0" normalizeH="0" baseline="0" noProof="0" dirty="0">
              <a:ln>
                <a:noFill/>
              </a:ln>
              <a:effectLst/>
              <a:uLnTx/>
              <a:uFillTx/>
            </a:endParaRPr>
          </a:p>
        </p:txBody>
      </p:sp>
      <p:sp>
        <p:nvSpPr>
          <p:cNvPr id="296" name="Google Shape;296;p8"/>
          <p:cNvSpPr txBox="1">
            <a:spLocks noGrp="1"/>
          </p:cNvSpPr>
          <p:nvPr>
            <p:ph type="title"/>
          </p:nvPr>
        </p:nvSpPr>
        <p:spPr>
          <a:xfrm>
            <a:off x="961098" y="462601"/>
            <a:ext cx="10515600" cy="782357"/>
          </a:xfrm>
        </p:spPr>
        <p:txBody>
          <a:bodyPr spcFirstLastPara="1" wrap="square" lIns="91425" tIns="45700" rIns="91425" bIns="0" anchor="b" anchorCtr="0">
            <a:normAutofit/>
          </a:bodyPr>
          <a:lstStyle/>
          <a:p>
            <a:pPr marL="0" lvl="0" indent="0">
              <a:buSzPts val="1800"/>
            </a:pPr>
            <a:r>
              <a:rPr lang="en-US" sz="3500" b="1" dirty="0">
                <a:solidFill>
                  <a:srgbClr val="002060"/>
                </a:solidFill>
                <a:latin typeface="EC Square Sans Pro" panose="020B0506040000020004" pitchFamily="34" charset="0"/>
              </a:rPr>
              <a:t>Evolution of funding in DG JUST</a:t>
            </a:r>
          </a:p>
        </p:txBody>
      </p:sp>
      <p:sp>
        <p:nvSpPr>
          <p:cNvPr id="12" name="TextBox 11">
            <a:extLst>
              <a:ext uri="{FF2B5EF4-FFF2-40B4-BE49-F238E27FC236}">
                <a16:creationId xmlns:a16="http://schemas.microsoft.com/office/drawing/2014/main" id="{DEC80B3B-443F-EDFF-6308-8DC1C7DDF804}"/>
              </a:ext>
            </a:extLst>
          </p:cNvPr>
          <p:cNvSpPr txBox="1"/>
          <p:nvPr/>
        </p:nvSpPr>
        <p:spPr>
          <a:xfrm>
            <a:off x="195610" y="3526116"/>
            <a:ext cx="2313414" cy="1754326"/>
          </a:xfrm>
          <a:prstGeom prst="rect">
            <a:avLst/>
          </a:prstGeom>
          <a:noFill/>
        </p:spPr>
        <p:txBody>
          <a:bodyPr wrap="square" rtlCol="0">
            <a:spAutoFit/>
          </a:bodyPr>
          <a:lstStyle/>
          <a:p>
            <a:r>
              <a:rPr lang="en-IE" sz="2800" dirty="0">
                <a:latin typeface="EC Square Sans Cond Pro" panose="020B0506040000020004" pitchFamily="34" charset="0"/>
              </a:rPr>
              <a:t>Actual costs and detailed costs declaration</a:t>
            </a:r>
          </a:p>
          <a:p>
            <a:endParaRPr lang="en-IE" sz="2400" b="1" dirty="0">
              <a:latin typeface="EC Square Sans Cond Pro" panose="020B0506040000020004" pitchFamily="34" charset="0"/>
            </a:endParaRPr>
          </a:p>
        </p:txBody>
      </p:sp>
      <p:sp>
        <p:nvSpPr>
          <p:cNvPr id="19" name="TextBox 18">
            <a:extLst>
              <a:ext uri="{FF2B5EF4-FFF2-40B4-BE49-F238E27FC236}">
                <a16:creationId xmlns:a16="http://schemas.microsoft.com/office/drawing/2014/main" id="{6FD9D960-4D4D-5005-7FAC-1BE46560730D}"/>
              </a:ext>
            </a:extLst>
          </p:cNvPr>
          <p:cNvSpPr txBox="1"/>
          <p:nvPr/>
        </p:nvSpPr>
        <p:spPr>
          <a:xfrm>
            <a:off x="6755221" y="2680496"/>
            <a:ext cx="1665991" cy="461665"/>
          </a:xfrm>
          <a:prstGeom prst="rect">
            <a:avLst/>
          </a:prstGeom>
          <a:noFill/>
        </p:spPr>
        <p:txBody>
          <a:bodyPr wrap="square" rtlCol="0">
            <a:spAutoFit/>
          </a:bodyPr>
          <a:lstStyle/>
          <a:p>
            <a:pPr algn="ctr"/>
            <a:r>
              <a:rPr lang="en-IE" sz="2400" b="1" dirty="0">
                <a:solidFill>
                  <a:schemeClr val="tx2">
                    <a:lumMod val="50000"/>
                    <a:lumOff val="50000"/>
                  </a:schemeClr>
                </a:solidFill>
                <a:latin typeface="EC Square Sans Cond Pro" panose="020B0506040000020004" pitchFamily="34" charset="0"/>
              </a:rPr>
              <a:t>2021</a:t>
            </a:r>
          </a:p>
        </p:txBody>
      </p:sp>
      <p:sp>
        <p:nvSpPr>
          <p:cNvPr id="45" name="TextBox 44">
            <a:extLst>
              <a:ext uri="{FF2B5EF4-FFF2-40B4-BE49-F238E27FC236}">
                <a16:creationId xmlns:a16="http://schemas.microsoft.com/office/drawing/2014/main" id="{A1A2B711-C9A7-D13C-426C-09A1DC017F20}"/>
              </a:ext>
            </a:extLst>
          </p:cNvPr>
          <p:cNvSpPr txBox="1"/>
          <p:nvPr/>
        </p:nvSpPr>
        <p:spPr>
          <a:xfrm>
            <a:off x="280316" y="2620867"/>
            <a:ext cx="1437570" cy="830997"/>
          </a:xfrm>
          <a:prstGeom prst="rect">
            <a:avLst/>
          </a:prstGeom>
          <a:noFill/>
        </p:spPr>
        <p:txBody>
          <a:bodyPr wrap="square" rtlCol="0">
            <a:spAutoFit/>
          </a:bodyPr>
          <a:lstStyle/>
          <a:p>
            <a:pPr algn="ctr"/>
            <a:r>
              <a:rPr lang="en-IE" sz="2400" b="1" dirty="0">
                <a:solidFill>
                  <a:schemeClr val="tx2">
                    <a:lumMod val="50000"/>
                    <a:lumOff val="50000"/>
                  </a:schemeClr>
                </a:solidFill>
                <a:latin typeface="EC Square Sans Cond Pro" panose="020B0506040000020004" pitchFamily="34" charset="0"/>
              </a:rPr>
              <a:t>Before 2019</a:t>
            </a:r>
          </a:p>
        </p:txBody>
      </p:sp>
      <p:sp>
        <p:nvSpPr>
          <p:cNvPr id="51" name="TextBox 50">
            <a:extLst>
              <a:ext uri="{FF2B5EF4-FFF2-40B4-BE49-F238E27FC236}">
                <a16:creationId xmlns:a16="http://schemas.microsoft.com/office/drawing/2014/main" id="{DEC9B516-F917-90EF-A57B-12992B876BCB}"/>
              </a:ext>
            </a:extLst>
          </p:cNvPr>
          <p:cNvSpPr txBox="1"/>
          <p:nvPr/>
        </p:nvSpPr>
        <p:spPr>
          <a:xfrm>
            <a:off x="3059337" y="3526116"/>
            <a:ext cx="2743199" cy="1015663"/>
          </a:xfrm>
          <a:prstGeom prst="rect">
            <a:avLst/>
          </a:prstGeom>
          <a:noFill/>
        </p:spPr>
        <p:txBody>
          <a:bodyPr wrap="square" rtlCol="0">
            <a:spAutoFit/>
          </a:bodyPr>
          <a:lstStyle/>
          <a:p>
            <a:r>
              <a:rPr lang="en-IE" sz="3000" dirty="0">
                <a:latin typeface="EC Square Sans Cond Pro" panose="020B0506040000020004" pitchFamily="34" charset="0"/>
              </a:rPr>
              <a:t>Actual costs and </a:t>
            </a:r>
            <a:r>
              <a:rPr lang="en-IE" sz="3000" b="1" dirty="0">
                <a:solidFill>
                  <a:schemeClr val="tx2">
                    <a:lumMod val="50000"/>
                    <a:lumOff val="50000"/>
                  </a:schemeClr>
                </a:solidFill>
                <a:latin typeface="EC Square Sans Cond Pro" panose="020B0506040000020004" pitchFamily="34" charset="0"/>
              </a:rPr>
              <a:t>use of resources</a:t>
            </a:r>
          </a:p>
        </p:txBody>
      </p:sp>
      <p:sp>
        <p:nvSpPr>
          <p:cNvPr id="52" name="TextBox 51">
            <a:extLst>
              <a:ext uri="{FF2B5EF4-FFF2-40B4-BE49-F238E27FC236}">
                <a16:creationId xmlns:a16="http://schemas.microsoft.com/office/drawing/2014/main" id="{F61318C0-3435-F7A3-22F7-879313E52F27}"/>
              </a:ext>
            </a:extLst>
          </p:cNvPr>
          <p:cNvSpPr txBox="1"/>
          <p:nvPr/>
        </p:nvSpPr>
        <p:spPr>
          <a:xfrm>
            <a:off x="3286297" y="2680496"/>
            <a:ext cx="1705018" cy="461665"/>
          </a:xfrm>
          <a:prstGeom prst="rect">
            <a:avLst/>
          </a:prstGeom>
          <a:noFill/>
        </p:spPr>
        <p:txBody>
          <a:bodyPr wrap="square" rtlCol="0">
            <a:spAutoFit/>
          </a:bodyPr>
          <a:lstStyle/>
          <a:p>
            <a:pPr algn="ctr"/>
            <a:r>
              <a:rPr lang="en-IE" sz="2400" b="1" dirty="0">
                <a:solidFill>
                  <a:schemeClr val="tx2">
                    <a:lumMod val="50000"/>
                    <a:lumOff val="50000"/>
                  </a:schemeClr>
                </a:solidFill>
                <a:latin typeface="EC Square Sans Cond Pro" panose="020B0506040000020004" pitchFamily="34" charset="0"/>
              </a:rPr>
              <a:t>2019</a:t>
            </a:r>
          </a:p>
        </p:txBody>
      </p:sp>
      <p:sp>
        <p:nvSpPr>
          <p:cNvPr id="53" name="TextBox 52">
            <a:extLst>
              <a:ext uri="{FF2B5EF4-FFF2-40B4-BE49-F238E27FC236}">
                <a16:creationId xmlns:a16="http://schemas.microsoft.com/office/drawing/2014/main" id="{A817D8A8-E3BB-76DE-15A5-08A16269B3C4}"/>
              </a:ext>
            </a:extLst>
          </p:cNvPr>
          <p:cNvSpPr txBox="1"/>
          <p:nvPr/>
        </p:nvSpPr>
        <p:spPr>
          <a:xfrm>
            <a:off x="6277764" y="3504156"/>
            <a:ext cx="3203387" cy="1015663"/>
          </a:xfrm>
          <a:prstGeom prst="rect">
            <a:avLst/>
          </a:prstGeom>
          <a:noFill/>
        </p:spPr>
        <p:txBody>
          <a:bodyPr wrap="square" rtlCol="0">
            <a:spAutoFit/>
          </a:bodyPr>
          <a:lstStyle/>
          <a:p>
            <a:r>
              <a:rPr lang="en-IE" sz="3000" dirty="0">
                <a:latin typeface="EC Square Sans Cond Pro" panose="020B0506040000020004" pitchFamily="34" charset="0"/>
              </a:rPr>
              <a:t>Actual + </a:t>
            </a:r>
            <a:r>
              <a:rPr lang="en-IE" sz="3000" b="1" dirty="0">
                <a:solidFill>
                  <a:schemeClr val="tx2">
                    <a:lumMod val="50000"/>
                    <a:lumOff val="50000"/>
                  </a:schemeClr>
                </a:solidFill>
                <a:latin typeface="EC Square Sans Cond Pro" panose="020B0506040000020004" pitchFamily="34" charset="0"/>
              </a:rPr>
              <a:t>Unit </a:t>
            </a:r>
            <a:r>
              <a:rPr lang="en-IE" sz="3000" dirty="0">
                <a:latin typeface="EC Square Sans Cond Pro" panose="020B0506040000020004" pitchFamily="34" charset="0"/>
              </a:rPr>
              <a:t>costs </a:t>
            </a:r>
          </a:p>
          <a:p>
            <a:r>
              <a:rPr lang="en-IE" sz="3000" dirty="0">
                <a:latin typeface="EC Square Sans Cond Pro" panose="020B0506040000020004" pitchFamily="34" charset="0"/>
              </a:rPr>
              <a:t>and use of resources</a:t>
            </a:r>
          </a:p>
        </p:txBody>
      </p:sp>
      <p:sp>
        <p:nvSpPr>
          <p:cNvPr id="55" name="TextBox 54">
            <a:extLst>
              <a:ext uri="{FF2B5EF4-FFF2-40B4-BE49-F238E27FC236}">
                <a16:creationId xmlns:a16="http://schemas.microsoft.com/office/drawing/2014/main" id="{583074E5-A76B-193C-D8EB-D7A8EF6BDEC9}"/>
              </a:ext>
            </a:extLst>
          </p:cNvPr>
          <p:cNvSpPr txBox="1"/>
          <p:nvPr/>
        </p:nvSpPr>
        <p:spPr>
          <a:xfrm>
            <a:off x="9481151" y="2680496"/>
            <a:ext cx="2710849" cy="1477328"/>
          </a:xfrm>
          <a:prstGeom prst="rect">
            <a:avLst/>
          </a:prstGeom>
          <a:noFill/>
        </p:spPr>
        <p:txBody>
          <a:bodyPr wrap="square" rtlCol="0">
            <a:spAutoFit/>
          </a:bodyPr>
          <a:lstStyle/>
          <a:p>
            <a:r>
              <a:rPr lang="en-IE" sz="3000" dirty="0">
                <a:solidFill>
                  <a:schemeClr val="bg2">
                    <a:lumMod val="60000"/>
                    <a:lumOff val="40000"/>
                  </a:schemeClr>
                </a:solidFill>
                <a:latin typeface="EC Square Sans Cond Pro" panose="020B0506040000020004" pitchFamily="34" charset="0"/>
              </a:rPr>
              <a:t>         </a:t>
            </a:r>
            <a:r>
              <a:rPr lang="en-IE" sz="2400" b="1" dirty="0">
                <a:solidFill>
                  <a:schemeClr val="tx2">
                    <a:lumMod val="50000"/>
                    <a:lumOff val="50000"/>
                  </a:schemeClr>
                </a:solidFill>
                <a:latin typeface="EC Square Sans Cond Pro" panose="020B0506040000020004" pitchFamily="34" charset="0"/>
              </a:rPr>
              <a:t>2023</a:t>
            </a:r>
          </a:p>
          <a:p>
            <a:endParaRPr lang="en-IE" sz="3000" b="1" dirty="0">
              <a:latin typeface="EC Square Sans Cond Pro" panose="020B0506040000020004" pitchFamily="34" charset="0"/>
            </a:endParaRPr>
          </a:p>
          <a:p>
            <a:r>
              <a:rPr lang="en-IE" sz="3000" b="1" dirty="0">
                <a:latin typeface="EC Square Sans Cond Pro" panose="020B0506040000020004" pitchFamily="34" charset="0"/>
              </a:rPr>
              <a:t>      </a:t>
            </a:r>
            <a:r>
              <a:rPr lang="en-IE" sz="3000" b="1" dirty="0">
                <a:solidFill>
                  <a:schemeClr val="tx2">
                    <a:lumMod val="50000"/>
                    <a:lumOff val="50000"/>
                  </a:schemeClr>
                </a:solidFill>
                <a:latin typeface="EC Square Sans Cond Pro" panose="020B0506040000020004" pitchFamily="34" charset="0"/>
              </a:rPr>
              <a:t>Lump sums</a:t>
            </a:r>
          </a:p>
        </p:txBody>
      </p:sp>
      <p:pic>
        <p:nvPicPr>
          <p:cNvPr id="257" name="Graphic 256" descr="Line arrow: Counter-clockwise curve outline">
            <a:extLst>
              <a:ext uri="{FF2B5EF4-FFF2-40B4-BE49-F238E27FC236}">
                <a16:creationId xmlns:a16="http://schemas.microsoft.com/office/drawing/2014/main" id="{3817CC88-9FC0-64A1-0945-826B4BB9F999}"/>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rot="3348602" flipH="1">
            <a:off x="2000514" y="2590155"/>
            <a:ext cx="868331" cy="745592"/>
          </a:xfrm>
          <a:prstGeom prst="rect">
            <a:avLst/>
          </a:prstGeom>
        </p:spPr>
      </p:pic>
      <p:pic>
        <p:nvPicPr>
          <p:cNvPr id="4" name="Graphic 3" descr="Line arrow: Counter-clockwise curve outline">
            <a:extLst>
              <a:ext uri="{FF2B5EF4-FFF2-40B4-BE49-F238E27FC236}">
                <a16:creationId xmlns:a16="http://schemas.microsoft.com/office/drawing/2014/main" id="{2852F178-D5FB-6199-157A-D415B9049583}"/>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rot="3993005" flipH="1">
            <a:off x="5269952" y="2584699"/>
            <a:ext cx="868331" cy="745592"/>
          </a:xfrm>
          <a:prstGeom prst="rect">
            <a:avLst/>
          </a:prstGeom>
        </p:spPr>
      </p:pic>
      <p:pic>
        <p:nvPicPr>
          <p:cNvPr id="5" name="Graphic 4" descr="Line arrow: Counter-clockwise curve outline">
            <a:extLst>
              <a:ext uri="{FF2B5EF4-FFF2-40B4-BE49-F238E27FC236}">
                <a16:creationId xmlns:a16="http://schemas.microsoft.com/office/drawing/2014/main" id="{FB2CCC82-179B-727F-02E7-E0110783EB56}"/>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rot="3348602" flipH="1">
            <a:off x="8851375" y="2663568"/>
            <a:ext cx="868331" cy="745592"/>
          </a:xfrm>
          <a:prstGeom prst="rect">
            <a:avLst/>
          </a:prstGeom>
        </p:spPr>
      </p:pic>
    </p:spTree>
    <p:extLst>
      <p:ext uri="{BB962C8B-B14F-4D97-AF65-F5344CB8AC3E}">
        <p14:creationId xmlns:p14="http://schemas.microsoft.com/office/powerpoint/2010/main" val="941453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57"/>
                                        </p:tgtEl>
                                        <p:attrNameLst>
                                          <p:attrName>style.visibility</p:attrName>
                                        </p:attrNameLst>
                                      </p:cBhvr>
                                      <p:to>
                                        <p:strVal val="visible"/>
                                      </p:to>
                                    </p:set>
                                    <p:anim calcmode="lin" valueType="num">
                                      <p:cBhvr additive="base">
                                        <p:cTn id="17" dur="500" fill="hold"/>
                                        <p:tgtEl>
                                          <p:spTgt spid="257"/>
                                        </p:tgtEl>
                                        <p:attrNameLst>
                                          <p:attrName>ppt_x</p:attrName>
                                        </p:attrNameLst>
                                      </p:cBhvr>
                                      <p:tavLst>
                                        <p:tav tm="0">
                                          <p:val>
                                            <p:strVal val="#ppt_x"/>
                                          </p:val>
                                        </p:tav>
                                        <p:tav tm="100000">
                                          <p:val>
                                            <p:strVal val="#ppt_x"/>
                                          </p:val>
                                        </p:tav>
                                      </p:tavLst>
                                    </p:anim>
                                    <p:anim calcmode="lin" valueType="num">
                                      <p:cBhvr additive="base">
                                        <p:cTn id="18" dur="500" fill="hold"/>
                                        <p:tgtEl>
                                          <p:spTgt spid="25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fill="hold"/>
                                        <p:tgtEl>
                                          <p:spTgt spid="52"/>
                                        </p:tgtEl>
                                        <p:attrNameLst>
                                          <p:attrName>ppt_x</p:attrName>
                                        </p:attrNameLst>
                                      </p:cBhvr>
                                      <p:tavLst>
                                        <p:tav tm="0">
                                          <p:val>
                                            <p:strVal val="#ppt_x"/>
                                          </p:val>
                                        </p:tav>
                                        <p:tav tm="100000">
                                          <p:val>
                                            <p:strVal val="#ppt_x"/>
                                          </p:val>
                                        </p:tav>
                                      </p:tavLst>
                                    </p:anim>
                                    <p:anim calcmode="lin" valueType="num">
                                      <p:cBhvr additive="base">
                                        <p:cTn id="22" dur="500" fill="hold"/>
                                        <p:tgtEl>
                                          <p:spTgt spid="5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ppt_x"/>
                                          </p:val>
                                        </p:tav>
                                        <p:tav tm="100000">
                                          <p:val>
                                            <p:strVal val="#ppt_x"/>
                                          </p:val>
                                        </p:tav>
                                      </p:tavLst>
                                    </p:anim>
                                    <p:anim calcmode="lin" valueType="num">
                                      <p:cBhvr additive="base">
                                        <p:cTn id="26"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ppt_x"/>
                                          </p:val>
                                        </p:tav>
                                        <p:tav tm="100000">
                                          <p:val>
                                            <p:strVal val="#ppt_x"/>
                                          </p:val>
                                        </p:tav>
                                      </p:tavLst>
                                    </p:anim>
                                    <p:anim calcmode="lin" valueType="num">
                                      <p:cBhvr additive="base">
                                        <p:cTn id="4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additive="base">
                                        <p:cTn id="45" dur="500" fill="hold"/>
                                        <p:tgtEl>
                                          <p:spTgt spid="5"/>
                                        </p:tgtEl>
                                        <p:attrNameLst>
                                          <p:attrName>ppt_x</p:attrName>
                                        </p:attrNameLst>
                                      </p:cBhvr>
                                      <p:tavLst>
                                        <p:tav tm="0">
                                          <p:val>
                                            <p:strVal val="#ppt_x"/>
                                          </p:val>
                                        </p:tav>
                                        <p:tav tm="100000">
                                          <p:val>
                                            <p:strVal val="#ppt_x"/>
                                          </p:val>
                                        </p:tav>
                                      </p:tavLst>
                                    </p:anim>
                                    <p:anim calcmode="lin" valueType="num">
                                      <p:cBhvr additive="base">
                                        <p:cTn id="46" dur="500" fill="hold"/>
                                        <p:tgtEl>
                                          <p:spTgt spid="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additive="base">
                                        <p:cTn id="49" dur="500" fill="hold"/>
                                        <p:tgtEl>
                                          <p:spTgt spid="55"/>
                                        </p:tgtEl>
                                        <p:attrNameLst>
                                          <p:attrName>ppt_x</p:attrName>
                                        </p:attrNameLst>
                                      </p:cBhvr>
                                      <p:tavLst>
                                        <p:tav tm="0">
                                          <p:val>
                                            <p:strVal val="#ppt_x"/>
                                          </p:val>
                                        </p:tav>
                                        <p:tav tm="100000">
                                          <p:val>
                                            <p:strVal val="#ppt_x"/>
                                          </p:val>
                                        </p:tav>
                                      </p:tavLst>
                                    </p:anim>
                                    <p:anim calcmode="lin" valueType="num">
                                      <p:cBhvr additive="base">
                                        <p:cTn id="50"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p:bldP spid="45" grpId="0"/>
      <p:bldP spid="51" grpId="0"/>
      <p:bldP spid="52" grpId="0"/>
      <p:bldP spid="53" grpId="0"/>
      <p:bldP spid="5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31ACDC-2FB9-7E3E-0F4F-201F9221246C}"/>
              </a:ext>
            </a:extLst>
          </p:cNvPr>
          <p:cNvSpPr>
            <a:spLocks noGrp="1"/>
          </p:cNvSpPr>
          <p:nvPr>
            <p:ph type="sldNum" sz="quarter" idx="12"/>
          </p:nvPr>
        </p:nvSpPr>
        <p:spPr>
          <a:xfrm>
            <a:off x="697524" y="6131286"/>
            <a:ext cx="2743200" cy="365125"/>
          </a:xfrm>
        </p:spPr>
        <p:txBody>
          <a:bodyPr spcFirstLastPara="1" wrap="square" lIns="91425" tIns="45700" rIns="91425" bIns="45700" anchor="ctr" anchorCtr="0">
            <a:normAutofit/>
          </a:bodyPr>
          <a:lstStyle/>
          <a:p>
            <a:pPr lvl="0">
              <a:spcAft>
                <a:spcPts val="600"/>
              </a:spcAft>
            </a:pPr>
            <a:fld id="{00000000-1234-1234-1234-123412341234}" type="slidenum">
              <a:rPr lang="en-GB" smtClean="0"/>
              <a:pPr lvl="0">
                <a:spcAft>
                  <a:spcPts val="600"/>
                </a:spcAft>
              </a:pPr>
              <a:t>65</a:t>
            </a:fld>
            <a:endParaRPr lang="en-GB"/>
          </a:p>
        </p:txBody>
      </p:sp>
      <p:sp>
        <p:nvSpPr>
          <p:cNvPr id="3" name="Title 2">
            <a:extLst>
              <a:ext uri="{FF2B5EF4-FFF2-40B4-BE49-F238E27FC236}">
                <a16:creationId xmlns:a16="http://schemas.microsoft.com/office/drawing/2014/main" id="{18A9AF60-B510-69AE-D8A3-5815E723A085}"/>
              </a:ext>
            </a:extLst>
          </p:cNvPr>
          <p:cNvSpPr>
            <a:spLocks noGrp="1"/>
          </p:cNvSpPr>
          <p:nvPr>
            <p:ph type="title"/>
          </p:nvPr>
        </p:nvSpPr>
        <p:spPr>
          <a:xfrm>
            <a:off x="970723" y="797181"/>
            <a:ext cx="10515600" cy="782357"/>
          </a:xfrm>
        </p:spPr>
        <p:txBody>
          <a:bodyPr spcFirstLastPara="1" vert="horz" wrap="square" lIns="91440" tIns="45720" rIns="91440" bIns="0" rtlCol="0" anchor="t" anchorCtr="0">
            <a:normAutofit/>
          </a:bodyPr>
          <a:lstStyle/>
          <a:p>
            <a:pPr>
              <a:buSzPts val="1800"/>
            </a:pPr>
            <a:r>
              <a:rPr lang="en-IE" sz="3600" b="1" dirty="0">
                <a:solidFill>
                  <a:srgbClr val="002060"/>
                </a:solidFill>
                <a:latin typeface="EC Square Sans Pro" panose="020B0506040000020004" pitchFamily="34" charset="0"/>
              </a:rPr>
              <a:t>Definition </a:t>
            </a:r>
          </a:p>
        </p:txBody>
      </p:sp>
      <p:sp>
        <p:nvSpPr>
          <p:cNvPr id="13" name="Text Placeholder 5">
            <a:extLst>
              <a:ext uri="{FF2B5EF4-FFF2-40B4-BE49-F238E27FC236}">
                <a16:creationId xmlns:a16="http://schemas.microsoft.com/office/drawing/2014/main" id="{FF4FF8F2-071B-F775-79CB-1ABF5B0645BB}"/>
              </a:ext>
            </a:extLst>
          </p:cNvPr>
          <p:cNvSpPr txBox="1">
            <a:spLocks/>
          </p:cNvSpPr>
          <p:nvPr/>
        </p:nvSpPr>
        <p:spPr>
          <a:xfrm>
            <a:off x="1186922" y="1360051"/>
            <a:ext cx="9583485" cy="3370350"/>
          </a:xfrm>
          <a:prstGeom prst="rect">
            <a:avLst/>
          </a:prstGeom>
          <a:noFill/>
          <a:ln>
            <a:noFill/>
          </a:ln>
        </p:spPr>
        <p:txBody>
          <a:bodyPr spcFirstLastPara="1" wrap="square" lIns="91425" tIns="45700" rIns="91425" bIns="45700" numCol="1" anchor="t" anchorCtr="0">
            <a:normAutofit fontScale="32500" lnSpcReduction="20000"/>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a:lnSpc>
                <a:spcPct val="90000"/>
              </a:lnSpc>
              <a:spcAft>
                <a:spcPts val="1350"/>
              </a:spcAft>
            </a:pPr>
            <a:endParaRPr lang="en-US" sz="10400" kern="0" dirty="0">
              <a:latin typeface="EC Square Sans Pro" panose="020B0506040000020004" pitchFamily="34" charset="0"/>
            </a:endParaRPr>
          </a:p>
          <a:p>
            <a:pPr>
              <a:lnSpc>
                <a:spcPct val="90000"/>
              </a:lnSpc>
              <a:spcAft>
                <a:spcPts val="1350"/>
              </a:spcAft>
            </a:pPr>
            <a:r>
              <a:rPr lang="en-US" sz="10400" dirty="0">
                <a:solidFill>
                  <a:schemeClr val="tx1">
                    <a:lumMod val="95000"/>
                    <a:lumOff val="5000"/>
                  </a:schemeClr>
                </a:solidFill>
                <a:latin typeface="EC Square Sans Cond Pro" panose="020B0506040000020004" pitchFamily="34" charset="0"/>
                <a:ea typeface="+mn-ea"/>
                <a:cs typeface="+mn-cs"/>
              </a:rPr>
              <a:t>Lump sum funding is one of the forms of </a:t>
            </a:r>
            <a:r>
              <a:rPr lang="en-US" sz="10400" b="1" dirty="0">
                <a:solidFill>
                  <a:schemeClr val="tx1">
                    <a:lumMod val="95000"/>
                    <a:lumOff val="5000"/>
                  </a:schemeClr>
                </a:solidFill>
                <a:latin typeface="EC Square Sans Cond Pro" panose="020B0506040000020004" pitchFamily="34" charset="0"/>
                <a:ea typeface="+mn-ea"/>
                <a:cs typeface="+mn-cs"/>
              </a:rPr>
              <a:t>Union contributions.</a:t>
            </a:r>
          </a:p>
          <a:p>
            <a:pPr>
              <a:lnSpc>
                <a:spcPct val="90000"/>
              </a:lnSpc>
              <a:spcAft>
                <a:spcPts val="1350"/>
              </a:spcAft>
            </a:pPr>
            <a:endParaRPr lang="en-US" sz="10400" b="1" dirty="0">
              <a:solidFill>
                <a:schemeClr val="tx1">
                  <a:lumMod val="95000"/>
                  <a:lumOff val="5000"/>
                </a:schemeClr>
              </a:solidFill>
              <a:latin typeface="EC Square Sans Cond Pro" panose="020B0506040000020004" pitchFamily="34" charset="0"/>
              <a:ea typeface="+mn-ea"/>
              <a:cs typeface="+mn-cs"/>
            </a:endParaRPr>
          </a:p>
          <a:p>
            <a:pPr>
              <a:lnSpc>
                <a:spcPct val="90000"/>
              </a:lnSpc>
              <a:spcAft>
                <a:spcPts val="1350"/>
              </a:spcAft>
            </a:pPr>
            <a:r>
              <a:rPr lang="en-US" sz="10400" dirty="0">
                <a:solidFill>
                  <a:schemeClr val="tx1">
                    <a:lumMod val="95000"/>
                    <a:lumOff val="5000"/>
                  </a:schemeClr>
                </a:solidFill>
                <a:latin typeface="EC Square Sans Cond Pro" panose="020B0506040000020004" pitchFamily="34" charset="0"/>
                <a:ea typeface="+mn-ea"/>
                <a:cs typeface="+mn-cs"/>
              </a:rPr>
              <a:t>The amounts are determined up-front and fixed;</a:t>
            </a:r>
          </a:p>
          <a:p>
            <a:pPr marL="76200" indent="0">
              <a:lnSpc>
                <a:spcPct val="90000"/>
              </a:lnSpc>
              <a:spcAft>
                <a:spcPts val="1350"/>
              </a:spcAft>
              <a:buNone/>
            </a:pPr>
            <a:endParaRPr lang="en-US" sz="10400" b="1" dirty="0">
              <a:solidFill>
                <a:schemeClr val="tx1">
                  <a:lumMod val="95000"/>
                  <a:lumOff val="5000"/>
                </a:schemeClr>
              </a:solidFill>
              <a:latin typeface="EC Square Sans Cond Pro" panose="020B0506040000020004" pitchFamily="34" charset="0"/>
              <a:ea typeface="+mn-ea"/>
              <a:cs typeface="+mn-cs"/>
            </a:endParaRPr>
          </a:p>
          <a:p>
            <a:pPr marL="76200" indent="0">
              <a:lnSpc>
                <a:spcPct val="90000"/>
              </a:lnSpc>
              <a:spcAft>
                <a:spcPts val="1350"/>
              </a:spcAft>
              <a:buNone/>
            </a:pPr>
            <a:endParaRPr lang="en-US" sz="10400" dirty="0">
              <a:solidFill>
                <a:schemeClr val="tx1">
                  <a:lumMod val="95000"/>
                  <a:lumOff val="5000"/>
                </a:schemeClr>
              </a:solidFill>
              <a:latin typeface="EC Square Sans Cond Pro" panose="020B0506040000020004" pitchFamily="34" charset="0"/>
              <a:ea typeface="+mn-ea"/>
              <a:cs typeface="+mn-cs"/>
            </a:endParaRPr>
          </a:p>
          <a:p>
            <a:pPr marL="76200" indent="0">
              <a:lnSpc>
                <a:spcPct val="90000"/>
              </a:lnSpc>
              <a:spcAft>
                <a:spcPts val="1350"/>
              </a:spcAft>
              <a:buNone/>
            </a:pPr>
            <a:endParaRPr lang="en-US" sz="15200" kern="0" dirty="0">
              <a:solidFill>
                <a:schemeClr val="tx1">
                  <a:lumMod val="95000"/>
                  <a:lumOff val="5000"/>
                </a:schemeClr>
              </a:solidFill>
              <a:latin typeface="EC Square Sans Cond Pro" panose="020B0506040000020004" pitchFamily="34" charset="0"/>
            </a:endParaRPr>
          </a:p>
          <a:p>
            <a:pPr marL="76200" indent="0">
              <a:lnSpc>
                <a:spcPct val="90000"/>
              </a:lnSpc>
              <a:spcAft>
                <a:spcPts val="1350"/>
              </a:spcAft>
              <a:buNone/>
            </a:pPr>
            <a:endParaRPr lang="en-US" sz="2200" kern="0" dirty="0">
              <a:solidFill>
                <a:schemeClr val="tx1">
                  <a:lumMod val="95000"/>
                  <a:lumOff val="5000"/>
                </a:schemeClr>
              </a:solidFill>
            </a:endParaRPr>
          </a:p>
          <a:p>
            <a:pPr marL="76200" indent="0">
              <a:lnSpc>
                <a:spcPct val="90000"/>
              </a:lnSpc>
              <a:spcAft>
                <a:spcPts val="1350"/>
              </a:spcAft>
              <a:buNone/>
            </a:pPr>
            <a:endParaRPr lang="en-US" sz="2200" kern="0" dirty="0"/>
          </a:p>
          <a:p>
            <a:pPr marL="76200" indent="0">
              <a:lnSpc>
                <a:spcPct val="90000"/>
              </a:lnSpc>
              <a:spcAft>
                <a:spcPts val="1350"/>
              </a:spcAft>
              <a:buNone/>
            </a:pPr>
            <a:endParaRPr lang="en-US" sz="2200" kern="0" dirty="0"/>
          </a:p>
          <a:p>
            <a:pPr marL="76200" indent="0">
              <a:lnSpc>
                <a:spcPct val="90000"/>
              </a:lnSpc>
              <a:spcAft>
                <a:spcPts val="1350"/>
              </a:spcAft>
              <a:buNone/>
            </a:pPr>
            <a:endParaRPr lang="en-US" sz="2200" kern="0" dirty="0"/>
          </a:p>
          <a:p>
            <a:pPr marL="76200" indent="0">
              <a:lnSpc>
                <a:spcPct val="90000"/>
              </a:lnSpc>
              <a:spcAft>
                <a:spcPts val="1350"/>
              </a:spcAft>
              <a:buNone/>
            </a:pPr>
            <a:endParaRPr lang="en-US" sz="2200" kern="0" dirty="0"/>
          </a:p>
          <a:p>
            <a:pPr marL="76200" indent="0">
              <a:lnSpc>
                <a:spcPct val="90000"/>
              </a:lnSpc>
              <a:spcAft>
                <a:spcPts val="1350"/>
              </a:spcAft>
              <a:buNone/>
            </a:pPr>
            <a:endParaRPr lang="en-US" sz="2200" kern="0" dirty="0"/>
          </a:p>
          <a:p>
            <a:pPr marL="76200" indent="0">
              <a:lnSpc>
                <a:spcPct val="90000"/>
              </a:lnSpc>
              <a:spcAft>
                <a:spcPts val="1350"/>
              </a:spcAft>
              <a:buNone/>
            </a:pPr>
            <a:endParaRPr lang="en-US" sz="2200" b="0" i="0" u="none" strike="noStrike" kern="0" cap="none" dirty="0"/>
          </a:p>
          <a:p>
            <a:pPr marL="76200" indent="0">
              <a:lnSpc>
                <a:spcPct val="90000"/>
              </a:lnSpc>
              <a:spcAft>
                <a:spcPts val="1350"/>
              </a:spcAft>
              <a:buNone/>
            </a:pPr>
            <a:endParaRPr lang="en-US" sz="2200" b="0" i="0" u="none" strike="noStrike" kern="0" cap="none" dirty="0"/>
          </a:p>
        </p:txBody>
      </p:sp>
      <p:sp>
        <p:nvSpPr>
          <p:cNvPr id="4" name="Text Placeholder 5">
            <a:extLst>
              <a:ext uri="{FF2B5EF4-FFF2-40B4-BE49-F238E27FC236}">
                <a16:creationId xmlns:a16="http://schemas.microsoft.com/office/drawing/2014/main" id="{07709EDD-69F3-75EB-9430-979F1A50D1CD}"/>
              </a:ext>
            </a:extLst>
          </p:cNvPr>
          <p:cNvSpPr txBox="1">
            <a:spLocks/>
          </p:cNvSpPr>
          <p:nvPr/>
        </p:nvSpPr>
        <p:spPr>
          <a:xfrm>
            <a:off x="1186922" y="3799743"/>
            <a:ext cx="8548031" cy="2081194"/>
          </a:xfrm>
          <a:prstGeom prst="rect">
            <a:avLst/>
          </a:prstGeom>
          <a:noFill/>
          <a:ln>
            <a:noFill/>
          </a:ln>
        </p:spPr>
        <p:txBody>
          <a:bodyPr spcFirstLastPara="1" wrap="square" lIns="91425" tIns="45700" rIns="91425" bIns="45700" numCol="1" anchor="t" anchorCtr="0">
            <a:normAutofit fontScale="47500" lnSpcReduction="20000"/>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a:lnSpc>
                <a:spcPct val="90000"/>
              </a:lnSpc>
              <a:spcAft>
                <a:spcPts val="1350"/>
              </a:spcAft>
            </a:pPr>
            <a:endParaRPr lang="en-US" sz="10400" dirty="0">
              <a:solidFill>
                <a:schemeClr val="tx1">
                  <a:lumMod val="95000"/>
                  <a:lumOff val="5000"/>
                </a:schemeClr>
              </a:solidFill>
              <a:latin typeface="EC Square Sans Cond Pro" panose="020B0506040000020004" pitchFamily="34" charset="0"/>
              <a:ea typeface="+mn-ea"/>
              <a:cs typeface="+mn-cs"/>
            </a:endParaRPr>
          </a:p>
          <a:p>
            <a:pPr>
              <a:lnSpc>
                <a:spcPct val="90000"/>
              </a:lnSpc>
              <a:spcAft>
                <a:spcPts val="1350"/>
              </a:spcAft>
            </a:pPr>
            <a:r>
              <a:rPr lang="en-US" sz="7200" b="1" dirty="0">
                <a:solidFill>
                  <a:schemeClr val="tx1">
                    <a:lumMod val="95000"/>
                    <a:lumOff val="5000"/>
                  </a:schemeClr>
                </a:solidFill>
                <a:latin typeface="EC Square Sans Cond Pro" panose="020B0506040000020004" pitchFamily="34" charset="0"/>
                <a:ea typeface="+mn-ea"/>
                <a:cs typeface="+mn-cs"/>
              </a:rPr>
              <a:t>Payment</a:t>
            </a:r>
            <a:r>
              <a:rPr lang="en-US" sz="7200" dirty="0">
                <a:solidFill>
                  <a:schemeClr val="tx1">
                    <a:lumMod val="95000"/>
                    <a:lumOff val="5000"/>
                  </a:schemeClr>
                </a:solidFill>
                <a:latin typeface="EC Square Sans Cond Pro" panose="020B0506040000020004" pitchFamily="34" charset="0"/>
                <a:ea typeface="+mn-ea"/>
                <a:cs typeface="+mn-cs"/>
              </a:rPr>
              <a:t> is not triggered by the costs actually incurred, but it is based on the implementation of the activities.</a:t>
            </a:r>
          </a:p>
          <a:p>
            <a:pPr marL="76200" indent="0">
              <a:lnSpc>
                <a:spcPct val="90000"/>
              </a:lnSpc>
              <a:spcAft>
                <a:spcPts val="1350"/>
              </a:spcAft>
              <a:buNone/>
            </a:pPr>
            <a:endParaRPr lang="en-US" sz="10400" b="1" dirty="0">
              <a:solidFill>
                <a:schemeClr val="tx1">
                  <a:lumMod val="95000"/>
                  <a:lumOff val="5000"/>
                </a:schemeClr>
              </a:solidFill>
              <a:latin typeface="EC Square Sans Cond Pro" panose="020B0506040000020004" pitchFamily="34" charset="0"/>
              <a:ea typeface="+mn-ea"/>
              <a:cs typeface="+mn-cs"/>
            </a:endParaRPr>
          </a:p>
          <a:p>
            <a:pPr marL="76200" indent="0">
              <a:lnSpc>
                <a:spcPct val="90000"/>
              </a:lnSpc>
              <a:spcAft>
                <a:spcPts val="1350"/>
              </a:spcAft>
              <a:buNone/>
            </a:pPr>
            <a:endParaRPr lang="en-US" sz="10400" dirty="0">
              <a:solidFill>
                <a:schemeClr val="tx1">
                  <a:lumMod val="95000"/>
                  <a:lumOff val="5000"/>
                </a:schemeClr>
              </a:solidFill>
              <a:latin typeface="EC Square Sans Cond Pro" panose="020B0506040000020004" pitchFamily="34" charset="0"/>
              <a:ea typeface="+mn-ea"/>
              <a:cs typeface="+mn-cs"/>
            </a:endParaRPr>
          </a:p>
          <a:p>
            <a:pPr marL="76200" indent="0">
              <a:lnSpc>
                <a:spcPct val="90000"/>
              </a:lnSpc>
              <a:spcAft>
                <a:spcPts val="1350"/>
              </a:spcAft>
              <a:buNone/>
            </a:pPr>
            <a:endParaRPr lang="en-US" sz="15200" kern="0" dirty="0">
              <a:solidFill>
                <a:schemeClr val="tx1">
                  <a:lumMod val="95000"/>
                  <a:lumOff val="5000"/>
                </a:schemeClr>
              </a:solidFill>
              <a:latin typeface="EC Square Sans Cond Pro" panose="020B0506040000020004" pitchFamily="34" charset="0"/>
            </a:endParaRPr>
          </a:p>
          <a:p>
            <a:pPr marL="76200" indent="0">
              <a:lnSpc>
                <a:spcPct val="90000"/>
              </a:lnSpc>
              <a:spcAft>
                <a:spcPts val="1350"/>
              </a:spcAft>
              <a:buNone/>
            </a:pPr>
            <a:endParaRPr lang="en-US" sz="2200" kern="0" dirty="0">
              <a:solidFill>
                <a:schemeClr val="tx1">
                  <a:lumMod val="95000"/>
                  <a:lumOff val="5000"/>
                </a:schemeClr>
              </a:solidFill>
            </a:endParaRPr>
          </a:p>
          <a:p>
            <a:pPr marL="76200" indent="0">
              <a:lnSpc>
                <a:spcPct val="90000"/>
              </a:lnSpc>
              <a:spcAft>
                <a:spcPts val="1350"/>
              </a:spcAft>
              <a:buNone/>
            </a:pPr>
            <a:endParaRPr lang="en-US" sz="2200" kern="0" dirty="0"/>
          </a:p>
          <a:p>
            <a:pPr marL="76200" indent="0">
              <a:lnSpc>
                <a:spcPct val="90000"/>
              </a:lnSpc>
              <a:spcAft>
                <a:spcPts val="1350"/>
              </a:spcAft>
              <a:buNone/>
            </a:pPr>
            <a:endParaRPr lang="en-US" sz="2200" kern="0" dirty="0"/>
          </a:p>
          <a:p>
            <a:pPr marL="76200" indent="0">
              <a:lnSpc>
                <a:spcPct val="90000"/>
              </a:lnSpc>
              <a:spcAft>
                <a:spcPts val="1350"/>
              </a:spcAft>
              <a:buNone/>
            </a:pPr>
            <a:endParaRPr lang="en-US" sz="2200" kern="0" dirty="0"/>
          </a:p>
          <a:p>
            <a:pPr marL="76200" indent="0">
              <a:lnSpc>
                <a:spcPct val="90000"/>
              </a:lnSpc>
              <a:spcAft>
                <a:spcPts val="1350"/>
              </a:spcAft>
              <a:buNone/>
            </a:pPr>
            <a:endParaRPr lang="en-US" sz="2200" kern="0" dirty="0"/>
          </a:p>
          <a:p>
            <a:pPr marL="76200" indent="0">
              <a:lnSpc>
                <a:spcPct val="90000"/>
              </a:lnSpc>
              <a:spcAft>
                <a:spcPts val="1350"/>
              </a:spcAft>
              <a:buNone/>
            </a:pPr>
            <a:endParaRPr lang="en-US" sz="2200" kern="0" dirty="0"/>
          </a:p>
          <a:p>
            <a:pPr marL="76200" indent="0">
              <a:lnSpc>
                <a:spcPct val="90000"/>
              </a:lnSpc>
              <a:spcAft>
                <a:spcPts val="1350"/>
              </a:spcAft>
              <a:buNone/>
            </a:pPr>
            <a:endParaRPr lang="en-US" sz="2200" b="0" i="0" u="none" strike="noStrike" kern="0" cap="none" dirty="0"/>
          </a:p>
          <a:p>
            <a:pPr marL="76200" indent="0">
              <a:lnSpc>
                <a:spcPct val="90000"/>
              </a:lnSpc>
              <a:spcAft>
                <a:spcPts val="1350"/>
              </a:spcAft>
              <a:buNone/>
            </a:pPr>
            <a:endParaRPr lang="en-US" sz="2200" b="0" i="0" u="none" strike="noStrike" kern="0" cap="none" dirty="0"/>
          </a:p>
        </p:txBody>
      </p:sp>
    </p:spTree>
    <p:extLst>
      <p:ext uri="{BB962C8B-B14F-4D97-AF65-F5344CB8AC3E}">
        <p14:creationId xmlns:p14="http://schemas.microsoft.com/office/powerpoint/2010/main" val="1484795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31ACDC-2FB9-7E3E-0F4F-201F9221246C}"/>
              </a:ext>
            </a:extLst>
          </p:cNvPr>
          <p:cNvSpPr>
            <a:spLocks noGrp="1"/>
          </p:cNvSpPr>
          <p:nvPr>
            <p:ph type="sldNum" sz="quarter" idx="12"/>
          </p:nvPr>
        </p:nvSpPr>
        <p:spPr>
          <a:xfrm>
            <a:off x="697524" y="6131286"/>
            <a:ext cx="2743200" cy="365125"/>
          </a:xfrm>
        </p:spPr>
        <p:txBody>
          <a:bodyPr spcFirstLastPara="1" wrap="square" lIns="91425" tIns="45700" rIns="91425" bIns="45700" anchor="ctr" anchorCtr="0">
            <a:normAutofit/>
          </a:bodyPr>
          <a:lstStyle/>
          <a:p>
            <a:pPr lvl="0">
              <a:spcAft>
                <a:spcPts val="600"/>
              </a:spcAft>
            </a:pPr>
            <a:fld id="{00000000-1234-1234-1234-123412341234}" type="slidenum">
              <a:rPr lang="en-GB" smtClean="0"/>
              <a:pPr lvl="0">
                <a:spcAft>
                  <a:spcPts val="600"/>
                </a:spcAft>
              </a:pPr>
              <a:t>66</a:t>
            </a:fld>
            <a:endParaRPr lang="en-GB"/>
          </a:p>
        </p:txBody>
      </p:sp>
      <p:sp>
        <p:nvSpPr>
          <p:cNvPr id="5" name="Text Placeholder 5">
            <a:extLst>
              <a:ext uri="{FF2B5EF4-FFF2-40B4-BE49-F238E27FC236}">
                <a16:creationId xmlns:a16="http://schemas.microsoft.com/office/drawing/2014/main" id="{7A50AEB5-B2C1-1789-F473-BBB9B4B02EAA}"/>
              </a:ext>
            </a:extLst>
          </p:cNvPr>
          <p:cNvSpPr txBox="1">
            <a:spLocks/>
          </p:cNvSpPr>
          <p:nvPr/>
        </p:nvSpPr>
        <p:spPr>
          <a:xfrm>
            <a:off x="612682" y="2102995"/>
            <a:ext cx="4621555" cy="3407265"/>
          </a:xfrm>
          <a:prstGeom prst="rect">
            <a:avLst/>
          </a:prstGeom>
          <a:noFill/>
          <a:ln>
            <a:noFill/>
          </a:ln>
        </p:spPr>
        <p:txBody>
          <a:bodyPr spcFirstLastPara="1" wrap="square" lIns="91425" tIns="45700" rIns="91425" bIns="45700" numCol="1" anchor="t" anchorCtr="0">
            <a:norm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marR="0" lvl="0" indent="0" algn="ctr" defTabSz="914400" rtl="0" eaLnBrk="1" fontAlgn="auto" latinLnBrk="0" hangingPunct="1">
              <a:lnSpc>
                <a:spcPct val="90000"/>
              </a:lnSpc>
              <a:spcBef>
                <a:spcPts val="0"/>
              </a:spcBef>
              <a:spcAft>
                <a:spcPts val="1350"/>
              </a:spcAft>
              <a:buClr>
                <a:srgbClr val="034EA2"/>
              </a:buClr>
              <a:buSzPts val="2400"/>
              <a:buFont typeface="Arial"/>
              <a:buNone/>
              <a:tabLst/>
              <a:defRPr/>
            </a:pPr>
            <a:r>
              <a:rPr kumimoji="0" lang="en-US" sz="3000" b="1" i="0" u="none" strike="noStrike" kern="0" cap="none" spc="0" normalizeH="0" baseline="0" noProof="0" dirty="0">
                <a:ln>
                  <a:noFill/>
                </a:ln>
                <a:solidFill>
                  <a:srgbClr val="1EC08A"/>
                </a:solidFill>
                <a:effectLst/>
                <a:uLnTx/>
                <a:uFillTx/>
                <a:latin typeface="EC Square Sans Cond Pro" panose="020B0506040000020004" pitchFamily="34" charset="0"/>
                <a:cs typeface="Arial"/>
                <a:sym typeface="Arial"/>
              </a:rPr>
              <a:t>Type I </a:t>
            </a:r>
          </a:p>
          <a:p>
            <a:pPr marL="76200" marR="0" lvl="0" indent="0" algn="ctr" defTabSz="914400" rtl="0" eaLnBrk="1" fontAlgn="auto" latinLnBrk="0" hangingPunct="1">
              <a:lnSpc>
                <a:spcPct val="90000"/>
              </a:lnSpc>
              <a:spcBef>
                <a:spcPts val="0"/>
              </a:spcBef>
              <a:spcAft>
                <a:spcPts val="1350"/>
              </a:spcAft>
              <a:buClr>
                <a:srgbClr val="034EA2"/>
              </a:buClr>
              <a:buSzPts val="2400"/>
              <a:buFont typeface="Arial"/>
              <a:buNone/>
              <a:tabLst/>
              <a:defRPr/>
            </a:pPr>
            <a:r>
              <a:rPr kumimoji="0" lang="en-US" sz="3000" b="1" i="1" u="none" strike="noStrike" kern="0" cap="none" spc="0" normalizeH="0" baseline="0" noProof="0" dirty="0">
                <a:ln>
                  <a:noFill/>
                </a:ln>
                <a:solidFill>
                  <a:srgbClr val="1EC08A"/>
                </a:solidFill>
                <a:effectLst/>
                <a:uLnTx/>
                <a:uFillTx/>
                <a:latin typeface="EC Square Sans Cond Pro" panose="020B0506040000020004" pitchFamily="34" charset="0"/>
                <a:cs typeface="Arial"/>
                <a:sym typeface="Arial"/>
              </a:rPr>
              <a:t>top-down</a:t>
            </a:r>
            <a:endParaRPr kumimoji="0" lang="en-US" sz="3000" b="1" i="1"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ctr"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9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r>
              <a:rPr kumimoji="0" lang="en-US" sz="29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The </a:t>
            </a:r>
            <a:r>
              <a:rPr kumimoji="0" lang="en-US" sz="2800" b="0" i="0" u="none" strike="noStrike" kern="0" cap="none" spc="0" normalizeH="0" baseline="0" noProof="0" dirty="0">
                <a:ln>
                  <a:noFill/>
                </a:ln>
                <a:solidFill>
                  <a:srgbClr val="1EC08A"/>
                </a:solidFill>
                <a:effectLst/>
                <a:uLnTx/>
                <a:uFillTx/>
                <a:latin typeface="EC Square Sans Cond Pro" panose="020B0506040000020004" pitchFamily="34" charset="0"/>
                <a:cs typeface="Arial"/>
                <a:sym typeface="Arial"/>
              </a:rPr>
              <a:t>European Commission </a:t>
            </a:r>
            <a:r>
              <a:rPr kumimoji="0" lang="en-US" sz="28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decides the lump sum up-front in the call for proposal;</a:t>
            </a: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800" b="0" i="0" u="none" strike="noStrike" kern="0" cap="none" spc="0" normalizeH="0" baseline="0" noProof="0" dirty="0">
              <a:ln>
                <a:noFill/>
              </a:ln>
              <a:solidFill>
                <a:srgbClr val="4D4D4D"/>
              </a:solidFill>
              <a:effectLst/>
              <a:uLnTx/>
              <a:uFillTx/>
              <a:latin typeface="EC Square Sans Pro" panose="020B0506040000020004" pitchFamily="34" charset="0"/>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p:txBody>
      </p:sp>
      <p:sp>
        <p:nvSpPr>
          <p:cNvPr id="6" name="Text Placeholder 5">
            <a:extLst>
              <a:ext uri="{FF2B5EF4-FFF2-40B4-BE49-F238E27FC236}">
                <a16:creationId xmlns:a16="http://schemas.microsoft.com/office/drawing/2014/main" id="{5B1B4D36-82A5-E5DA-283F-2EF1D37E9D8B}"/>
              </a:ext>
            </a:extLst>
          </p:cNvPr>
          <p:cNvSpPr txBox="1">
            <a:spLocks/>
          </p:cNvSpPr>
          <p:nvPr/>
        </p:nvSpPr>
        <p:spPr>
          <a:xfrm>
            <a:off x="6543397" y="1885840"/>
            <a:ext cx="4951079" cy="4428008"/>
          </a:xfrm>
          <a:prstGeom prst="rect">
            <a:avLst/>
          </a:prstGeom>
          <a:noFill/>
          <a:ln>
            <a:noFill/>
          </a:ln>
        </p:spPr>
        <p:txBody>
          <a:bodyPr spcFirstLastPara="1" wrap="square" lIns="91425" tIns="45700" rIns="91425" bIns="45700" numCol="1" anchor="t" anchorCtr="0">
            <a:norm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marR="0" lvl="0" indent="0" algn="ctr" defTabSz="914400" rtl="0" eaLnBrk="1" fontAlgn="auto" latinLnBrk="0" hangingPunct="1">
              <a:lnSpc>
                <a:spcPct val="90000"/>
              </a:lnSpc>
              <a:spcBef>
                <a:spcPts val="0"/>
              </a:spcBef>
              <a:spcAft>
                <a:spcPts val="1350"/>
              </a:spcAft>
              <a:buClr>
                <a:srgbClr val="034EA2"/>
              </a:buClr>
              <a:buSzPts val="2400"/>
              <a:buFont typeface="Arial"/>
              <a:buNone/>
              <a:tabLst/>
              <a:defRPr/>
            </a:pPr>
            <a:r>
              <a:rPr kumimoji="0" lang="en-US" sz="3000" b="1" i="0"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t>Type II</a:t>
            </a:r>
          </a:p>
          <a:p>
            <a:pPr marL="76200" marR="0" lvl="0" indent="0" algn="ctr" defTabSz="914400" rtl="0" eaLnBrk="1" fontAlgn="auto" latinLnBrk="0" hangingPunct="1">
              <a:lnSpc>
                <a:spcPct val="90000"/>
              </a:lnSpc>
              <a:spcBef>
                <a:spcPts val="0"/>
              </a:spcBef>
              <a:spcAft>
                <a:spcPts val="1350"/>
              </a:spcAft>
              <a:buClr>
                <a:srgbClr val="034EA2"/>
              </a:buClr>
              <a:buSzPts val="2400"/>
              <a:buFont typeface="Arial"/>
              <a:buNone/>
              <a:tabLst/>
              <a:defRPr/>
            </a:pPr>
            <a:r>
              <a:rPr kumimoji="0" lang="en-US" sz="3000" b="1" i="1"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t>bottom-up</a:t>
            </a:r>
          </a:p>
          <a:p>
            <a:pPr marL="76200" marR="0" lvl="0" indent="0" algn="ctr" defTabSz="914400" rtl="0" eaLnBrk="1" fontAlgn="auto" latinLnBrk="0" hangingPunct="1">
              <a:lnSpc>
                <a:spcPct val="90000"/>
              </a:lnSpc>
              <a:spcBef>
                <a:spcPts val="0"/>
              </a:spcBef>
              <a:spcAft>
                <a:spcPts val="1350"/>
              </a:spcAft>
              <a:buClr>
                <a:srgbClr val="034EA2"/>
              </a:buClr>
              <a:buSzPts val="2400"/>
              <a:buFont typeface="Arial"/>
              <a:buNone/>
              <a:tabLst/>
              <a:defRPr/>
            </a:pPr>
            <a:r>
              <a:rPr kumimoji="0" lang="en-US" sz="3000" b="0" i="1" u="none" strike="noStrike" kern="0" cap="none" spc="0" normalizeH="0" baseline="0" noProof="0" dirty="0">
                <a:ln>
                  <a:noFill/>
                </a:ln>
                <a:solidFill>
                  <a:srgbClr val="FF0000"/>
                </a:solidFill>
                <a:effectLst/>
                <a:uLnTx/>
                <a:uFillTx/>
                <a:latin typeface="EC Square Sans Cond Pro" panose="020B0506040000020004" pitchFamily="34" charset="0"/>
                <a:cs typeface="Arial"/>
                <a:sym typeface="Arial"/>
              </a:rPr>
              <a:t>(CERV-2025-DAPHNE)</a:t>
            </a: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r>
              <a:rPr lang="en-US" sz="2800" kern="0" dirty="0">
                <a:solidFill>
                  <a:srgbClr val="4D4D4D"/>
                </a:solidFill>
                <a:latin typeface="EC Square Sans Pro" panose="020B0506040000020004" pitchFamily="34" charset="0"/>
              </a:rPr>
              <a:t>The</a:t>
            </a:r>
            <a:r>
              <a:rPr kumimoji="0" lang="en-US" sz="2800" b="1" i="0"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t> applicants</a:t>
            </a:r>
            <a:r>
              <a:rPr kumimoji="0" lang="en-US" sz="2800" b="0" i="0" u="none" strike="noStrike" kern="0" cap="none" spc="0" normalizeH="0" baseline="0" noProof="0" dirty="0">
                <a:ln>
                  <a:noFill/>
                </a:ln>
                <a:solidFill>
                  <a:srgbClr val="4D4D4D"/>
                </a:solidFill>
                <a:effectLst/>
                <a:uLnTx/>
                <a:uFillTx/>
                <a:latin typeface="EC Square Sans Pro" panose="020B0506040000020004" pitchFamily="34" charset="0"/>
                <a:cs typeface="Arial"/>
                <a:sym typeface="Arial"/>
              </a:rPr>
              <a:t> define the lump sum in their proposal in line with the activities to carry out; </a:t>
            </a: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p:txBody>
      </p:sp>
      <p:sp>
        <p:nvSpPr>
          <p:cNvPr id="11" name="Title 2">
            <a:extLst>
              <a:ext uri="{FF2B5EF4-FFF2-40B4-BE49-F238E27FC236}">
                <a16:creationId xmlns:a16="http://schemas.microsoft.com/office/drawing/2014/main" id="{F535C9D9-9B4A-6391-F080-6CD410EE9DFE}"/>
              </a:ext>
            </a:extLst>
          </p:cNvPr>
          <p:cNvSpPr txBox="1">
            <a:spLocks/>
          </p:cNvSpPr>
          <p:nvPr/>
        </p:nvSpPr>
        <p:spPr>
          <a:xfrm>
            <a:off x="978876" y="774069"/>
            <a:ext cx="10515600" cy="782357"/>
          </a:xfrm>
          <a:prstGeom prst="rect">
            <a:avLst/>
          </a:prstGeom>
          <a:noFill/>
          <a:ln>
            <a:noFill/>
          </a:ln>
        </p:spPr>
        <p:txBody>
          <a:bodyPr spcFirstLastPara="1" vert="horz" wrap="square" lIns="91440" tIns="45720" rIns="91440" bIns="0" rtlCol="0" anchor="t" anchorCtr="0">
            <a:normAutofit/>
          </a:bodyPr>
          <a:lstStyle>
            <a:defPPr marR="0" lvl="0" algn="l" rtl="0">
              <a:lnSpc>
                <a:spcPct val="100000"/>
              </a:lnSpc>
              <a:spcBef>
                <a:spcPts val="0"/>
              </a:spcBef>
              <a:spcAft>
                <a:spcPts val="0"/>
              </a:spcAft>
            </a:defPPr>
            <a:lvl1pPr marR="0" lvl="0" algn="l" rtl="0" eaLnBrk="1" hangingPunct="1">
              <a:lnSpc>
                <a:spcPct val="9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1800"/>
            </a:pPr>
            <a:r>
              <a:rPr lang="en-IE" sz="3600" b="1" dirty="0">
                <a:latin typeface="EC Square Sans Pro" panose="020B0506040000020004" pitchFamily="34" charset="0"/>
              </a:rPr>
              <a:t>Two types</a:t>
            </a:r>
          </a:p>
        </p:txBody>
      </p:sp>
    </p:spTree>
    <p:extLst>
      <p:ext uri="{BB962C8B-B14F-4D97-AF65-F5344CB8AC3E}">
        <p14:creationId xmlns:p14="http://schemas.microsoft.com/office/powerpoint/2010/main" val="3366169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31ACDC-2FB9-7E3E-0F4F-201F9221246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GB" smtClean="0"/>
              <a:t>67</a:t>
            </a:fld>
            <a:endParaRPr lang="en-GB" dirty="0"/>
          </a:p>
        </p:txBody>
      </p:sp>
      <p:sp>
        <p:nvSpPr>
          <p:cNvPr id="3" name="Title 2">
            <a:extLst>
              <a:ext uri="{FF2B5EF4-FFF2-40B4-BE49-F238E27FC236}">
                <a16:creationId xmlns:a16="http://schemas.microsoft.com/office/drawing/2014/main" id="{18A9AF60-B510-69AE-D8A3-5815E723A085}"/>
              </a:ext>
            </a:extLst>
          </p:cNvPr>
          <p:cNvSpPr>
            <a:spLocks noGrp="1"/>
          </p:cNvSpPr>
          <p:nvPr>
            <p:ph type="title"/>
          </p:nvPr>
        </p:nvSpPr>
        <p:spPr>
          <a:xfrm>
            <a:off x="941894" y="513953"/>
            <a:ext cx="5670778" cy="782357"/>
          </a:xfrm>
        </p:spPr>
        <p:txBody>
          <a:bodyPr/>
          <a:lstStyle/>
          <a:p>
            <a:r>
              <a:rPr lang="en-IE" sz="3500" b="1" dirty="0">
                <a:solidFill>
                  <a:schemeClr val="tx2">
                    <a:lumMod val="75000"/>
                    <a:lumOff val="25000"/>
                  </a:schemeClr>
                </a:solidFill>
                <a:latin typeface="EC Square Sans Pro" panose="020B0506040000020004" pitchFamily="34" charset="0"/>
              </a:rPr>
              <a:t>Why? Focus on outputs</a:t>
            </a:r>
          </a:p>
        </p:txBody>
      </p:sp>
      <p:sp>
        <p:nvSpPr>
          <p:cNvPr id="9" name="Text Placeholder 5">
            <a:extLst>
              <a:ext uri="{FF2B5EF4-FFF2-40B4-BE49-F238E27FC236}">
                <a16:creationId xmlns:a16="http://schemas.microsoft.com/office/drawing/2014/main" id="{21E80310-0DBF-D362-74AA-CEA82E480D7E}"/>
              </a:ext>
            </a:extLst>
          </p:cNvPr>
          <p:cNvSpPr txBox="1">
            <a:spLocks/>
          </p:cNvSpPr>
          <p:nvPr/>
        </p:nvSpPr>
        <p:spPr>
          <a:xfrm>
            <a:off x="6851771" y="1330148"/>
            <a:ext cx="4642705" cy="453193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a:buFont typeface="Wingdings" panose="05000000000000000000" pitchFamily="2" charset="2"/>
              <a:buChar char="ü"/>
            </a:pPr>
            <a:r>
              <a:rPr lang="en-US" sz="2800" kern="0" dirty="0">
                <a:latin typeface="EC Square Sans Cond Pro" panose="020B0506040000020004" pitchFamily="34" charset="0"/>
              </a:rPr>
              <a:t>Focus on content and quality</a:t>
            </a:r>
          </a:p>
          <a:p>
            <a:pPr marL="76200" indent="0">
              <a:buNone/>
            </a:pPr>
            <a:endParaRPr lang="en-US" sz="2800" b="1" kern="0" dirty="0">
              <a:latin typeface="EC Square Sans Cond Pro" panose="020B0506040000020004" pitchFamily="34" charset="0"/>
            </a:endParaRPr>
          </a:p>
          <a:p>
            <a:pPr>
              <a:buFont typeface="Wingdings" panose="05000000000000000000" pitchFamily="2" charset="2"/>
              <a:buChar char="ü"/>
            </a:pPr>
            <a:r>
              <a:rPr lang="en-US" sz="2800" kern="0" dirty="0">
                <a:latin typeface="EC Square Sans Cond Pro" panose="020B0506040000020004" pitchFamily="34" charset="0"/>
              </a:rPr>
              <a:t>clear objectives and outputs</a:t>
            </a:r>
          </a:p>
          <a:p>
            <a:pPr>
              <a:buFont typeface="Wingdings" panose="05000000000000000000" pitchFamily="2" charset="2"/>
              <a:buChar char="ü"/>
            </a:pPr>
            <a:endParaRPr lang="en-US" sz="2800" kern="0" dirty="0">
              <a:latin typeface="EC Square Sans Cond Pro" panose="020B0506040000020004" pitchFamily="34" charset="0"/>
            </a:endParaRPr>
          </a:p>
          <a:p>
            <a:pPr>
              <a:buFont typeface="Wingdings" panose="05000000000000000000" pitchFamily="2" charset="2"/>
              <a:buChar char="ü"/>
            </a:pPr>
            <a:r>
              <a:rPr lang="en-US" sz="2800" kern="0" dirty="0">
                <a:latin typeface="EC Square Sans Cond Pro" panose="020B0506040000020004" pitchFamily="34" charset="0"/>
              </a:rPr>
              <a:t>Easier access to the programme for beneficiaries with limited experiences</a:t>
            </a:r>
          </a:p>
          <a:p>
            <a:pPr marL="76200" indent="0">
              <a:buNone/>
            </a:pPr>
            <a:r>
              <a:rPr lang="en-US" sz="2800" i="1" kern="0" dirty="0">
                <a:latin typeface="EC Square Sans Cond Pro" panose="020B0506040000020004" pitchFamily="34" charset="0"/>
              </a:rPr>
              <a:t> </a:t>
            </a:r>
            <a:endParaRPr lang="en-US" sz="2800" kern="0" dirty="0">
              <a:latin typeface="EC Square Sans Cond Pro" panose="020B0506040000020004" pitchFamily="34" charset="0"/>
            </a:endParaRPr>
          </a:p>
          <a:p>
            <a:pPr>
              <a:buFont typeface="Wingdings" panose="05000000000000000000" pitchFamily="2" charset="2"/>
              <a:buChar char="ü"/>
            </a:pPr>
            <a:r>
              <a:rPr lang="en-US" sz="2800" kern="0" dirty="0">
                <a:latin typeface="EC Square Sans Cond Pro" panose="020B0506040000020004" pitchFamily="34" charset="0"/>
              </a:rPr>
              <a:t>less financial management</a:t>
            </a:r>
          </a:p>
          <a:p>
            <a:pPr marL="76200" indent="0">
              <a:buNone/>
            </a:pPr>
            <a:endParaRPr lang="en-US" sz="2800" kern="0" dirty="0">
              <a:latin typeface="EC Square Sans Cond Pro" panose="020B0506040000020004" pitchFamily="34" charset="0"/>
            </a:endParaRPr>
          </a:p>
          <a:p>
            <a:pPr>
              <a:buFont typeface="Wingdings" panose="05000000000000000000" pitchFamily="2" charset="2"/>
              <a:buChar char="ü"/>
            </a:pPr>
            <a:r>
              <a:rPr lang="en-US" sz="2800" kern="0" dirty="0">
                <a:latin typeface="EC Square Sans Cond Pro" panose="020B0506040000020004" pitchFamily="34" charset="0"/>
              </a:rPr>
              <a:t>simplified records-keeping</a:t>
            </a:r>
          </a:p>
          <a:p>
            <a:pPr>
              <a:buFont typeface="Wingdings" panose="05000000000000000000" pitchFamily="2" charset="2"/>
              <a:buChar char="ü"/>
            </a:pPr>
            <a:endParaRPr lang="en-US" sz="2800" b="1" kern="0" dirty="0">
              <a:latin typeface="EC Square Sans Cond Pro" panose="020B0506040000020004" pitchFamily="34" charset="0"/>
            </a:endParaRPr>
          </a:p>
          <a:p>
            <a:pPr>
              <a:buFont typeface="Wingdings" panose="05000000000000000000" pitchFamily="2" charset="2"/>
              <a:buChar char="ü"/>
            </a:pPr>
            <a:endParaRPr lang="en-US" kern="0" dirty="0">
              <a:latin typeface="EC Square Sans Cond Pro" panose="020B0506040000020004" pitchFamily="34" charset="0"/>
            </a:endParaRPr>
          </a:p>
        </p:txBody>
      </p:sp>
      <p:sp>
        <p:nvSpPr>
          <p:cNvPr id="16" name="Text Placeholder 5">
            <a:extLst>
              <a:ext uri="{FF2B5EF4-FFF2-40B4-BE49-F238E27FC236}">
                <a16:creationId xmlns:a16="http://schemas.microsoft.com/office/drawing/2014/main" id="{C1E8F9A9-27EB-09FE-6CFD-544FF73D0530}"/>
              </a:ext>
            </a:extLst>
          </p:cNvPr>
          <p:cNvSpPr txBox="1">
            <a:spLocks/>
          </p:cNvSpPr>
          <p:nvPr/>
        </p:nvSpPr>
        <p:spPr>
          <a:xfrm>
            <a:off x="697524" y="2979873"/>
            <a:ext cx="1536806" cy="61624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indent="0">
              <a:buNone/>
            </a:pPr>
            <a:r>
              <a:rPr lang="en-IE" sz="2800" b="1" kern="0" dirty="0">
                <a:solidFill>
                  <a:schemeClr val="bg1">
                    <a:lumMod val="50000"/>
                  </a:schemeClr>
                </a:solidFill>
                <a:latin typeface="EC Square Sans Cond Pro" panose="020B0506040000020004" pitchFamily="34" charset="0"/>
              </a:rPr>
              <a:t>COSTS</a:t>
            </a:r>
          </a:p>
        </p:txBody>
      </p:sp>
      <p:sp>
        <p:nvSpPr>
          <p:cNvPr id="17" name="Text Placeholder 5">
            <a:extLst>
              <a:ext uri="{FF2B5EF4-FFF2-40B4-BE49-F238E27FC236}">
                <a16:creationId xmlns:a16="http://schemas.microsoft.com/office/drawing/2014/main" id="{1D870F9A-9089-CA20-7CFE-C1E1FF261FE4}"/>
              </a:ext>
            </a:extLst>
          </p:cNvPr>
          <p:cNvSpPr txBox="1">
            <a:spLocks/>
          </p:cNvSpPr>
          <p:nvPr/>
        </p:nvSpPr>
        <p:spPr>
          <a:xfrm>
            <a:off x="2663245" y="2143467"/>
            <a:ext cx="3949427" cy="109764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indent="0" algn="ctr">
              <a:buNone/>
            </a:pPr>
            <a:r>
              <a:rPr lang="en-IE" sz="3200" b="1" kern="0">
                <a:solidFill>
                  <a:srgbClr val="00B050"/>
                </a:solidFill>
                <a:latin typeface="EC Square Sans Cond Pro" panose="020B0506040000020004" pitchFamily="34" charset="0"/>
              </a:rPr>
              <a:t>IMPLEMENTATION</a:t>
            </a:r>
            <a:endParaRPr lang="en-IE" sz="3200" b="1" kern="0" dirty="0">
              <a:solidFill>
                <a:srgbClr val="00B050"/>
              </a:solidFill>
              <a:latin typeface="EC Square Sans Cond Pro" panose="020B0506040000020004" pitchFamily="34" charset="0"/>
            </a:endParaRPr>
          </a:p>
        </p:txBody>
      </p:sp>
      <p:pic>
        <p:nvPicPr>
          <p:cNvPr id="18" name="Picture 17">
            <a:extLst>
              <a:ext uri="{FF2B5EF4-FFF2-40B4-BE49-F238E27FC236}">
                <a16:creationId xmlns:a16="http://schemas.microsoft.com/office/drawing/2014/main" id="{A62A9E36-6F5B-3AAA-135B-3CEF8C0E60A8}"/>
              </a:ext>
            </a:extLst>
          </p:cNvPr>
          <p:cNvPicPr>
            <a:picLocks noChangeAspect="1"/>
          </p:cNvPicPr>
          <p:nvPr/>
        </p:nvPicPr>
        <p:blipFill rotWithShape="1">
          <a:blip r:embed="rId3"/>
          <a:srcRect l="6762" t="8331" r="12451" b="9811"/>
          <a:stretch/>
        </p:blipFill>
        <p:spPr>
          <a:xfrm rot="7432198">
            <a:off x="1969346" y="2876527"/>
            <a:ext cx="1894377" cy="1962023"/>
          </a:xfrm>
          <a:prstGeom prst="rect">
            <a:avLst/>
          </a:prstGeom>
        </p:spPr>
      </p:pic>
    </p:spTree>
    <p:extLst>
      <p:ext uri="{BB962C8B-B14F-4D97-AF65-F5344CB8AC3E}">
        <p14:creationId xmlns:p14="http://schemas.microsoft.com/office/powerpoint/2010/main" val="453469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5400000">
                                      <p:cBhvr>
                                        <p:cTn id="6" dur="2000" fill="hold"/>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31ACDC-2FB9-7E3E-0F4F-201F9221246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GB" smtClean="0"/>
              <a:t>68</a:t>
            </a:fld>
            <a:endParaRPr lang="en-GB" dirty="0"/>
          </a:p>
        </p:txBody>
      </p:sp>
      <p:sp>
        <p:nvSpPr>
          <p:cNvPr id="7" name="Text Placeholder 5">
            <a:extLst>
              <a:ext uri="{FF2B5EF4-FFF2-40B4-BE49-F238E27FC236}">
                <a16:creationId xmlns:a16="http://schemas.microsoft.com/office/drawing/2014/main" id="{3AD9AA71-461C-E237-7378-F6A24AB3953C}"/>
              </a:ext>
            </a:extLst>
          </p:cNvPr>
          <p:cNvSpPr txBox="1">
            <a:spLocks/>
          </p:cNvSpPr>
          <p:nvPr/>
        </p:nvSpPr>
        <p:spPr>
          <a:xfrm>
            <a:off x="3440724" y="2716579"/>
            <a:ext cx="2072132" cy="33733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indent="0">
              <a:buNone/>
            </a:pPr>
            <a:r>
              <a:rPr lang="en-IE" sz="3200" b="1" kern="0" dirty="0">
                <a:solidFill>
                  <a:schemeClr val="bg1">
                    <a:lumMod val="50000"/>
                  </a:schemeClr>
                </a:solidFill>
                <a:latin typeface="EC Square Sans Cond Pro" panose="020B0506040000020004" pitchFamily="34" charset="0"/>
              </a:rPr>
              <a:t>EX POST</a:t>
            </a:r>
          </a:p>
        </p:txBody>
      </p:sp>
      <p:sp>
        <p:nvSpPr>
          <p:cNvPr id="15" name="Text Placeholder 5">
            <a:extLst>
              <a:ext uri="{FF2B5EF4-FFF2-40B4-BE49-F238E27FC236}">
                <a16:creationId xmlns:a16="http://schemas.microsoft.com/office/drawing/2014/main" id="{EAF72AA5-FF08-58B0-946D-B8BD27A51F94}"/>
              </a:ext>
            </a:extLst>
          </p:cNvPr>
          <p:cNvSpPr txBox="1">
            <a:spLocks/>
          </p:cNvSpPr>
          <p:nvPr/>
        </p:nvSpPr>
        <p:spPr>
          <a:xfrm>
            <a:off x="548883" y="2730319"/>
            <a:ext cx="2373980" cy="76014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indent="0">
              <a:buNone/>
            </a:pPr>
            <a:r>
              <a:rPr lang="en-IE" sz="3200" b="1" kern="0" dirty="0">
                <a:solidFill>
                  <a:srgbClr val="00B050"/>
                </a:solidFill>
                <a:latin typeface="EC Square Sans Cond Pro" panose="020B0506040000020004" pitchFamily="34" charset="0"/>
              </a:rPr>
              <a:t>EX ANTE</a:t>
            </a:r>
          </a:p>
        </p:txBody>
      </p:sp>
      <p:pic>
        <p:nvPicPr>
          <p:cNvPr id="12" name="Picture 11">
            <a:extLst>
              <a:ext uri="{FF2B5EF4-FFF2-40B4-BE49-F238E27FC236}">
                <a16:creationId xmlns:a16="http://schemas.microsoft.com/office/drawing/2014/main" id="{CC3CA062-FE5E-7E35-C826-42DB1FF199C8}"/>
              </a:ext>
            </a:extLst>
          </p:cNvPr>
          <p:cNvPicPr>
            <a:picLocks noChangeAspect="1"/>
          </p:cNvPicPr>
          <p:nvPr/>
        </p:nvPicPr>
        <p:blipFill rotWithShape="1">
          <a:blip r:embed="rId3"/>
          <a:srcRect l="6762" t="8331" r="12451" b="9811"/>
          <a:stretch/>
        </p:blipFill>
        <p:spPr>
          <a:xfrm rot="901701">
            <a:off x="1908623" y="3542731"/>
            <a:ext cx="1553854" cy="1609341"/>
          </a:xfrm>
          <a:prstGeom prst="rect">
            <a:avLst/>
          </a:prstGeom>
        </p:spPr>
      </p:pic>
      <p:sp>
        <p:nvSpPr>
          <p:cNvPr id="8" name="Title 2">
            <a:extLst>
              <a:ext uri="{FF2B5EF4-FFF2-40B4-BE49-F238E27FC236}">
                <a16:creationId xmlns:a16="http://schemas.microsoft.com/office/drawing/2014/main" id="{2F423166-E8FA-C209-9F41-A5F5042F289F}"/>
              </a:ext>
            </a:extLst>
          </p:cNvPr>
          <p:cNvSpPr txBox="1">
            <a:spLocks/>
          </p:cNvSpPr>
          <p:nvPr/>
        </p:nvSpPr>
        <p:spPr>
          <a:xfrm>
            <a:off x="941894" y="513953"/>
            <a:ext cx="5670778" cy="782357"/>
          </a:xfrm>
          <a:prstGeom prst="rect">
            <a:avLst/>
          </a:prstGeom>
          <a:noFill/>
          <a:ln>
            <a:noFill/>
          </a:ln>
        </p:spPr>
        <p:txBody>
          <a:bodyPr spcFirstLastPara="1" vert="horz" wrap="square" lIns="91425" tIns="45700" rIns="91425" bIns="0" rtlCol="0" anchor="b" anchorCtr="0">
            <a:noAutofit/>
          </a:bodyPr>
          <a:lstStyle>
            <a:lvl1pPr lvl="0" algn="l" defTabSz="914400" rtl="0" eaLnBrk="1" latinLnBrk="0" hangingPunct="1">
              <a:lnSpc>
                <a:spcPct val="90000"/>
              </a:lnSpc>
              <a:spcBef>
                <a:spcPts val="0"/>
              </a:spcBef>
              <a:spcAft>
                <a:spcPts val="0"/>
              </a:spcAft>
              <a:buClr>
                <a:schemeClr val="dk2"/>
              </a:buClr>
              <a:buSzPts val="1800"/>
              <a:buNone/>
              <a:defRPr sz="4400" kern="1200">
                <a:solidFill>
                  <a:schemeClr val="tx1"/>
                </a:solidFill>
                <a:latin typeface="+mj-lt"/>
                <a:ea typeface="+mj-ea"/>
                <a:cs typeface="+mj-c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IE" sz="3500" b="1" dirty="0">
                <a:solidFill>
                  <a:schemeClr val="tx2">
                    <a:lumMod val="75000"/>
                    <a:lumOff val="25000"/>
                  </a:schemeClr>
                </a:solidFill>
                <a:latin typeface="EC Square Sans Pro" panose="020B0506040000020004" pitchFamily="34" charset="0"/>
              </a:rPr>
              <a:t>Simplification</a:t>
            </a:r>
          </a:p>
        </p:txBody>
      </p:sp>
      <p:sp>
        <p:nvSpPr>
          <p:cNvPr id="3" name="Text Placeholder 5">
            <a:extLst>
              <a:ext uri="{FF2B5EF4-FFF2-40B4-BE49-F238E27FC236}">
                <a16:creationId xmlns:a16="http://schemas.microsoft.com/office/drawing/2014/main" id="{AF6E8036-D999-6CA2-2410-3442473EA576}"/>
              </a:ext>
            </a:extLst>
          </p:cNvPr>
          <p:cNvSpPr txBox="1">
            <a:spLocks/>
          </p:cNvSpPr>
          <p:nvPr/>
        </p:nvSpPr>
        <p:spPr>
          <a:xfrm>
            <a:off x="6612672" y="1712462"/>
            <a:ext cx="5236256" cy="397190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360000" indent="-342900">
              <a:lnSpc>
                <a:spcPct val="150000"/>
              </a:lnSpc>
              <a:buFont typeface="Wingdings" panose="05000000000000000000" pitchFamily="2" charset="2"/>
              <a:buChar char="ü"/>
            </a:pPr>
            <a:r>
              <a:rPr lang="en-IE" sz="2800" kern="0" dirty="0">
                <a:solidFill>
                  <a:srgbClr val="FF0000"/>
                </a:solidFill>
                <a:latin typeface="EC Square Sans Cond Pro" panose="020B0506040000020004" pitchFamily="34" charset="0"/>
              </a:rPr>
              <a:t>No</a:t>
            </a:r>
            <a:r>
              <a:rPr lang="en-IE" sz="2800" b="1" kern="0" dirty="0">
                <a:latin typeface="EC Square Sans Cond Pro" panose="020B0506040000020004" pitchFamily="34" charset="0"/>
              </a:rPr>
              <a:t> costs reporting</a:t>
            </a:r>
          </a:p>
          <a:p>
            <a:pPr marL="360000" indent="-342900">
              <a:lnSpc>
                <a:spcPct val="150000"/>
              </a:lnSpc>
              <a:buFont typeface="Wingdings" panose="05000000000000000000" pitchFamily="2" charset="2"/>
              <a:buChar char="ü"/>
            </a:pPr>
            <a:r>
              <a:rPr lang="en-IE" sz="2800" kern="0" dirty="0">
                <a:solidFill>
                  <a:srgbClr val="FF0000"/>
                </a:solidFill>
                <a:latin typeface="EC Square Sans Cond Pro" panose="020B0506040000020004" pitchFamily="34" charset="0"/>
              </a:rPr>
              <a:t>No </a:t>
            </a:r>
            <a:r>
              <a:rPr lang="en-IE" sz="2800" b="1" kern="0" dirty="0">
                <a:latin typeface="EC Square Sans Cond Pro" panose="020B0506040000020004" pitchFamily="34" charset="0"/>
              </a:rPr>
              <a:t>costs-supporting</a:t>
            </a:r>
            <a:r>
              <a:rPr lang="en-IE" sz="2800" kern="0" dirty="0">
                <a:latin typeface="EC Square Sans Cond Pro" panose="020B0506040000020004" pitchFamily="34" charset="0"/>
              </a:rPr>
              <a:t> documentation</a:t>
            </a:r>
          </a:p>
          <a:p>
            <a:pPr marL="360000" indent="-342900">
              <a:lnSpc>
                <a:spcPct val="150000"/>
              </a:lnSpc>
              <a:buFont typeface="Wingdings" panose="05000000000000000000" pitchFamily="2" charset="2"/>
              <a:buChar char="ü"/>
            </a:pPr>
            <a:r>
              <a:rPr lang="en-IE" sz="2800" kern="0" dirty="0">
                <a:solidFill>
                  <a:srgbClr val="FF0000"/>
                </a:solidFill>
                <a:latin typeface="EC Square Sans Cond Pro" panose="020B0506040000020004" pitchFamily="34" charset="0"/>
              </a:rPr>
              <a:t>No</a:t>
            </a:r>
            <a:r>
              <a:rPr lang="en-IE" sz="2800" kern="0" dirty="0">
                <a:latin typeface="EC Square Sans Cond Pro" panose="020B0506040000020004" pitchFamily="34" charset="0"/>
              </a:rPr>
              <a:t> ex post </a:t>
            </a:r>
            <a:r>
              <a:rPr lang="en-IE" sz="2800" b="1" kern="0" dirty="0">
                <a:latin typeface="EC Square Sans Cond Pro" panose="020B0506040000020004" pitchFamily="34" charset="0"/>
              </a:rPr>
              <a:t>financial audits</a:t>
            </a:r>
          </a:p>
          <a:p>
            <a:pPr marL="360000" indent="-342900">
              <a:lnSpc>
                <a:spcPct val="150000"/>
              </a:lnSpc>
              <a:buFont typeface="Wingdings" panose="05000000000000000000" pitchFamily="2" charset="2"/>
              <a:buChar char="ü"/>
            </a:pPr>
            <a:r>
              <a:rPr lang="es-ES" sz="2400" kern="0" dirty="0" err="1">
                <a:latin typeface="EC Square Sans Cond Pro" panose="020B0506040000020004" pitchFamily="34" charset="0"/>
              </a:rPr>
              <a:t>Ex-ante</a:t>
            </a:r>
            <a:r>
              <a:rPr lang="es-ES" sz="2400" b="1" kern="0" dirty="0">
                <a:latin typeface="EC Square Sans Cond Pro" panose="020B0506040000020004" pitchFamily="34" charset="0"/>
              </a:rPr>
              <a:t> </a:t>
            </a:r>
            <a:r>
              <a:rPr lang="es-ES" sz="2400" b="1" kern="0" dirty="0" err="1">
                <a:latin typeface="EC Square Sans Cond Pro" panose="020B0506040000020004" pitchFamily="34" charset="0"/>
              </a:rPr>
              <a:t>cost</a:t>
            </a:r>
            <a:r>
              <a:rPr lang="es-ES" sz="2400" b="1" kern="0" dirty="0">
                <a:latin typeface="EC Square Sans Cond Pro" panose="020B0506040000020004" pitchFamily="34" charset="0"/>
              </a:rPr>
              <a:t> </a:t>
            </a:r>
            <a:r>
              <a:rPr lang="es-ES" sz="2400" b="1" kern="0" dirty="0" err="1">
                <a:latin typeface="EC Square Sans Cond Pro" panose="020B0506040000020004" pitchFamily="34" charset="0"/>
              </a:rPr>
              <a:t>evaluation</a:t>
            </a:r>
            <a:endParaRPr lang="es-ES" sz="2400" b="1" kern="0" dirty="0">
              <a:latin typeface="EC Square Sans Cond Pro" panose="020B0506040000020004" pitchFamily="34" charset="0"/>
            </a:endParaRPr>
          </a:p>
          <a:p>
            <a:pPr marL="360000" indent="-342900">
              <a:lnSpc>
                <a:spcPct val="150000"/>
              </a:lnSpc>
              <a:buFont typeface="Wingdings" panose="05000000000000000000" pitchFamily="2" charset="2"/>
              <a:buChar char="ü"/>
            </a:pPr>
            <a:r>
              <a:rPr lang="en-US" sz="2400" b="1" kern="0" dirty="0">
                <a:latin typeface="EC Square Sans Cond Pro" panose="020B0506040000020004" pitchFamily="34" charset="0"/>
              </a:rPr>
              <a:t>faster</a:t>
            </a:r>
            <a:r>
              <a:rPr lang="en-US" sz="2400" kern="0" dirty="0">
                <a:latin typeface="EC Square Sans Cond Pro" panose="020B0506040000020004" pitchFamily="34" charset="0"/>
              </a:rPr>
              <a:t> payments</a:t>
            </a:r>
          </a:p>
          <a:p>
            <a:pPr marL="360000" indent="-342900">
              <a:lnSpc>
                <a:spcPct val="150000"/>
              </a:lnSpc>
              <a:buFont typeface="Wingdings" panose="05000000000000000000" pitchFamily="2" charset="2"/>
              <a:buChar char="ü"/>
            </a:pPr>
            <a:endParaRPr lang="en-US" sz="2400" kern="0" dirty="0">
              <a:latin typeface="EC Square Sans Cond Pro" panose="020B0506040000020004" pitchFamily="34" charset="0"/>
            </a:endParaRPr>
          </a:p>
          <a:p>
            <a:pPr marL="360000" indent="-342900">
              <a:lnSpc>
                <a:spcPct val="150000"/>
              </a:lnSpc>
              <a:buFont typeface="Wingdings" panose="05000000000000000000" pitchFamily="2" charset="2"/>
              <a:buChar char="ü"/>
            </a:pPr>
            <a:endParaRPr lang="en-IE" kern="0" dirty="0">
              <a:latin typeface="EC Square Sans Cond Pro" panose="020B0506040000020004" pitchFamily="34" charset="0"/>
            </a:endParaRPr>
          </a:p>
          <a:p>
            <a:pPr marL="360000" indent="-342900">
              <a:lnSpc>
                <a:spcPct val="150000"/>
              </a:lnSpc>
              <a:buFont typeface="Wingdings" panose="05000000000000000000" pitchFamily="2" charset="2"/>
              <a:buChar char="ü"/>
            </a:pPr>
            <a:endParaRPr lang="en-IE" kern="0" dirty="0">
              <a:latin typeface="EC Square Sans Cond Pro" panose="020B0506040000020004" pitchFamily="34" charset="0"/>
            </a:endParaRPr>
          </a:p>
          <a:p>
            <a:pPr marL="360000" indent="-342900">
              <a:lnSpc>
                <a:spcPct val="150000"/>
              </a:lnSpc>
              <a:buFont typeface="Wingdings" panose="05000000000000000000" pitchFamily="2" charset="2"/>
              <a:buChar char="ü"/>
            </a:pPr>
            <a:endParaRPr lang="en-IE" kern="0" dirty="0">
              <a:latin typeface="EC Square Sans Cond Pro" panose="020B0506040000020004" pitchFamily="34" charset="0"/>
            </a:endParaRPr>
          </a:p>
        </p:txBody>
      </p:sp>
    </p:spTree>
    <p:extLst>
      <p:ext uri="{BB962C8B-B14F-4D97-AF65-F5344CB8AC3E}">
        <p14:creationId xmlns:p14="http://schemas.microsoft.com/office/powerpoint/2010/main" val="221881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5400000">
                                      <p:cBhvr>
                                        <p:cTn id="6" dur="2250" fill="hold"/>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927BDC5-0860-9306-74D3-BCAA6C09BA36}"/>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GB" smtClean="0"/>
              <a:t>69</a:t>
            </a:fld>
            <a:endParaRPr lang="en-GB" dirty="0"/>
          </a:p>
        </p:txBody>
      </p:sp>
      <p:sp>
        <p:nvSpPr>
          <p:cNvPr id="3" name="Title 2">
            <a:extLst>
              <a:ext uri="{FF2B5EF4-FFF2-40B4-BE49-F238E27FC236}">
                <a16:creationId xmlns:a16="http://schemas.microsoft.com/office/drawing/2014/main" id="{8A81470D-3DDA-D818-4C0D-E7B5E51791B3}"/>
              </a:ext>
            </a:extLst>
          </p:cNvPr>
          <p:cNvSpPr>
            <a:spLocks noGrp="1"/>
          </p:cNvSpPr>
          <p:nvPr>
            <p:ph type="title"/>
          </p:nvPr>
        </p:nvSpPr>
        <p:spPr>
          <a:xfrm>
            <a:off x="970722" y="542271"/>
            <a:ext cx="10515600" cy="782357"/>
          </a:xfrm>
        </p:spPr>
        <p:txBody>
          <a:bodyPr/>
          <a:lstStyle/>
          <a:p>
            <a:r>
              <a:rPr lang="en-IE" sz="2800" b="1" dirty="0">
                <a:latin typeface="EC Square Sans Cond Pro" panose="020B0506040000020004" pitchFamily="34" charset="0"/>
              </a:rPr>
              <a:t>What changes with LS II?</a:t>
            </a:r>
          </a:p>
        </p:txBody>
      </p:sp>
      <p:sp>
        <p:nvSpPr>
          <p:cNvPr id="4" name="Text Placeholder 3">
            <a:extLst>
              <a:ext uri="{FF2B5EF4-FFF2-40B4-BE49-F238E27FC236}">
                <a16:creationId xmlns:a16="http://schemas.microsoft.com/office/drawing/2014/main" id="{FB78A2C9-A589-678F-BC7F-D644266C1DE6}"/>
              </a:ext>
            </a:extLst>
          </p:cNvPr>
          <p:cNvSpPr>
            <a:spLocks noGrp="1"/>
          </p:cNvSpPr>
          <p:nvPr>
            <p:ph type="body" idx="1"/>
          </p:nvPr>
        </p:nvSpPr>
        <p:spPr>
          <a:xfrm>
            <a:off x="970722" y="1753725"/>
            <a:ext cx="8735253" cy="4162471"/>
          </a:xfrm>
        </p:spPr>
        <p:txBody>
          <a:bodyPr/>
          <a:lstStyle/>
          <a:p>
            <a:pPr>
              <a:lnSpc>
                <a:spcPct val="200000"/>
              </a:lnSpc>
            </a:pPr>
            <a:r>
              <a:rPr lang="en-US" dirty="0">
                <a:latin typeface="EC Square Sans Cond Pro" panose="020B0506040000020004" pitchFamily="34" charset="0"/>
              </a:rPr>
              <a:t>Focus on completion of work packages    </a:t>
            </a:r>
          </a:p>
          <a:p>
            <a:pPr>
              <a:lnSpc>
                <a:spcPct val="200000"/>
              </a:lnSpc>
            </a:pPr>
            <a:r>
              <a:rPr lang="en-US" dirty="0">
                <a:latin typeface="EC Square Sans Cond Pro" panose="020B0506040000020004" pitchFamily="34" charset="0"/>
              </a:rPr>
              <a:t>Payment depends on completion of activities</a:t>
            </a:r>
          </a:p>
          <a:p>
            <a:pPr>
              <a:lnSpc>
                <a:spcPct val="200000"/>
              </a:lnSpc>
            </a:pPr>
            <a:r>
              <a:rPr lang="en-US" dirty="0">
                <a:latin typeface="EC Square Sans Cond Pro" panose="020B0506040000020004" pitchFamily="34" charset="0"/>
              </a:rPr>
              <a:t>No costs justification at payment stage</a:t>
            </a:r>
          </a:p>
          <a:p>
            <a:pPr>
              <a:lnSpc>
                <a:spcPct val="200000"/>
              </a:lnSpc>
            </a:pPr>
            <a:r>
              <a:rPr lang="en-US" b="1" dirty="0">
                <a:solidFill>
                  <a:srgbClr val="FF0000"/>
                </a:solidFill>
                <a:latin typeface="EC Square Sans Cond Pro" panose="020B0506040000020004" pitchFamily="34" charset="0"/>
              </a:rPr>
              <a:t>!</a:t>
            </a:r>
            <a:r>
              <a:rPr lang="en-US" b="1" dirty="0">
                <a:latin typeface="EC Square Sans Cond Pro" panose="020B0506040000020004" pitchFamily="34" charset="0"/>
              </a:rPr>
              <a:t> </a:t>
            </a:r>
            <a:r>
              <a:rPr lang="en-US" dirty="0">
                <a:latin typeface="EC Square Sans Cond Pro" panose="020B0506040000020004" pitchFamily="34" charset="0"/>
              </a:rPr>
              <a:t>No financial ex-post audits</a:t>
            </a:r>
          </a:p>
          <a:p>
            <a:endParaRPr lang="en-IE" dirty="0"/>
          </a:p>
        </p:txBody>
      </p:sp>
    </p:spTree>
    <p:extLst>
      <p:ext uri="{BB962C8B-B14F-4D97-AF65-F5344CB8AC3E}">
        <p14:creationId xmlns:p14="http://schemas.microsoft.com/office/powerpoint/2010/main" val="1322442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8"/>
          <p:cNvSpPr txBox="1">
            <a:spLocks noGrp="1"/>
          </p:cNvSpPr>
          <p:nvPr>
            <p:ph type="sldNum" idx="12"/>
          </p:nvPr>
        </p:nvSpPr>
        <p:spPr>
          <a:xfrm>
            <a:off x="697524" y="6131286"/>
            <a:ext cx="2743200" cy="365125"/>
          </a:xfrm>
          <a:prstGeom prst="rect">
            <a:avLst/>
          </a:prstGeom>
          <a:no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3" name="Right Arrow 5">
            <a:extLst>
              <a:ext uri="{FF2B5EF4-FFF2-40B4-BE49-F238E27FC236}">
                <a16:creationId xmlns:a16="http://schemas.microsoft.com/office/drawing/2014/main" id="{3B9135CC-74E5-ABAF-12AC-44A64E771CD8}"/>
              </a:ext>
            </a:extLst>
          </p:cNvPr>
          <p:cNvSpPr/>
          <p:nvPr/>
        </p:nvSpPr>
        <p:spPr>
          <a:xfrm>
            <a:off x="904734" y="1468105"/>
            <a:ext cx="5286145" cy="5077634"/>
          </a:xfrm>
          <a:prstGeom prst="rightArrow">
            <a:avLst>
              <a:gd name="adj1" fmla="val 86128"/>
              <a:gd name="adj2" fmla="val 34483"/>
            </a:avLst>
          </a:prstGeom>
          <a:solidFill>
            <a:srgbClr val="FAF4EA"/>
          </a:solidFill>
          <a:ln>
            <a:solidFill>
              <a:srgbClr val="FAF4EA"/>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734840"/>
                </a:solidFill>
                <a:effectLst/>
                <a:uLnTx/>
                <a:uFillTx/>
                <a:latin typeface="Gotham HTF Book"/>
                <a:ea typeface="+mn-ea"/>
                <a:cs typeface="Calibri" panose="020F0502020204030204" pitchFamily="34" charset="0"/>
              </a:rPr>
              <a:t>To protect and promote rights and values as enshrined in the EU </a:t>
            </a:r>
            <a:r>
              <a:rPr kumimoji="0" lang="en-GB" sz="1800" b="1" i="0" u="none" strike="noStrike" kern="1200" cap="none" spc="0" normalizeH="0" baseline="0" noProof="0">
                <a:ln>
                  <a:noFill/>
                </a:ln>
                <a:solidFill>
                  <a:srgbClr val="734840"/>
                </a:solidFill>
                <a:effectLst/>
                <a:uLnTx/>
                <a:uFillTx/>
                <a:latin typeface="Gotham HTF Book"/>
                <a:ea typeface="+mn-ea"/>
                <a:cs typeface="Calibri" panose="020F0502020204030204" pitchFamily="34" charset="0"/>
              </a:rPr>
              <a:t>Treaties and the EU Charter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734840"/>
              </a:solidFill>
              <a:effectLst/>
              <a:uLnTx/>
              <a:uFillTx/>
              <a:latin typeface="Gotham HTF Book"/>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734840"/>
                </a:solidFill>
                <a:effectLst/>
                <a:uLnTx/>
                <a:uFillTx/>
                <a:latin typeface="Gotham HTF Book"/>
                <a:ea typeface="+mn-ea"/>
                <a:cs typeface="Calibri" panose="020F0502020204030204" pitchFamily="34" charset="0"/>
              </a:rPr>
              <a:t>Supporting civil society organisations</a:t>
            </a:r>
            <a:r>
              <a:rPr kumimoji="0" lang="en-GB" sz="1800" b="0" i="0" u="none" strike="noStrike" kern="1200" cap="none" spc="0" normalizeH="0" baseline="0" noProof="0">
                <a:ln>
                  <a:noFill/>
                </a:ln>
                <a:solidFill>
                  <a:srgbClr val="734840"/>
                </a:solidFill>
                <a:effectLst/>
                <a:uLnTx/>
                <a:uFillTx/>
                <a:latin typeface="Gotham HTF Book"/>
                <a:ea typeface="+mn-ea"/>
                <a:cs typeface="Calibri" panose="020F0502020204030204" pitchFamily="34" charset="0"/>
              </a:rPr>
              <a:t> and other stakeholders active at local, regional, national and transnational level,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734840"/>
              </a:solidFill>
              <a:effectLst/>
              <a:uLnTx/>
              <a:uFillTx/>
              <a:latin typeface="Gotham HTF Book"/>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734840"/>
                </a:solidFill>
                <a:effectLst/>
                <a:uLnTx/>
                <a:uFillTx/>
                <a:latin typeface="Gotham HTF Book"/>
                <a:ea typeface="+mn-ea"/>
                <a:cs typeface="Calibri" panose="020F0502020204030204" pitchFamily="34" charset="0"/>
              </a:rPr>
              <a:t>Encouraging civic and democratic participation, in order to sustain and further develop open, rights-based, democratic, equal and inclusive societies based on the rule of law</a:t>
            </a:r>
            <a:endParaRPr kumimoji="0" lang="fr-BE" sz="1800" b="0" i="0" u="none" strike="noStrike" kern="1200" cap="none" spc="0" normalizeH="0" baseline="0" noProof="0">
              <a:ln>
                <a:noFill/>
              </a:ln>
              <a:solidFill>
                <a:srgbClr val="734840"/>
              </a:solidFill>
              <a:effectLst/>
              <a:uLnTx/>
              <a:uFillTx/>
              <a:latin typeface="Gotham HTF Book"/>
              <a:ea typeface="+mn-ea"/>
              <a:cs typeface="Calibri" panose="020F0502020204030204" pitchFamily="34" charset="0"/>
            </a:endParaRPr>
          </a:p>
        </p:txBody>
      </p:sp>
      <p:graphicFrame>
        <p:nvGraphicFramePr>
          <p:cNvPr id="14" name="Diagram 13">
            <a:extLst>
              <a:ext uri="{FF2B5EF4-FFF2-40B4-BE49-F238E27FC236}">
                <a16:creationId xmlns:a16="http://schemas.microsoft.com/office/drawing/2014/main" id="{15DAAB30-71F2-6396-AEF2-6BD82F3EC794}"/>
              </a:ext>
            </a:extLst>
          </p:cNvPr>
          <p:cNvGraphicFramePr/>
          <p:nvPr/>
        </p:nvGraphicFramePr>
        <p:xfrm>
          <a:off x="7454879" y="1889155"/>
          <a:ext cx="4154667" cy="42355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Box 14">
            <a:extLst>
              <a:ext uri="{FF2B5EF4-FFF2-40B4-BE49-F238E27FC236}">
                <a16:creationId xmlns:a16="http://schemas.microsoft.com/office/drawing/2014/main" id="{E25B56C0-1E49-C7D2-D7D5-FCCAA70149D1}"/>
              </a:ext>
            </a:extLst>
          </p:cNvPr>
          <p:cNvSpPr txBox="1"/>
          <p:nvPr/>
        </p:nvSpPr>
        <p:spPr>
          <a:xfrm>
            <a:off x="6011705" y="3422144"/>
            <a:ext cx="1816575" cy="105413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kumimoji="0" lang="en-IE" sz="2000" b="1" i="0" u="none" strike="noStrike" kern="1200" cap="none" spc="0" normalizeH="0" baseline="0" noProof="0">
                <a:ln>
                  <a:noFill/>
                </a:ln>
                <a:solidFill>
                  <a:srgbClr val="E7E6E6">
                    <a:lumMod val="25000"/>
                  </a:srgbClr>
                </a:solidFill>
                <a:effectLst/>
                <a:uLnTx/>
                <a:uFillTx/>
                <a:latin typeface="Gotham HTF Book"/>
                <a:ea typeface="+mn-ea"/>
                <a:cs typeface="+mn-cs"/>
              </a:rPr>
              <a:t>2021-2027</a:t>
            </a:r>
          </a:p>
          <a:p>
            <a:pPr marL="0" indent="0" algn="ctr">
              <a:spcAft>
                <a:spcPts val="600"/>
              </a:spcAft>
              <a:buClr>
                <a:srgbClr val="FFFFFF"/>
              </a:buClr>
              <a:buFontTx/>
              <a:buNone/>
            </a:pPr>
            <a:r>
              <a:rPr lang="en-GB" sz="2000" b="1" i="0" kern="0">
                <a:solidFill>
                  <a:srgbClr val="FF0000"/>
                </a:solidFill>
                <a:latin typeface="Calibri" panose="020F0502020204030204" pitchFamily="34" charset="0"/>
                <a:cs typeface="Calibri" panose="020F0502020204030204" pitchFamily="34" charset="0"/>
              </a:rPr>
              <a:t>Budget</a:t>
            </a:r>
            <a:br>
              <a:rPr lang="en-GB" sz="2000" b="1" i="0" kern="0">
                <a:solidFill>
                  <a:srgbClr val="FF0000"/>
                </a:solidFill>
                <a:latin typeface="Calibri" panose="020F0502020204030204" pitchFamily="34" charset="0"/>
                <a:cs typeface="Calibri" panose="020F0502020204030204" pitchFamily="34" charset="0"/>
              </a:rPr>
            </a:br>
            <a:r>
              <a:rPr lang="en-GB" sz="2000" b="1" i="0" kern="0">
                <a:solidFill>
                  <a:srgbClr val="FF0000"/>
                </a:solidFill>
                <a:latin typeface="Calibri" panose="020F0502020204030204" pitchFamily="34" charset="0"/>
                <a:cs typeface="Calibri" panose="020F0502020204030204" pitchFamily="34" charset="0"/>
              </a:rPr>
              <a:t>€ 1.5 billion</a:t>
            </a:r>
            <a:endParaRPr lang="en-GB" sz="1400" b="0" i="0" kern="0">
              <a:solidFill>
                <a:srgbClr val="FF0000"/>
              </a:solidFill>
              <a:latin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BC77E12D-E276-4791-8FFB-4621C1EC67FB}"/>
              </a:ext>
            </a:extLst>
          </p:cNvPr>
          <p:cNvSpPr txBox="1"/>
          <p:nvPr/>
        </p:nvSpPr>
        <p:spPr>
          <a:xfrm>
            <a:off x="1848045" y="369291"/>
            <a:ext cx="9912344" cy="760657"/>
          </a:xfrm>
          <a:prstGeom prst="rect">
            <a:avLst/>
          </a:prstGeom>
          <a:noFill/>
        </p:spPr>
        <p:txBody>
          <a:bodyPr wrap="square">
            <a:spAutoFit/>
          </a:bodyPr>
          <a:lstStyle/>
          <a:p>
            <a:pPr marL="0" marR="0" lvl="0" indent="0" algn="l" defTabSz="914400" rtl="0" eaLnBrk="1" fontAlgn="auto" latinLnBrk="0" hangingPunct="1">
              <a:lnSpc>
                <a:spcPts val="5400"/>
              </a:lnSpc>
              <a:spcBef>
                <a:spcPts val="0"/>
              </a:spcBef>
              <a:spcAft>
                <a:spcPts val="0"/>
              </a:spcAft>
              <a:buClrTx/>
              <a:buSzTx/>
              <a:buFontTx/>
              <a:buNone/>
              <a:tabLst/>
              <a:defRPr/>
            </a:pPr>
            <a:r>
              <a:rPr kumimoji="0" lang="en-US" sz="4400" b="1" i="0" u="none" strike="noStrike" kern="1200" cap="none" spc="0" normalizeH="0" baseline="0" noProof="0">
                <a:ln>
                  <a:noFill/>
                </a:ln>
                <a:solidFill>
                  <a:srgbClr val="094DEE"/>
                </a:solidFill>
                <a:effectLst/>
                <a:uLnTx/>
                <a:uFillTx/>
                <a:latin typeface="Gotham HTF" pitchFamily="2" charset="77"/>
                <a:ea typeface="+mn-ea"/>
                <a:cs typeface="+mn-cs"/>
              </a:rPr>
              <a:t>CERV objectives, budget and structure</a:t>
            </a:r>
          </a:p>
        </p:txBody>
      </p:sp>
      <p:pic>
        <p:nvPicPr>
          <p:cNvPr id="23" name="Picture 2">
            <a:extLst>
              <a:ext uri="{FF2B5EF4-FFF2-40B4-BE49-F238E27FC236}">
                <a16:creationId xmlns:a16="http://schemas.microsoft.com/office/drawing/2014/main" id="{1BB6C219-9051-FDE8-1E91-7F75D661BD0F}"/>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78669" t="3628" r="4304" b="9870"/>
          <a:stretch/>
        </p:blipFill>
        <p:spPr bwMode="auto">
          <a:xfrm>
            <a:off x="352620" y="1255"/>
            <a:ext cx="1495425" cy="1466850"/>
          </a:xfrm>
          <a:prstGeom prst="rect">
            <a:avLst/>
          </a:prstGeom>
          <a:noFill/>
          <a:extLst>
            <a:ext uri="{909E8E84-426E-40DD-AFC4-6F175D3DCCD1}">
              <a14:hiddenFill xmlns:a14="http://schemas.microsoft.com/office/drawing/2010/main">
                <a:solidFill>
                  <a:srgbClr val="FFFFFF"/>
                </a:solidFill>
              </a14:hiddenFill>
            </a:ext>
          </a:extLst>
        </p:spPr>
      </p:pic>
      <p:pic>
        <p:nvPicPr>
          <p:cNvPr id="2" name="Graphic 1" descr="Back with solid fill">
            <a:extLst>
              <a:ext uri="{FF2B5EF4-FFF2-40B4-BE49-F238E27FC236}">
                <a16:creationId xmlns:a16="http://schemas.microsoft.com/office/drawing/2014/main" id="{B6F75859-66CD-9F3C-CADA-C0D904165D0A}"/>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flipV="1">
            <a:off x="7601422" y="5132321"/>
            <a:ext cx="675570" cy="699964"/>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31ACDC-2FB9-7E3E-0F4F-201F9221246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GB" smtClean="0"/>
              <a:t>70</a:t>
            </a:fld>
            <a:endParaRPr lang="en-GB" dirty="0"/>
          </a:p>
        </p:txBody>
      </p:sp>
      <p:sp>
        <p:nvSpPr>
          <p:cNvPr id="3" name="Title 2">
            <a:extLst>
              <a:ext uri="{FF2B5EF4-FFF2-40B4-BE49-F238E27FC236}">
                <a16:creationId xmlns:a16="http://schemas.microsoft.com/office/drawing/2014/main" id="{18A9AF60-B510-69AE-D8A3-5815E723A085}"/>
              </a:ext>
            </a:extLst>
          </p:cNvPr>
          <p:cNvSpPr>
            <a:spLocks noGrp="1"/>
          </p:cNvSpPr>
          <p:nvPr>
            <p:ph type="title"/>
          </p:nvPr>
        </p:nvSpPr>
        <p:spPr/>
        <p:txBody>
          <a:bodyPr/>
          <a:lstStyle/>
          <a:p>
            <a:r>
              <a:rPr lang="en-IE" dirty="0">
                <a:latin typeface="EC Square Sans Cond Pro" panose="020B0506040000020004" pitchFamily="34" charset="0"/>
              </a:rPr>
              <a:t>What does </a:t>
            </a:r>
            <a:r>
              <a:rPr lang="en-IE" b="1" dirty="0">
                <a:latin typeface="EC Square Sans Cond Pro" panose="020B0506040000020004" pitchFamily="34" charset="0"/>
              </a:rPr>
              <a:t>not</a:t>
            </a:r>
            <a:r>
              <a:rPr lang="en-IE" dirty="0">
                <a:latin typeface="EC Square Sans Cond Pro" panose="020B0506040000020004" pitchFamily="34" charset="0"/>
              </a:rPr>
              <a:t> change:</a:t>
            </a:r>
          </a:p>
        </p:txBody>
      </p:sp>
      <p:sp>
        <p:nvSpPr>
          <p:cNvPr id="4" name="Text Placeholder 3">
            <a:extLst>
              <a:ext uri="{FF2B5EF4-FFF2-40B4-BE49-F238E27FC236}">
                <a16:creationId xmlns:a16="http://schemas.microsoft.com/office/drawing/2014/main" id="{3B638DA9-8B67-3213-0CE4-013ED40B947A}"/>
              </a:ext>
            </a:extLst>
          </p:cNvPr>
          <p:cNvSpPr>
            <a:spLocks noGrp="1"/>
          </p:cNvSpPr>
          <p:nvPr>
            <p:ph type="body" idx="1"/>
          </p:nvPr>
        </p:nvSpPr>
        <p:spPr>
          <a:xfrm>
            <a:off x="1220601" y="2003202"/>
            <a:ext cx="8782878" cy="3619386"/>
          </a:xfrm>
        </p:spPr>
        <p:txBody>
          <a:bodyPr/>
          <a:lstStyle/>
          <a:p>
            <a:pPr marL="342900" indent="-342900">
              <a:lnSpc>
                <a:spcPct val="150000"/>
              </a:lnSpc>
            </a:pPr>
            <a:r>
              <a:rPr lang="en-US" sz="2000" dirty="0">
                <a:solidFill>
                  <a:schemeClr val="tx1"/>
                </a:solidFill>
                <a:latin typeface="EC Square Sans Cond Pro" panose="020B0506040000020004" pitchFamily="34" charset="0"/>
              </a:rPr>
              <a:t>Calls for proposals</a:t>
            </a:r>
          </a:p>
          <a:p>
            <a:pPr marL="342900" indent="-342900">
              <a:lnSpc>
                <a:spcPct val="150000"/>
              </a:lnSpc>
              <a:buFont typeface="Arial" panose="020B0604020202020204" pitchFamily="34" charset="0"/>
              <a:buChar char="•"/>
            </a:pPr>
            <a:r>
              <a:rPr lang="en-US" sz="2000" dirty="0">
                <a:solidFill>
                  <a:schemeClr val="tx1"/>
                </a:solidFill>
                <a:latin typeface="EC Square Sans Cond Pro" panose="020B0506040000020004" pitchFamily="34" charset="0"/>
              </a:rPr>
              <a:t>Admissibility / eligibility conditions</a:t>
            </a:r>
          </a:p>
          <a:p>
            <a:pPr marL="342900" indent="-342900">
              <a:lnSpc>
                <a:spcPct val="150000"/>
              </a:lnSpc>
              <a:buFont typeface="Arial" panose="020B0604020202020204" pitchFamily="34" charset="0"/>
              <a:buChar char="•"/>
            </a:pPr>
            <a:r>
              <a:rPr lang="en-US" sz="2000" dirty="0">
                <a:solidFill>
                  <a:schemeClr val="tx1"/>
                </a:solidFill>
                <a:latin typeface="EC Square Sans Cond Pro" panose="020B0506040000020004" pitchFamily="34" charset="0"/>
              </a:rPr>
              <a:t>Reporting periods and technical reporting</a:t>
            </a:r>
          </a:p>
          <a:p>
            <a:pPr marL="342900" indent="-342900">
              <a:lnSpc>
                <a:spcPct val="150000"/>
              </a:lnSpc>
              <a:buFont typeface="Arial" panose="020B0604020202020204" pitchFamily="34" charset="0"/>
              <a:buChar char="•"/>
            </a:pPr>
            <a:r>
              <a:rPr lang="en-US" sz="2000" dirty="0">
                <a:solidFill>
                  <a:schemeClr val="tx1"/>
                </a:solidFill>
                <a:latin typeface="EC Square Sans Cond Pro" panose="020B0506040000020004" pitchFamily="34" charset="0"/>
              </a:rPr>
              <a:t>Evaluation / award criteria</a:t>
            </a:r>
          </a:p>
          <a:p>
            <a:pPr marL="342900" indent="-342900">
              <a:lnSpc>
                <a:spcPct val="150000"/>
              </a:lnSpc>
              <a:buFont typeface="Arial" panose="020B0604020202020204" pitchFamily="34" charset="0"/>
              <a:buChar char="•"/>
            </a:pPr>
            <a:r>
              <a:rPr lang="en-US" sz="2000" dirty="0">
                <a:solidFill>
                  <a:schemeClr val="tx1"/>
                </a:solidFill>
                <a:latin typeface="EC Square Sans Cond Pro" panose="020B0506040000020004" pitchFamily="34" charset="0"/>
              </a:rPr>
              <a:t>Eligible activities, Eligible costs</a:t>
            </a:r>
          </a:p>
          <a:p>
            <a:pPr marL="342900" indent="-342900">
              <a:lnSpc>
                <a:spcPct val="150000"/>
              </a:lnSpc>
              <a:buFont typeface="Arial" panose="020B0604020202020204" pitchFamily="34" charset="0"/>
              <a:buChar char="•"/>
            </a:pPr>
            <a:r>
              <a:rPr lang="en-US" sz="2000" dirty="0">
                <a:solidFill>
                  <a:schemeClr val="tx1"/>
                </a:solidFill>
                <a:latin typeface="EC Square Sans Cond Pro" panose="020B0506040000020004" pitchFamily="34" charset="0"/>
              </a:rPr>
              <a:t>Rate of EU funding – 90%</a:t>
            </a:r>
          </a:p>
          <a:p>
            <a:pPr marL="342900" indent="-342900">
              <a:lnSpc>
                <a:spcPct val="150000"/>
              </a:lnSpc>
              <a:buFont typeface="Arial" panose="020B0604020202020204" pitchFamily="34" charset="0"/>
              <a:buChar char="•"/>
            </a:pPr>
            <a:r>
              <a:rPr lang="en-US" sz="2000" dirty="0">
                <a:solidFill>
                  <a:schemeClr val="tx1"/>
                </a:solidFill>
                <a:latin typeface="EC Square Sans Cond Pro" panose="020B0506040000020004" pitchFamily="34" charset="0"/>
              </a:rPr>
              <a:t>Payment arrangements: pre-financing, interim/final</a:t>
            </a:r>
            <a:endParaRPr lang="en-IE" sz="2000" dirty="0">
              <a:solidFill>
                <a:schemeClr val="tx1"/>
              </a:solidFill>
              <a:latin typeface="EC Square Sans Cond Pro" panose="020B0506040000020004" pitchFamily="34" charset="0"/>
            </a:endParaRPr>
          </a:p>
          <a:p>
            <a:endParaRPr lang="en-IE" dirty="0"/>
          </a:p>
        </p:txBody>
      </p:sp>
    </p:spTree>
    <p:extLst>
      <p:ext uri="{BB962C8B-B14F-4D97-AF65-F5344CB8AC3E}">
        <p14:creationId xmlns:p14="http://schemas.microsoft.com/office/powerpoint/2010/main" val="186147896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31ACDC-2FB9-7E3E-0F4F-201F9221246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GB" smtClean="0"/>
              <a:t>71</a:t>
            </a:fld>
            <a:endParaRPr lang="en-GB" dirty="0"/>
          </a:p>
        </p:txBody>
      </p:sp>
      <p:sp>
        <p:nvSpPr>
          <p:cNvPr id="3" name="Title 2">
            <a:extLst>
              <a:ext uri="{FF2B5EF4-FFF2-40B4-BE49-F238E27FC236}">
                <a16:creationId xmlns:a16="http://schemas.microsoft.com/office/drawing/2014/main" id="{18A9AF60-B510-69AE-D8A3-5815E723A085}"/>
              </a:ext>
            </a:extLst>
          </p:cNvPr>
          <p:cNvSpPr>
            <a:spLocks noGrp="1"/>
          </p:cNvSpPr>
          <p:nvPr>
            <p:ph type="title"/>
          </p:nvPr>
        </p:nvSpPr>
        <p:spPr/>
        <p:txBody>
          <a:bodyPr/>
          <a:lstStyle/>
          <a:p>
            <a:r>
              <a:rPr lang="en-IE" sz="3000" b="1" dirty="0">
                <a:solidFill>
                  <a:schemeClr val="dk2"/>
                </a:solidFill>
                <a:latin typeface="EC Square Sans Pro" panose="020B0506040000020004" pitchFamily="34" charset="0"/>
                <a:cs typeface="Arial"/>
                <a:sym typeface="Arial"/>
              </a:rPr>
              <a:t>Payment arrangements</a:t>
            </a:r>
          </a:p>
        </p:txBody>
      </p:sp>
      <p:sp>
        <p:nvSpPr>
          <p:cNvPr id="4" name="Text Placeholder 3">
            <a:extLst>
              <a:ext uri="{FF2B5EF4-FFF2-40B4-BE49-F238E27FC236}">
                <a16:creationId xmlns:a16="http://schemas.microsoft.com/office/drawing/2014/main" id="{3B638DA9-8B67-3213-0CE4-013ED40B947A}"/>
              </a:ext>
            </a:extLst>
          </p:cNvPr>
          <p:cNvSpPr>
            <a:spLocks noGrp="1"/>
          </p:cNvSpPr>
          <p:nvPr>
            <p:ph type="body" idx="1"/>
          </p:nvPr>
        </p:nvSpPr>
        <p:spPr>
          <a:xfrm>
            <a:off x="1055724" y="2241960"/>
            <a:ext cx="8782878" cy="3221291"/>
          </a:xfrm>
        </p:spPr>
        <p:txBody>
          <a:bodyPr/>
          <a:lstStyle/>
          <a:p>
            <a:r>
              <a:rPr lang="en-US" sz="2000" dirty="0"/>
              <a:t>The reporting and payment arrangements are fixed in the Grant Agreement</a:t>
            </a:r>
          </a:p>
          <a:p>
            <a:pPr marL="76200" indent="0">
              <a:buNone/>
            </a:pPr>
            <a:endParaRPr lang="en-US" sz="2000" dirty="0"/>
          </a:p>
          <a:p>
            <a:r>
              <a:rPr lang="en-US" sz="2000" dirty="0"/>
              <a:t>After grant signature, you will normally receive a </a:t>
            </a:r>
            <a:r>
              <a:rPr lang="en-US" sz="2000" b="1" dirty="0"/>
              <a:t>prefinancing </a:t>
            </a:r>
            <a:r>
              <a:rPr lang="en-US" sz="2000" dirty="0"/>
              <a:t>to start working on the project (float of normally </a:t>
            </a:r>
            <a:r>
              <a:rPr lang="en-US" sz="2000" b="1" dirty="0"/>
              <a:t>80% </a:t>
            </a:r>
            <a:r>
              <a:rPr lang="en-US" sz="2000" dirty="0"/>
              <a:t>of the maximum grant amount; exceptionally less or no prefinancing). </a:t>
            </a:r>
          </a:p>
          <a:p>
            <a:pPr marL="76200" indent="0">
              <a:buNone/>
            </a:pPr>
            <a:endParaRPr lang="en-US" sz="2000" dirty="0"/>
          </a:p>
          <a:p>
            <a:r>
              <a:rPr lang="en-US" sz="2000" b="1" dirty="0"/>
              <a:t>Payment of the balance</a:t>
            </a:r>
            <a:r>
              <a:rPr lang="en-US" sz="2000" dirty="0"/>
              <a:t>: At the end of the project, we will calculate your final grant amount. If the total of earlier payments is higher than the final grant amount, we will ask you (your coordinator) to pay back the difference (recovery).</a:t>
            </a:r>
            <a:endParaRPr lang="en-IE" sz="2000" dirty="0"/>
          </a:p>
        </p:txBody>
      </p:sp>
    </p:spTree>
    <p:extLst>
      <p:ext uri="{BB962C8B-B14F-4D97-AF65-F5344CB8AC3E}">
        <p14:creationId xmlns:p14="http://schemas.microsoft.com/office/powerpoint/2010/main" val="341456511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C0760AB5-3905-51C7-FD29-2F479C5B401A}"/>
              </a:ext>
            </a:extLst>
          </p:cNvPr>
          <p:cNvPicPr>
            <a:picLocks noChangeAspect="1"/>
          </p:cNvPicPr>
          <p:nvPr/>
        </p:nvPicPr>
        <p:blipFill>
          <a:blip r:embed="rId3"/>
          <a:srcRect t="69163" r="71878"/>
          <a:stretch/>
        </p:blipFill>
        <p:spPr>
          <a:xfrm>
            <a:off x="0" y="5695950"/>
            <a:ext cx="1884013" cy="1162050"/>
          </a:xfrm>
          <a:prstGeom prst="rect">
            <a:avLst/>
          </a:prstGeom>
        </p:spPr>
      </p:pic>
      <p:sp>
        <p:nvSpPr>
          <p:cNvPr id="5" name="Title 2">
            <a:extLst>
              <a:ext uri="{FF2B5EF4-FFF2-40B4-BE49-F238E27FC236}">
                <a16:creationId xmlns:a16="http://schemas.microsoft.com/office/drawing/2014/main" id="{AA21AF79-CB85-5BF0-B58B-EAB63326EAF7}"/>
              </a:ext>
            </a:extLst>
          </p:cNvPr>
          <p:cNvSpPr txBox="1">
            <a:spLocks/>
          </p:cNvSpPr>
          <p:nvPr/>
        </p:nvSpPr>
        <p:spPr>
          <a:xfrm>
            <a:off x="461913" y="1197204"/>
            <a:ext cx="11623250" cy="515646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IE" sz="5400" dirty="0">
              <a:latin typeface="EC Square Sans Cond Pro" panose="020B0506040000020004" pitchFamily="34" charset="0"/>
            </a:endParaRPr>
          </a:p>
          <a:p>
            <a:r>
              <a:rPr lang="en-IE" sz="4800" dirty="0">
                <a:latin typeface="EC Square Sans Cond Pro" panose="020B0506040000020004" pitchFamily="34" charset="0"/>
              </a:rPr>
              <a:t>How to write a proposal</a:t>
            </a:r>
          </a:p>
          <a:p>
            <a:endParaRPr lang="en-IE" dirty="0"/>
          </a:p>
          <a:p>
            <a:endParaRPr lang="en-IE" sz="2000" dirty="0"/>
          </a:p>
          <a:p>
            <a:endParaRPr lang="en-IE" sz="2000" dirty="0"/>
          </a:p>
          <a:p>
            <a:endParaRPr lang="en-IE" sz="2000" dirty="0"/>
          </a:p>
          <a:p>
            <a:endParaRPr lang="en-IE" dirty="0"/>
          </a:p>
        </p:txBody>
      </p:sp>
      <p:pic>
        <p:nvPicPr>
          <p:cNvPr id="4" name="Immagine 3">
            <a:extLst>
              <a:ext uri="{FF2B5EF4-FFF2-40B4-BE49-F238E27FC236}">
                <a16:creationId xmlns:a16="http://schemas.microsoft.com/office/drawing/2014/main" id="{B73D1ACE-6BF0-0855-1D0F-48639D8BB25B}"/>
              </a:ext>
            </a:extLst>
          </p:cNvPr>
          <p:cNvPicPr>
            <a:picLocks noChangeAspect="1"/>
          </p:cNvPicPr>
          <p:nvPr/>
        </p:nvPicPr>
        <p:blipFill>
          <a:blip r:embed="rId3"/>
          <a:srcRect l="63257" b="43248"/>
          <a:stretch/>
        </p:blipFill>
        <p:spPr>
          <a:xfrm>
            <a:off x="9238268" y="0"/>
            <a:ext cx="2953732" cy="2566295"/>
          </a:xfrm>
          <a:prstGeom prst="rect">
            <a:avLst/>
          </a:prstGeom>
        </p:spPr>
      </p:pic>
    </p:spTree>
    <p:extLst>
      <p:ext uri="{BB962C8B-B14F-4D97-AF65-F5344CB8AC3E}">
        <p14:creationId xmlns:p14="http://schemas.microsoft.com/office/powerpoint/2010/main" val="262003057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73</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a:xfrm>
            <a:off x="970722" y="482860"/>
            <a:ext cx="10515600" cy="782358"/>
          </a:xfrm>
        </p:spPr>
        <p:txBody>
          <a:bodyPr/>
          <a:lstStyle/>
          <a:p>
            <a:r>
              <a:rPr lang="en-GB" sz="2800" b="1" dirty="0">
                <a:latin typeface="EC Square Sans Cond Pro" panose="020B0506040000020004" pitchFamily="34" charset="0"/>
              </a:rPr>
              <a:t>Writing a proposal with Lump sum Type II</a:t>
            </a:r>
          </a:p>
        </p:txBody>
      </p:sp>
      <p:sp>
        <p:nvSpPr>
          <p:cNvPr id="4" name="Content Placeholder 3"/>
          <p:cNvSpPr>
            <a:spLocks noGrp="1"/>
          </p:cNvSpPr>
          <p:nvPr>
            <p:ph type="body" idx="1"/>
          </p:nvPr>
        </p:nvSpPr>
        <p:spPr>
          <a:xfrm>
            <a:off x="970722" y="1630838"/>
            <a:ext cx="9672140" cy="4411744"/>
          </a:xfrm>
        </p:spPr>
        <p:txBody>
          <a:bodyPr/>
          <a:lstStyle/>
          <a:p>
            <a:pPr marL="76200" indent="0">
              <a:spcBef>
                <a:spcPts val="1000"/>
              </a:spcBef>
              <a:buNone/>
            </a:pPr>
            <a:r>
              <a:rPr lang="en-US" b="1" dirty="0">
                <a:solidFill>
                  <a:schemeClr val="tx1"/>
                </a:solidFill>
                <a:latin typeface="EC Square Sans Cond Pro" panose="020B0506040000020004" pitchFamily="34" charset="0"/>
              </a:rPr>
              <a:t>1. </a:t>
            </a:r>
            <a:r>
              <a:rPr lang="en-US" dirty="0">
                <a:latin typeface="EC Square Sans Cond Pro" panose="020B0506040000020004" pitchFamily="34" charset="0"/>
              </a:rPr>
              <a:t>Well structured </a:t>
            </a:r>
            <a:r>
              <a:rPr lang="en-US" b="1" dirty="0">
                <a:latin typeface="EC Square Sans Cond Pro" panose="020B0506040000020004" pitchFamily="34" charset="0"/>
              </a:rPr>
              <a:t>work plan and solid methodology </a:t>
            </a:r>
            <a:endParaRPr lang="en-US" b="1" dirty="0">
              <a:solidFill>
                <a:schemeClr val="bg2">
                  <a:lumMod val="60000"/>
                  <a:lumOff val="40000"/>
                </a:schemeClr>
              </a:solidFill>
              <a:latin typeface="EC Square Sans Cond Pro" panose="020B0506040000020004" pitchFamily="34" charset="0"/>
            </a:endParaRPr>
          </a:p>
          <a:p>
            <a:pPr>
              <a:spcBef>
                <a:spcPts val="1000"/>
              </a:spcBef>
            </a:pPr>
            <a:r>
              <a:rPr lang="en-US" dirty="0">
                <a:latin typeface="EC Square Sans Cond Pro" panose="020B0506040000020004" pitchFamily="34" charset="0"/>
              </a:rPr>
              <a:t>Clear objectives, measurable and achievable outputs</a:t>
            </a:r>
          </a:p>
          <a:p>
            <a:pPr>
              <a:spcBef>
                <a:spcPts val="1000"/>
              </a:spcBef>
            </a:pPr>
            <a:r>
              <a:rPr lang="en-US" dirty="0">
                <a:latin typeface="EC Square Sans Cond Pro" panose="020B0506040000020004" pitchFamily="34" charset="0"/>
              </a:rPr>
              <a:t>Describe activities in detail and define deliverables in each work package</a:t>
            </a:r>
          </a:p>
          <a:p>
            <a:pPr>
              <a:spcBef>
                <a:spcPts val="1000"/>
              </a:spcBef>
            </a:pPr>
            <a:r>
              <a:rPr lang="en-US" dirty="0">
                <a:latin typeface="EC Square Sans Cond Pro" panose="020B0506040000020004" pitchFamily="34" charset="0"/>
              </a:rPr>
              <a:t>Clear division of tasks</a:t>
            </a:r>
          </a:p>
          <a:p>
            <a:pPr marL="76200" indent="0">
              <a:spcBef>
                <a:spcPts val="1000"/>
              </a:spcBef>
              <a:buNone/>
            </a:pPr>
            <a:r>
              <a:rPr lang="en-US" dirty="0">
                <a:latin typeface="EC Square Sans Cond Pro" panose="020B0506040000020004" pitchFamily="34" charset="0"/>
              </a:rPr>
              <a:t>(</a:t>
            </a:r>
            <a:r>
              <a:rPr lang="en-US" dirty="0">
                <a:solidFill>
                  <a:schemeClr val="bg2">
                    <a:lumMod val="60000"/>
                    <a:lumOff val="40000"/>
                  </a:schemeClr>
                </a:solidFill>
                <a:latin typeface="EC Square Sans Cond Pro" panose="020B0506040000020004" pitchFamily="34" charset="0"/>
              </a:rPr>
              <a:t>Objectives &gt; Tasks and activities &gt; Deliverables</a:t>
            </a:r>
            <a:r>
              <a:rPr lang="en-US" dirty="0">
                <a:latin typeface="EC Square Sans Cond Pro" panose="020B0506040000020004" pitchFamily="34" charset="0"/>
              </a:rPr>
              <a:t>)</a:t>
            </a:r>
          </a:p>
          <a:p>
            <a:pPr marL="76200" indent="0">
              <a:spcBef>
                <a:spcPts val="1000"/>
              </a:spcBef>
              <a:buNone/>
            </a:pPr>
            <a:endParaRPr lang="en-US" dirty="0">
              <a:latin typeface="EC Square Sans Cond Pro" panose="020B0506040000020004" pitchFamily="34" charset="0"/>
            </a:endParaRPr>
          </a:p>
          <a:p>
            <a:pPr marL="76200" indent="0">
              <a:spcBef>
                <a:spcPts val="1000"/>
              </a:spcBef>
              <a:buNone/>
            </a:pPr>
            <a:r>
              <a:rPr lang="en-US" b="1" dirty="0">
                <a:latin typeface="EC Square Sans Cond Pro" panose="020B0506040000020004" pitchFamily="34" charset="0"/>
              </a:rPr>
              <a:t>2.  </a:t>
            </a:r>
            <a:r>
              <a:rPr lang="en-US" dirty="0">
                <a:latin typeface="EC Square Sans Cond Pro" panose="020B0506040000020004" pitchFamily="34" charset="0"/>
              </a:rPr>
              <a:t>To define the lump sum, you must </a:t>
            </a:r>
            <a:r>
              <a:rPr lang="en-US" dirty="0">
                <a:solidFill>
                  <a:schemeClr val="tx1"/>
                </a:solidFill>
                <a:latin typeface="EC Square Sans Cond Pro" panose="020B0506040000020004" pitchFamily="34" charset="0"/>
              </a:rPr>
              <a:t>correctly fill in a </a:t>
            </a:r>
            <a:r>
              <a:rPr lang="en-US" dirty="0">
                <a:solidFill>
                  <a:schemeClr val="bg2">
                    <a:lumMod val="60000"/>
                    <a:lumOff val="40000"/>
                  </a:schemeClr>
                </a:solidFill>
                <a:latin typeface="EC Square Sans Cond Pro" panose="020B0506040000020004" pitchFamily="34" charset="0"/>
              </a:rPr>
              <a:t>detailed budget table with cost estimations. </a:t>
            </a:r>
            <a:r>
              <a:rPr lang="en-US" b="1" dirty="0">
                <a:latin typeface="EC Square Sans Cond Pro" panose="020B0506040000020004" pitchFamily="34" charset="0"/>
              </a:rPr>
              <a:t>Mandatory</a:t>
            </a:r>
            <a:r>
              <a:rPr lang="en-US" dirty="0">
                <a:latin typeface="EC Square Sans Cond Pro" panose="020B0506040000020004" pitchFamily="34" charset="0"/>
              </a:rPr>
              <a:t> annex to the proposal – provided in the submission system</a:t>
            </a:r>
          </a:p>
          <a:p>
            <a:pPr marL="76200" indent="0">
              <a:spcBef>
                <a:spcPts val="1000"/>
              </a:spcBef>
              <a:buNone/>
            </a:pPr>
            <a:r>
              <a:rPr lang="en-US" sz="2000" dirty="0">
                <a:latin typeface="EC Square Sans Cond Pro" panose="020B0506040000020004" pitchFamily="34" charset="0"/>
              </a:rPr>
              <a:t>      </a:t>
            </a:r>
          </a:p>
        </p:txBody>
      </p:sp>
    </p:spTree>
    <p:extLst>
      <p:ext uri="{BB962C8B-B14F-4D97-AF65-F5344CB8AC3E}">
        <p14:creationId xmlns:p14="http://schemas.microsoft.com/office/powerpoint/2010/main" val="199826748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a:defRPr/>
            </a:pPr>
            <a:fld id="{46861DAA-5BBC-4812-876F-0D7C7B9EA75C}" type="slidenum">
              <a:rPr lang="en-GB" sz="800"/>
              <a:pPr>
                <a:defRPr/>
              </a:pPr>
              <a:t>74</a:t>
            </a:fld>
            <a:endParaRPr lang="en-GB" sz="800" dirty="0"/>
          </a:p>
        </p:txBody>
      </p:sp>
      <p:sp>
        <p:nvSpPr>
          <p:cNvPr id="2" name="Title 1"/>
          <p:cNvSpPr>
            <a:spLocks noGrp="1"/>
          </p:cNvSpPr>
          <p:nvPr>
            <p:ph type="title"/>
          </p:nvPr>
        </p:nvSpPr>
        <p:spPr/>
        <p:txBody>
          <a:bodyPr/>
          <a:lstStyle/>
          <a:p>
            <a:r>
              <a:rPr lang="en-US" sz="2800" b="1" dirty="0">
                <a:latin typeface="EC Square Sans Cond Pro" panose="020B0506040000020004" pitchFamily="34" charset="0"/>
              </a:rPr>
              <a:t>Definition of Work Packages</a:t>
            </a:r>
            <a:endParaRPr lang="en-GB" sz="2800" b="1" dirty="0">
              <a:latin typeface="EC Square Sans Cond Pro" panose="020B0506040000020004" pitchFamily="34" charset="0"/>
            </a:endParaRPr>
          </a:p>
        </p:txBody>
      </p:sp>
      <p:sp>
        <p:nvSpPr>
          <p:cNvPr id="7" name="Text Placeholder 6">
            <a:extLst>
              <a:ext uri="{FF2B5EF4-FFF2-40B4-BE49-F238E27FC236}">
                <a16:creationId xmlns:a16="http://schemas.microsoft.com/office/drawing/2014/main" id="{E29BAC9C-9EF0-8E47-F510-44FAFCF00A51}"/>
              </a:ext>
            </a:extLst>
          </p:cNvPr>
          <p:cNvSpPr>
            <a:spLocks noGrp="1"/>
          </p:cNvSpPr>
          <p:nvPr>
            <p:ph type="body" idx="1"/>
          </p:nvPr>
        </p:nvSpPr>
        <p:spPr>
          <a:xfrm>
            <a:off x="1286301" y="1757299"/>
            <a:ext cx="10016283" cy="3968944"/>
          </a:xfrm>
        </p:spPr>
        <p:txBody>
          <a:body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0" lang="en-US" sz="2000" b="1" i="0" u="none" strike="noStrike" kern="0" cap="none" spc="0" normalizeH="0" baseline="0" noProof="0" dirty="0">
                <a:ln>
                  <a:noFill/>
                </a:ln>
                <a:solidFill>
                  <a:srgbClr val="00B050"/>
                </a:solidFill>
                <a:effectLst/>
                <a:uLnTx/>
                <a:uFillTx/>
                <a:latin typeface="Arial"/>
                <a:ea typeface="+mn-ea"/>
                <a:cs typeface="+mn-cs"/>
              </a:rPr>
              <a:t>What’s a work package?</a:t>
            </a: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en-US" sz="2000" b="0" i="0" u="none" strike="noStrike" kern="0" cap="none" spc="0" normalizeH="0" baseline="0" noProof="0" dirty="0">
                <a:ln>
                  <a:noFill/>
                </a:ln>
                <a:solidFill>
                  <a:srgbClr val="4D4D4D"/>
                </a:solidFill>
                <a:effectLst/>
                <a:uLnTx/>
                <a:uFillTx/>
                <a:latin typeface="Arial"/>
                <a:ea typeface="+mn-ea"/>
                <a:cs typeface="+mn-cs"/>
              </a:rPr>
              <a:t>A work package (WP) is a </a:t>
            </a:r>
            <a:r>
              <a:rPr kumimoji="0" lang="en-US" sz="2000" b="1" i="0" u="none" strike="noStrike" kern="0" cap="none" spc="0" normalizeH="0" baseline="0" noProof="0" dirty="0">
                <a:ln>
                  <a:noFill/>
                </a:ln>
                <a:solidFill>
                  <a:srgbClr val="4D4D4D"/>
                </a:solidFill>
                <a:effectLst/>
                <a:uLnTx/>
                <a:uFillTx/>
                <a:latin typeface="Arial"/>
                <a:ea typeface="+mn-ea"/>
                <a:cs typeface="+mn-cs"/>
              </a:rPr>
              <a:t>major sub-division </a:t>
            </a:r>
            <a:r>
              <a:rPr kumimoji="0" lang="en-US" sz="2000" b="0" i="0" u="none" strike="noStrike" kern="0" cap="none" spc="0" normalizeH="0" baseline="0" noProof="0" dirty="0">
                <a:ln>
                  <a:noFill/>
                </a:ln>
                <a:solidFill>
                  <a:srgbClr val="4D4D4D"/>
                </a:solidFill>
                <a:effectLst/>
                <a:uLnTx/>
                <a:uFillTx/>
                <a:latin typeface="Arial"/>
                <a:ea typeface="+mn-ea"/>
                <a:cs typeface="+mn-cs"/>
              </a:rPr>
              <a:t>of the work plan of your project. </a:t>
            </a:r>
          </a:p>
          <a:p>
            <a:pPr marL="0" marR="0" lvl="0" indent="0" algn="l" defTabSz="914400" rtl="0" eaLnBrk="1" fontAlgn="auto" latinLnBrk="0" hangingPunct="1">
              <a:lnSpc>
                <a:spcPct val="100000"/>
              </a:lnSpc>
              <a:spcBef>
                <a:spcPts val="1000"/>
              </a:spcBef>
              <a:spcAft>
                <a:spcPts val="0"/>
              </a:spcAft>
              <a:buClrTx/>
              <a:buSzTx/>
              <a:buFontTx/>
              <a:buNone/>
              <a:tabLst/>
              <a:defRPr/>
            </a:pPr>
            <a:endParaRPr kumimoji="0" lang="en-US" sz="2000" b="0" i="0" u="none" strike="noStrike" kern="0" cap="none" spc="0" normalizeH="0" baseline="0" noProof="0" dirty="0">
              <a:ln>
                <a:noFill/>
              </a:ln>
              <a:solidFill>
                <a:srgbClr val="4D4D4D"/>
              </a:solidFill>
              <a:effectLst/>
              <a:uLnTx/>
              <a:uFillTx/>
              <a:latin typeface="Arial"/>
              <a:ea typeface="+mn-ea"/>
              <a:cs typeface="+mn-cs"/>
            </a:endParaRPr>
          </a:p>
          <a:p>
            <a:pPr>
              <a:spcBef>
                <a:spcPts val="1000"/>
              </a:spcBef>
              <a:defRPr/>
            </a:pPr>
            <a:r>
              <a:rPr kumimoji="0" lang="en-US" sz="2000" b="1" i="0" u="none" strike="noStrike" kern="0" cap="none" spc="0" normalizeH="0" baseline="0" noProof="0" dirty="0">
                <a:ln>
                  <a:noFill/>
                </a:ln>
                <a:solidFill>
                  <a:schemeClr val="accent6">
                    <a:lumMod val="75000"/>
                  </a:schemeClr>
                </a:solidFill>
                <a:effectLst/>
                <a:uLnTx/>
                <a:uFillTx/>
                <a:latin typeface="Arial"/>
                <a:ea typeface="+mn-ea"/>
                <a:cs typeface="+mn-cs"/>
              </a:rPr>
              <a:t>What’s NOT a work package?</a:t>
            </a:r>
            <a:endParaRPr kumimoji="0" lang="en-US" sz="2000" b="0" i="0" u="none" strike="noStrike" kern="0" cap="none" spc="0" normalizeH="0" baseline="0" noProof="0" dirty="0">
              <a:ln>
                <a:noFill/>
              </a:ln>
              <a:solidFill>
                <a:schemeClr val="accent6">
                  <a:lumMod val="75000"/>
                </a:schemeClr>
              </a:solidFill>
              <a:effectLst/>
              <a:uLnTx/>
              <a:uFillTx/>
              <a:latin typeface="Arial"/>
              <a:ea typeface="+mn-ea"/>
              <a:cs typeface="+mn-cs"/>
            </a:endParaRP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en-US" sz="2000" b="0" i="0" u="none" strike="noStrike" kern="0" cap="none" spc="0" normalizeH="0" baseline="0" noProof="0" dirty="0">
                <a:ln>
                  <a:noFill/>
                </a:ln>
                <a:solidFill>
                  <a:srgbClr val="4D4D4D"/>
                </a:solidFill>
                <a:effectLst/>
                <a:uLnTx/>
                <a:uFillTx/>
                <a:latin typeface="Arial"/>
                <a:ea typeface="+mn-ea"/>
                <a:cs typeface="+mn-cs"/>
              </a:rPr>
              <a:t>A single activity, single task (desk research) or percentage of progress (e.g. half-research) </a:t>
            </a: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en-US" sz="2000" b="0" i="0" u="none" strike="noStrike" kern="0" cap="none" spc="0" normalizeH="0" baseline="0" noProof="0" dirty="0">
                <a:ln>
                  <a:noFill/>
                </a:ln>
                <a:solidFill>
                  <a:srgbClr val="4D4D4D"/>
                </a:solidFill>
                <a:effectLst/>
                <a:uLnTx/>
                <a:uFillTx/>
                <a:latin typeface="Arial"/>
                <a:ea typeface="+mn-ea"/>
                <a:cs typeface="+mn-cs"/>
              </a:rPr>
              <a:t>A lapse of time is generally not a WP (e.g. activities of year 1)</a:t>
            </a:r>
          </a:p>
          <a:p>
            <a:endParaRPr lang="en-IE" dirty="0"/>
          </a:p>
        </p:txBody>
      </p:sp>
    </p:spTree>
    <p:extLst>
      <p:ext uri="{BB962C8B-B14F-4D97-AF65-F5344CB8AC3E}">
        <p14:creationId xmlns:p14="http://schemas.microsoft.com/office/powerpoint/2010/main" val="258682114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75</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p:txBody>
          <a:bodyPr/>
          <a:lstStyle/>
          <a:p>
            <a:r>
              <a:rPr lang="en-GB" sz="2800" b="1" dirty="0">
                <a:latin typeface="EC Square Sans Pro" panose="020B0506040000020004" pitchFamily="34" charset="0"/>
              </a:rPr>
              <a:t>WPs split?</a:t>
            </a:r>
            <a:endParaRPr lang="en-GB" sz="2800" dirty="0"/>
          </a:p>
        </p:txBody>
      </p:sp>
      <p:sp>
        <p:nvSpPr>
          <p:cNvPr id="12" name="Content Placeholder 3">
            <a:extLst>
              <a:ext uri="{FF2B5EF4-FFF2-40B4-BE49-F238E27FC236}">
                <a16:creationId xmlns:a16="http://schemas.microsoft.com/office/drawing/2014/main" id="{25271BE2-C9A2-405B-74DF-34C9FFD9FEC3}"/>
              </a:ext>
            </a:extLst>
          </p:cNvPr>
          <p:cNvSpPr txBox="1">
            <a:spLocks/>
          </p:cNvSpPr>
          <p:nvPr/>
        </p:nvSpPr>
        <p:spPr bwMode="auto">
          <a:xfrm>
            <a:off x="970722" y="2024864"/>
            <a:ext cx="7783534" cy="38518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0">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6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r>
              <a:rPr lang="en-US" sz="2800" dirty="0">
                <a:solidFill>
                  <a:srgbClr val="4D4D4D"/>
                </a:solidFill>
                <a:latin typeface="EC Square Sans Cond Pro" panose="020B0506040000020004" pitchFamily="34" charset="0"/>
                <a:cs typeface="Arial"/>
              </a:rPr>
              <a:t>Most of our projects have only 1 periodic report.</a:t>
            </a:r>
            <a:endPar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endParaRPr>
          </a:p>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endPar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endParaRPr>
          </a:p>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r>
              <a:rPr kumimoji="0" lang="en-US" sz="2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Wingdings" panose="05000000000000000000" pitchFamily="2" charset="2"/>
              </a:rPr>
              <a:t>Splitting WPs is entirely optional, it should be used if needed to optimize cash flow.</a:t>
            </a:r>
          </a:p>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endParaRPr lang="en-US" dirty="0">
              <a:solidFill>
                <a:srgbClr val="4D4D4D"/>
              </a:solidFill>
              <a:latin typeface="EC Square Sans Cond Pro" panose="020B0506040000020004" pitchFamily="34" charset="0"/>
              <a:cs typeface="Arial"/>
              <a:sym typeface="Wingdings" panose="05000000000000000000" pitchFamily="2" charset="2"/>
            </a:endParaRPr>
          </a:p>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r>
              <a:rPr lang="en-US" dirty="0">
                <a:solidFill>
                  <a:srgbClr val="4D4D4D"/>
                </a:solidFill>
                <a:latin typeface="EC Square Sans Cond Pro" panose="020B0506040000020004" pitchFamily="34" charset="0"/>
                <a:cs typeface="Arial"/>
                <a:sym typeface="Wingdings" panose="05000000000000000000" pitchFamily="2" charset="2"/>
              </a:rPr>
              <a:t>In our grants, you normally receive already 80% EC contribution as pre-financing. No need to split WPs. </a:t>
            </a:r>
            <a:endParaRPr kumimoji="0" lang="en-US" sz="2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Wingdings" panose="05000000000000000000" pitchFamily="2" charset="2"/>
            </a:endParaRPr>
          </a:p>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endParaRPr kumimoji="0" lang="en-US" sz="1600" b="0" i="0" u="none" strike="noStrike" kern="0" cap="none" spc="0" normalizeH="0" baseline="0" noProof="0" dirty="0">
              <a:ln>
                <a:noFill/>
              </a:ln>
              <a:solidFill>
                <a:srgbClr val="0F5494"/>
              </a:solidFill>
              <a:effectLst/>
              <a:uLnTx/>
              <a:uFillTx/>
              <a:latin typeface="Arial"/>
              <a:ea typeface="+mn-ea"/>
              <a:cs typeface="+mn-cs"/>
            </a:endParaRPr>
          </a:p>
          <a:p>
            <a:pPr marL="342900" marR="0" lvl="0" indent="-342900" algn="just" defTabSz="914400" rtl="0" eaLnBrk="0" fontAlgn="base" latinLnBrk="0" hangingPunct="0">
              <a:lnSpc>
                <a:spcPct val="100000"/>
              </a:lnSpc>
              <a:spcBef>
                <a:spcPts val="1000"/>
              </a:spcBef>
              <a:spcAft>
                <a:spcPct val="0"/>
              </a:spcAft>
              <a:buClr>
                <a:srgbClr val="0F5494"/>
              </a:buClr>
              <a:buSzTx/>
              <a:buFont typeface="Arial" pitchFamily="34" charset="0"/>
              <a:buChar char="•"/>
              <a:tabLst/>
              <a:defRPr/>
            </a:pPr>
            <a:endParaRPr kumimoji="0" lang="en-US" sz="1600" b="0" i="0" u="none" strike="noStrike" kern="0" cap="none" spc="0" normalizeH="0" baseline="0" noProof="0" dirty="0">
              <a:ln>
                <a:noFill/>
              </a:ln>
              <a:solidFill>
                <a:srgbClr val="0F5494"/>
              </a:solidFill>
              <a:effectLst/>
              <a:uLnTx/>
              <a:uFillTx/>
              <a:latin typeface="Arial"/>
              <a:ea typeface="+mn-ea"/>
              <a:cs typeface="+mn-cs"/>
            </a:endParaRPr>
          </a:p>
        </p:txBody>
      </p:sp>
    </p:spTree>
    <p:extLst>
      <p:ext uri="{BB962C8B-B14F-4D97-AF65-F5344CB8AC3E}">
        <p14:creationId xmlns:p14="http://schemas.microsoft.com/office/powerpoint/2010/main" val="351702782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a:defRPr/>
            </a:pPr>
            <a:fld id="{46861DAA-5BBC-4812-876F-0D7C7B9EA75C}" type="slidenum">
              <a:rPr lang="en-GB" sz="800"/>
              <a:pPr>
                <a:defRPr/>
              </a:pPr>
              <a:t>76</a:t>
            </a:fld>
            <a:endParaRPr lang="en-GB" sz="800" dirty="0"/>
          </a:p>
        </p:txBody>
      </p:sp>
      <p:sp>
        <p:nvSpPr>
          <p:cNvPr id="2" name="Title 1"/>
          <p:cNvSpPr>
            <a:spLocks noGrp="1"/>
          </p:cNvSpPr>
          <p:nvPr>
            <p:ph type="title"/>
          </p:nvPr>
        </p:nvSpPr>
        <p:spPr/>
        <p:txBody>
          <a:bodyPr/>
          <a:lstStyle/>
          <a:p>
            <a:r>
              <a:rPr lang="en-US" sz="2800" b="1" dirty="0">
                <a:latin typeface="EC Square Sans Cond Pro" panose="020B0506040000020004" pitchFamily="34" charset="0"/>
              </a:rPr>
              <a:t>Importance of the Work Packages</a:t>
            </a:r>
            <a:endParaRPr lang="en-GB" sz="2800" b="1" dirty="0">
              <a:latin typeface="EC Square Sans Cond Pro" panose="020B0506040000020004" pitchFamily="34" charset="0"/>
            </a:endParaRPr>
          </a:p>
        </p:txBody>
      </p:sp>
      <p:sp>
        <p:nvSpPr>
          <p:cNvPr id="4" name="Content Placeholder 3"/>
          <p:cNvSpPr>
            <a:spLocks noGrp="1"/>
          </p:cNvSpPr>
          <p:nvPr>
            <p:ph type="body" idx="1"/>
          </p:nvPr>
        </p:nvSpPr>
        <p:spPr>
          <a:xfrm>
            <a:off x="970722" y="2141046"/>
            <a:ext cx="9917057" cy="3053124"/>
          </a:xfrm>
        </p:spPr>
        <p:txBody>
          <a:bodyPr/>
          <a:lstStyle/>
          <a:p>
            <a:pPr marL="76200" indent="0" algn="just">
              <a:spcBef>
                <a:spcPts val="1000"/>
              </a:spcBef>
              <a:buNone/>
            </a:pPr>
            <a:r>
              <a:rPr lang="en-US" sz="2000" dirty="0">
                <a:latin typeface="EC Square Sans Cond Pro" panose="020B0506040000020004" pitchFamily="34" charset="0"/>
              </a:rPr>
              <a:t>The completion of a work package will trigger the payment </a:t>
            </a:r>
          </a:p>
          <a:p>
            <a:pPr marL="76200" indent="0" algn="just">
              <a:spcBef>
                <a:spcPts val="1000"/>
              </a:spcBef>
              <a:buNone/>
            </a:pPr>
            <a:r>
              <a:rPr lang="en-US" sz="2000" dirty="0">
                <a:latin typeface="EC Square Sans Cond Pro" panose="020B0506040000020004" pitchFamily="34" charset="0"/>
              </a:rPr>
              <a:t>Partial implementation </a:t>
            </a:r>
            <a:r>
              <a:rPr lang="en-US" sz="2000" dirty="0">
                <a:latin typeface="EC Square Sans Cond Pro" panose="020B0506040000020004" pitchFamily="34" charset="0"/>
                <a:sym typeface="Wingdings" panose="05000000000000000000" pitchFamily="2" charset="2"/>
              </a:rPr>
              <a:t> partial payment</a:t>
            </a:r>
          </a:p>
          <a:p>
            <a:pPr marL="76200" indent="0" algn="just">
              <a:spcBef>
                <a:spcPts val="1000"/>
              </a:spcBef>
              <a:buNone/>
            </a:pPr>
            <a:r>
              <a:rPr lang="en-US" sz="2000" u="sng" dirty="0">
                <a:latin typeface="EC Square Sans Cond Pro" panose="020B0506040000020004" pitchFamily="34" charset="0"/>
                <a:sym typeface="Wingdings" panose="05000000000000000000" pitchFamily="2" charset="2"/>
              </a:rPr>
              <a:t>It is important to have well drafted work packages with detailed tasks and quantifiable, measurable outputs (i.e. deliverables).</a:t>
            </a:r>
          </a:p>
          <a:p>
            <a:pPr marL="76200" indent="0" algn="just">
              <a:spcBef>
                <a:spcPts val="1000"/>
              </a:spcBef>
              <a:buNone/>
            </a:pPr>
            <a:r>
              <a:rPr lang="en-US" sz="2000" dirty="0">
                <a:latin typeface="EC Square Sans Cond Pro" panose="020B0506040000020004" pitchFamily="34" charset="0"/>
                <a:sym typeface="Wingdings" panose="05000000000000000000" pitchFamily="2" charset="2"/>
              </a:rPr>
              <a:t>Projects should normally have a minimum of </a:t>
            </a:r>
            <a:r>
              <a:rPr lang="en-US" sz="2000" b="1" dirty="0">
                <a:latin typeface="EC Square Sans Cond Pro" panose="020B0506040000020004" pitchFamily="34" charset="0"/>
                <a:sym typeface="Wingdings" panose="05000000000000000000" pitchFamily="2" charset="2"/>
              </a:rPr>
              <a:t>2 work packages.</a:t>
            </a:r>
          </a:p>
          <a:p>
            <a:pPr marL="76200" indent="0" algn="just">
              <a:spcBef>
                <a:spcPts val="1000"/>
              </a:spcBef>
              <a:buNone/>
            </a:pPr>
            <a:r>
              <a:rPr lang="en-US" sz="2000" dirty="0">
                <a:latin typeface="EC Square Sans Cond Pro" panose="020B0506040000020004" pitchFamily="34" charset="0"/>
                <a:sym typeface="Wingdings" panose="05000000000000000000" pitchFamily="2" charset="2"/>
              </a:rPr>
              <a:t>Each work package must have deliverables (e.g. around </a:t>
            </a:r>
            <a:r>
              <a:rPr lang="en-US" sz="2000" b="1" dirty="0">
                <a:latin typeface="EC Square Sans Cond Pro" panose="020B0506040000020004" pitchFamily="34" charset="0"/>
                <a:sym typeface="Wingdings" panose="05000000000000000000" pitchFamily="2" charset="2"/>
              </a:rPr>
              <a:t>4-5 deliverables </a:t>
            </a:r>
            <a:r>
              <a:rPr lang="en-US" sz="2000" dirty="0">
                <a:latin typeface="EC Square Sans Cond Pro" panose="020B0506040000020004" pitchFamily="34" charset="0"/>
                <a:sym typeface="Wingdings" panose="05000000000000000000" pitchFamily="2" charset="2"/>
              </a:rPr>
              <a:t>per WP). </a:t>
            </a:r>
          </a:p>
          <a:p>
            <a:pPr marL="76200" indent="0" algn="just">
              <a:spcBef>
                <a:spcPts val="1000"/>
              </a:spcBef>
              <a:buNone/>
            </a:pPr>
            <a:r>
              <a:rPr lang="en-US" sz="2000" dirty="0">
                <a:latin typeface="EC Square Sans Cond Pro" panose="020B0506040000020004" pitchFamily="34" charset="0"/>
                <a:sym typeface="Wingdings" panose="05000000000000000000" pitchFamily="2" charset="2"/>
              </a:rPr>
              <a:t>The completion of a work package is assessed based on the </a:t>
            </a:r>
            <a:r>
              <a:rPr lang="en-US" sz="2000" b="1" dirty="0">
                <a:latin typeface="EC Square Sans Cond Pro" panose="020B0506040000020004" pitchFamily="34" charset="0"/>
                <a:sym typeface="Wingdings" panose="05000000000000000000" pitchFamily="2" charset="2"/>
              </a:rPr>
              <a:t>implementation of its deliverables</a:t>
            </a:r>
            <a:r>
              <a:rPr lang="en-US" sz="2000" dirty="0">
                <a:latin typeface="EC Square Sans Cond Pro" panose="020B0506040000020004" pitchFamily="34" charset="0"/>
                <a:sym typeface="Wingdings" panose="05000000000000000000" pitchFamily="2" charset="2"/>
              </a:rPr>
              <a:t>.</a:t>
            </a:r>
            <a:endParaRPr lang="en-US" sz="2000" dirty="0">
              <a:latin typeface="EC Square Sans Cond Pro" panose="020B0506040000020004" pitchFamily="34" charset="0"/>
            </a:endParaRPr>
          </a:p>
          <a:p>
            <a:pPr marL="76200" indent="0" algn="just">
              <a:spcBef>
                <a:spcPts val="1000"/>
              </a:spcBef>
              <a:buNone/>
            </a:pPr>
            <a:endParaRPr lang="en-US" sz="2000" dirty="0">
              <a:latin typeface="EC Square Sans Cond Pro" panose="020B0506040000020004" pitchFamily="34" charset="0"/>
            </a:endParaRPr>
          </a:p>
          <a:p>
            <a:pPr algn="just">
              <a:spcBef>
                <a:spcPts val="1000"/>
              </a:spcBef>
            </a:pPr>
            <a:endParaRPr lang="en-US" sz="2000" dirty="0">
              <a:latin typeface="EC Square Sans Cond Pro" panose="020B0506040000020004" pitchFamily="34" charset="0"/>
            </a:endParaRPr>
          </a:p>
          <a:p>
            <a:pPr>
              <a:spcBef>
                <a:spcPts val="1000"/>
              </a:spcBef>
            </a:pPr>
            <a:endParaRPr lang="en-US" sz="1600" dirty="0"/>
          </a:p>
          <a:p>
            <a:pPr>
              <a:spcBef>
                <a:spcPts val="1000"/>
              </a:spcBef>
            </a:pPr>
            <a:endParaRPr lang="en-US" sz="1600" dirty="0"/>
          </a:p>
        </p:txBody>
      </p:sp>
    </p:spTree>
    <p:extLst>
      <p:ext uri="{BB962C8B-B14F-4D97-AF65-F5344CB8AC3E}">
        <p14:creationId xmlns:p14="http://schemas.microsoft.com/office/powerpoint/2010/main" val="93552830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53665" y="1629396"/>
            <a:ext cx="10515600" cy="4380617"/>
          </a:xfrm>
        </p:spPr>
        <p:txBody>
          <a:bodyPr/>
          <a:lstStyle/>
          <a:p>
            <a:pPr>
              <a:spcAft>
                <a:spcPts val="600"/>
              </a:spcAft>
              <a:buFont typeface="Wingdings" panose="05000000000000000000" pitchFamily="2" charset="2"/>
              <a:buChar char="ü"/>
            </a:pPr>
            <a:r>
              <a:rPr lang="en-IE" kern="1200" dirty="0">
                <a:solidFill>
                  <a:schemeClr val="tx1"/>
                </a:solidFill>
                <a:latin typeface="EC Square Sans Cond Pro" panose="020B0506040000020004" pitchFamily="34" charset="0"/>
                <a:ea typeface="+mn-ea"/>
                <a:cs typeface="+mn-cs"/>
              </a:rPr>
              <a:t>Deliverables = monitoring tool for project implementation</a:t>
            </a:r>
          </a:p>
          <a:p>
            <a:pPr>
              <a:spcAft>
                <a:spcPts val="600"/>
              </a:spcAft>
              <a:buFont typeface="Wingdings" panose="05000000000000000000" pitchFamily="2" charset="2"/>
              <a:buChar char="ü"/>
            </a:pPr>
            <a:r>
              <a:rPr lang="en-IE" kern="1200" dirty="0">
                <a:solidFill>
                  <a:schemeClr val="tx1"/>
                </a:solidFill>
                <a:latin typeface="EC Square Sans Cond Pro" panose="020B0506040000020004" pitchFamily="34" charset="0"/>
                <a:ea typeface="+mn-ea"/>
                <a:cs typeface="+mn-cs"/>
              </a:rPr>
              <a:t>Around 4-5 deliverables per work package</a:t>
            </a:r>
          </a:p>
          <a:p>
            <a:pPr>
              <a:spcAft>
                <a:spcPts val="600"/>
              </a:spcAft>
              <a:buFont typeface="Wingdings" panose="05000000000000000000" pitchFamily="2" charset="2"/>
              <a:buChar char="ü"/>
            </a:pPr>
            <a:r>
              <a:rPr lang="en-IE" kern="1200" dirty="0">
                <a:solidFill>
                  <a:schemeClr val="tx1"/>
                </a:solidFill>
                <a:latin typeface="EC Square Sans Cond Pro" panose="020B0506040000020004" pitchFamily="34" charset="0"/>
                <a:ea typeface="+mn-ea"/>
                <a:cs typeface="+mn-cs"/>
              </a:rPr>
              <a:t>Schedule – </a:t>
            </a:r>
            <a:r>
              <a:rPr lang="en-IE" b="1" kern="1200" dirty="0">
                <a:solidFill>
                  <a:schemeClr val="tx1"/>
                </a:solidFill>
                <a:latin typeface="EC Square Sans Cond Pro" panose="020B0506040000020004" pitchFamily="34" charset="0"/>
                <a:ea typeface="+mn-ea"/>
                <a:cs typeface="+mn-cs"/>
              </a:rPr>
              <a:t>due dates</a:t>
            </a:r>
            <a:endParaRPr lang="en-IE" kern="1200" dirty="0">
              <a:solidFill>
                <a:schemeClr val="tx1"/>
              </a:solidFill>
              <a:latin typeface="EC Square Sans Cond Pro" panose="020B0506040000020004" pitchFamily="34" charset="0"/>
              <a:ea typeface="+mn-ea"/>
              <a:cs typeface="+mn-cs"/>
            </a:endParaRPr>
          </a:p>
          <a:p>
            <a:pPr>
              <a:spcAft>
                <a:spcPts val="600"/>
              </a:spcAft>
              <a:buFont typeface="Wingdings" panose="05000000000000000000" pitchFamily="2" charset="2"/>
              <a:buChar char="ü"/>
            </a:pPr>
            <a:r>
              <a:rPr lang="en-IE" b="1" kern="1200" dirty="0">
                <a:solidFill>
                  <a:schemeClr val="tx1"/>
                </a:solidFill>
                <a:latin typeface="EC Square Sans Cond Pro" panose="020B0506040000020004" pitchFamily="34" charset="0"/>
                <a:ea typeface="+mn-ea"/>
                <a:cs typeface="+mn-cs"/>
              </a:rPr>
              <a:t>Intervention logic: </a:t>
            </a:r>
            <a:r>
              <a:rPr lang="en-IE" kern="1200" dirty="0">
                <a:solidFill>
                  <a:schemeClr val="tx1"/>
                </a:solidFill>
                <a:latin typeface="EC Square Sans Cond Pro" panose="020B0506040000020004" pitchFamily="34" charset="0"/>
                <a:ea typeface="+mn-ea"/>
                <a:cs typeface="+mn-cs"/>
              </a:rPr>
              <a:t>solid work plan </a:t>
            </a:r>
          </a:p>
          <a:p>
            <a:pPr marL="446088" indent="-369888">
              <a:spcAft>
                <a:spcPts val="600"/>
              </a:spcAft>
              <a:buNone/>
            </a:pPr>
            <a:r>
              <a:rPr lang="en-IE" i="1" kern="1200" dirty="0">
                <a:solidFill>
                  <a:schemeClr val="tx1"/>
                </a:solidFill>
                <a:latin typeface="EC Square Sans Cond Pro" panose="020B0506040000020004" pitchFamily="34" charset="0"/>
                <a:ea typeface="+mn-ea"/>
                <a:cs typeface="+mn-cs"/>
              </a:rPr>
              <a:t>     </a:t>
            </a:r>
            <a:r>
              <a:rPr lang="en-IE" i="1" kern="1200" dirty="0">
                <a:solidFill>
                  <a:schemeClr val="tx2">
                    <a:lumMod val="50000"/>
                  </a:schemeClr>
                </a:solidFill>
                <a:latin typeface="EC Square Sans Cond Pro" panose="020B0506040000020004" pitchFamily="34" charset="0"/>
                <a:ea typeface="+mn-ea"/>
                <a:cs typeface="+mn-cs"/>
              </a:rPr>
              <a:t>Clear </a:t>
            </a:r>
            <a:r>
              <a:rPr lang="en-US" i="1" dirty="0">
                <a:solidFill>
                  <a:schemeClr val="tx2">
                    <a:lumMod val="50000"/>
                  </a:schemeClr>
                </a:solidFill>
                <a:latin typeface="EC Square Sans Cond Pro" panose="020B0506040000020004" pitchFamily="34" charset="0"/>
                <a:ea typeface="+mn-ea"/>
              </a:rPr>
              <a:t>o</a:t>
            </a:r>
            <a:r>
              <a:rPr lang="en-US" i="1" dirty="0">
                <a:solidFill>
                  <a:schemeClr val="tx2">
                    <a:lumMod val="50000"/>
                  </a:schemeClr>
                </a:solidFill>
                <a:latin typeface="EC Square Sans Cond Pro" panose="020B0506040000020004" pitchFamily="34" charset="0"/>
              </a:rPr>
              <a:t>bjectives &gt; tasks and activities &gt; </a:t>
            </a:r>
            <a:r>
              <a:rPr lang="en-US" b="1" i="1" dirty="0">
                <a:solidFill>
                  <a:schemeClr val="tx2">
                    <a:lumMod val="50000"/>
                  </a:schemeClr>
                </a:solidFill>
                <a:latin typeface="EC Square Sans Cond Pro" panose="020B0506040000020004" pitchFamily="34" charset="0"/>
              </a:rPr>
              <a:t>measurable</a:t>
            </a:r>
            <a:r>
              <a:rPr lang="en-US" i="1" dirty="0">
                <a:solidFill>
                  <a:schemeClr val="tx2">
                    <a:lumMod val="50000"/>
                  </a:schemeClr>
                </a:solidFill>
                <a:latin typeface="EC Square Sans Cond Pro" panose="020B0506040000020004" pitchFamily="34" charset="0"/>
              </a:rPr>
              <a:t> and </a:t>
            </a:r>
            <a:r>
              <a:rPr lang="en-US" b="1" i="1" dirty="0">
                <a:solidFill>
                  <a:schemeClr val="tx2">
                    <a:lumMod val="50000"/>
                  </a:schemeClr>
                </a:solidFill>
                <a:latin typeface="EC Square Sans Cond Pro" panose="020B0506040000020004" pitchFamily="34" charset="0"/>
              </a:rPr>
              <a:t>quantifiable </a:t>
            </a:r>
            <a:r>
              <a:rPr lang="en-US" i="1" dirty="0">
                <a:solidFill>
                  <a:schemeClr val="tx2">
                    <a:lumMod val="50000"/>
                  </a:schemeClr>
                </a:solidFill>
                <a:latin typeface="EC Square Sans Cond Pro" panose="020B0506040000020004" pitchFamily="34" charset="0"/>
              </a:rPr>
              <a:t>deliverables  (coherent with Part C)</a:t>
            </a:r>
            <a:endParaRPr lang="en-IE" kern="1200" dirty="0">
              <a:solidFill>
                <a:schemeClr val="tx2">
                  <a:lumMod val="50000"/>
                </a:schemeClr>
              </a:solidFill>
              <a:latin typeface="EC Square Sans Cond Pro" panose="020B0506040000020004" pitchFamily="34" charset="0"/>
              <a:ea typeface="+mn-ea"/>
              <a:cs typeface="+mn-cs"/>
            </a:endParaRPr>
          </a:p>
          <a:p>
            <a:pPr>
              <a:spcAft>
                <a:spcPts val="600"/>
              </a:spcAft>
              <a:buFont typeface="Wingdings" panose="05000000000000000000" pitchFamily="2" charset="2"/>
              <a:buChar char="ü"/>
            </a:pPr>
            <a:r>
              <a:rPr lang="en-IE" i="1" dirty="0">
                <a:solidFill>
                  <a:schemeClr val="tx2">
                    <a:lumMod val="50000"/>
                  </a:schemeClr>
                </a:solidFill>
                <a:latin typeface="EC Square Sans Cond Pro" panose="020B0506040000020004" pitchFamily="34" charset="0"/>
              </a:rPr>
              <a:t>(Indicators: N. participants, attendance signed sheets, reports, agenda, pictures…)</a:t>
            </a:r>
          </a:p>
          <a:p>
            <a:pPr>
              <a:spcAft>
                <a:spcPts val="600"/>
              </a:spcAft>
              <a:buFont typeface="Wingdings" panose="05000000000000000000" pitchFamily="2" charset="2"/>
              <a:buChar char="ü"/>
            </a:pPr>
            <a:r>
              <a:rPr lang="en-IE" kern="1200" dirty="0">
                <a:solidFill>
                  <a:schemeClr val="tx1"/>
                </a:solidFill>
                <a:latin typeface="EC Square Sans Cond Pro" panose="020B0506040000020004" pitchFamily="34" charset="0"/>
                <a:ea typeface="+mn-ea"/>
                <a:cs typeface="+mn-cs"/>
              </a:rPr>
              <a:t>Information is coherent and reported in detail; </a:t>
            </a:r>
          </a:p>
          <a:p>
            <a:pPr>
              <a:spcAft>
                <a:spcPts val="600"/>
              </a:spcAft>
              <a:buFont typeface="Wingdings" panose="05000000000000000000" pitchFamily="2" charset="2"/>
              <a:buChar char="ü"/>
            </a:pPr>
            <a:r>
              <a:rPr lang="en-IE" kern="1200" dirty="0">
                <a:solidFill>
                  <a:schemeClr val="tx1"/>
                </a:solidFill>
                <a:latin typeface="EC Square Sans Cond Pro" panose="020B0506040000020004" pitchFamily="34" charset="0"/>
              </a:rPr>
              <a:t>EU visibility rules;</a:t>
            </a:r>
            <a:endParaRPr lang="en-IE" kern="1200" dirty="0">
              <a:solidFill>
                <a:schemeClr val="tx1"/>
              </a:solidFill>
              <a:latin typeface="EC Square Sans Cond Pro" panose="020B0506040000020004" pitchFamily="34" charset="0"/>
              <a:ea typeface="+mn-ea"/>
              <a:cs typeface="+mn-cs"/>
            </a:endParaRPr>
          </a:p>
          <a:p>
            <a:pPr>
              <a:spcAft>
                <a:spcPts val="600"/>
              </a:spcAft>
              <a:buFont typeface="Wingdings" panose="05000000000000000000" pitchFamily="2" charset="2"/>
              <a:buChar char="ü"/>
            </a:pPr>
            <a:r>
              <a:rPr lang="en-IE" kern="1200" dirty="0">
                <a:solidFill>
                  <a:schemeClr val="tx1"/>
                </a:solidFill>
                <a:latin typeface="EC Square Sans Cond Pro" panose="020B0506040000020004" pitchFamily="34" charset="0"/>
              </a:rPr>
              <a:t>Implementation of deliverables</a:t>
            </a:r>
            <a:r>
              <a:rPr lang="en-IE" b="1" kern="1200" dirty="0">
                <a:solidFill>
                  <a:schemeClr val="tx1"/>
                </a:solidFill>
                <a:latin typeface="EC Square Sans Cond Pro" panose="020B0506040000020004" pitchFamily="34" charset="0"/>
              </a:rPr>
              <a:t> </a:t>
            </a:r>
            <a:r>
              <a:rPr lang="en-IE" b="1" kern="1200" dirty="0">
                <a:solidFill>
                  <a:schemeClr val="tx1"/>
                </a:solidFill>
                <a:latin typeface="EC Square Sans Cond Pro" panose="020B0506040000020004" pitchFamily="34" charset="0"/>
                <a:sym typeface="Wingdings" panose="05000000000000000000" pitchFamily="2" charset="2"/>
              </a:rPr>
              <a:t> implementation of work package &gt; payment</a:t>
            </a:r>
          </a:p>
          <a:p>
            <a:pPr marL="76200" indent="0">
              <a:spcAft>
                <a:spcPts val="600"/>
              </a:spcAft>
              <a:buNone/>
            </a:pPr>
            <a:endParaRPr lang="en-IE" dirty="0"/>
          </a:p>
        </p:txBody>
      </p:sp>
      <p:sp>
        <p:nvSpPr>
          <p:cNvPr id="3" name="Slide Number Placeholder 2"/>
          <p:cNvSpPr>
            <a:spLocks noGrp="1"/>
          </p:cNvSpPr>
          <p:nvPr>
            <p:ph type="sldNum" sz="quarter" idx="12"/>
          </p:nvPr>
        </p:nvSpPr>
        <p:spPr>
          <a:xfrm>
            <a:off x="477187" y="6010013"/>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77</a:t>
            </a:fld>
            <a:endParaRPr kumimoji="0" lang="en-GB" sz="12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4" name="Title 3"/>
          <p:cNvSpPr>
            <a:spLocks noGrp="1"/>
          </p:cNvSpPr>
          <p:nvPr>
            <p:ph type="title"/>
          </p:nvPr>
        </p:nvSpPr>
        <p:spPr/>
        <p:txBody>
          <a:bodyPr/>
          <a:lstStyle/>
          <a:p>
            <a:pPr eaLnBrk="0" fontAlgn="base" hangingPunct="0">
              <a:spcBef>
                <a:spcPct val="20000"/>
              </a:spcBef>
              <a:spcAft>
                <a:spcPct val="0"/>
              </a:spcAft>
              <a:buClr>
                <a:srgbClr val="0F5494"/>
              </a:buClr>
              <a:defRPr/>
            </a:pPr>
            <a:r>
              <a:rPr lang="en-IE" sz="2800" b="1" kern="1200" dirty="0">
                <a:latin typeface="EC Square Sans Pro" panose="020B0506040000020004" pitchFamily="34" charset="0"/>
                <a:ea typeface="+mn-ea"/>
              </a:rPr>
              <a:t>Importance of deliverables</a:t>
            </a:r>
            <a:endParaRPr lang="en-US" sz="2800" b="1" kern="1200" dirty="0">
              <a:latin typeface="EC Square Sans Pro" panose="020B0506040000020004" pitchFamily="34" charset="0"/>
              <a:ea typeface="+mn-ea"/>
            </a:endParaRPr>
          </a:p>
        </p:txBody>
      </p:sp>
    </p:spTree>
    <p:extLst>
      <p:ext uri="{BB962C8B-B14F-4D97-AF65-F5344CB8AC3E}">
        <p14:creationId xmlns:p14="http://schemas.microsoft.com/office/powerpoint/2010/main" val="60164706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78</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p:txBody>
          <a:bodyPr/>
          <a:lstStyle/>
          <a:p>
            <a:r>
              <a:rPr lang="en-GB" sz="3000" b="1" dirty="0">
                <a:latin typeface="EC Square Sans Pro" panose="020B0506040000020004" pitchFamily="34" charset="0"/>
              </a:rPr>
              <a:t>Approximation of actual costs</a:t>
            </a:r>
            <a:endParaRPr lang="en-GB" sz="3000" dirty="0"/>
          </a:p>
        </p:txBody>
      </p:sp>
      <p:sp>
        <p:nvSpPr>
          <p:cNvPr id="7" name="Content Placeholder 3">
            <a:extLst>
              <a:ext uri="{FF2B5EF4-FFF2-40B4-BE49-F238E27FC236}">
                <a16:creationId xmlns:a16="http://schemas.microsoft.com/office/drawing/2014/main" id="{558B7958-0559-0EE9-7311-ABA96723CE7A}"/>
              </a:ext>
            </a:extLst>
          </p:cNvPr>
          <p:cNvSpPr txBox="1">
            <a:spLocks/>
          </p:cNvSpPr>
          <p:nvPr/>
        </p:nvSpPr>
        <p:spPr bwMode="auto">
          <a:xfrm>
            <a:off x="2536729" y="1703854"/>
            <a:ext cx="8108307" cy="28092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0">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6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marR="0" lvl="0" indent="0" algn="just" defTabSz="914400" rtl="0" eaLnBrk="0" fontAlgn="base" latinLnBrk="0" hangingPunct="0">
              <a:lnSpc>
                <a:spcPct val="100000"/>
              </a:lnSpc>
              <a:spcBef>
                <a:spcPts val="600"/>
              </a:spcBef>
              <a:spcAft>
                <a:spcPct val="0"/>
              </a:spcAft>
              <a:buClr>
                <a:srgbClr val="0F5494"/>
              </a:buClr>
              <a:buSzTx/>
              <a:buFont typeface="Arial" pitchFamily="34" charset="0"/>
              <a:buNone/>
              <a:tabLst/>
              <a:defRPr/>
            </a:pPr>
            <a:r>
              <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rPr>
              <a:t>The budget is the </a:t>
            </a:r>
            <a:r>
              <a:rPr kumimoji="0" lang="en-US" sz="28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rPr>
              <a:t>best estimate </a:t>
            </a:r>
            <a:r>
              <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rPr>
              <a:t>of the actual eligible costs, necessary to implement the action and justified by the activities proposed.</a:t>
            </a:r>
          </a:p>
          <a:p>
            <a:pPr marL="0" marR="0" lvl="0" indent="0" algn="just" defTabSz="914400" rtl="0" eaLnBrk="0" fontAlgn="base" latinLnBrk="0" hangingPunct="0">
              <a:lnSpc>
                <a:spcPct val="100000"/>
              </a:lnSpc>
              <a:spcBef>
                <a:spcPts val="600"/>
              </a:spcBef>
              <a:spcAft>
                <a:spcPct val="0"/>
              </a:spcAft>
              <a:buClr>
                <a:srgbClr val="0F5494"/>
              </a:buClr>
              <a:buSzTx/>
              <a:buFont typeface="Arial" pitchFamily="34" charset="0"/>
              <a:buNone/>
              <a:tabLst/>
              <a:defRPr/>
            </a:pPr>
            <a:endPar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endParaRPr>
          </a:p>
          <a:p>
            <a:pPr marL="0" marR="0" lvl="0" indent="0" algn="just" defTabSz="914400" rtl="0" eaLnBrk="0" fontAlgn="base" latinLnBrk="0" hangingPunct="0">
              <a:lnSpc>
                <a:spcPct val="100000"/>
              </a:lnSpc>
              <a:spcBef>
                <a:spcPts val="600"/>
              </a:spcBef>
              <a:spcAft>
                <a:spcPct val="0"/>
              </a:spcAft>
              <a:buClr>
                <a:srgbClr val="0F5494"/>
              </a:buClr>
              <a:buSzTx/>
              <a:buFont typeface="Arial" pitchFamily="34" charset="0"/>
              <a:buNone/>
              <a:tabLst/>
              <a:defRPr/>
            </a:pPr>
            <a:r>
              <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rPr>
              <a:t>In the detailed budget table, you provide </a:t>
            </a:r>
            <a:r>
              <a:rPr kumimoji="0" lang="en-US" sz="28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rPr>
              <a:t>cost estimations for each cost category </a:t>
            </a:r>
            <a:r>
              <a:rPr kumimoji="0" lang="en-US" sz="280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rPr>
              <a:t>per beneficiary and per work package. </a:t>
            </a:r>
          </a:p>
          <a:p>
            <a:pPr marL="0" marR="0" lvl="0" indent="0" algn="just" defTabSz="914400" rtl="0" eaLnBrk="0" fontAlgn="base" latinLnBrk="0" hangingPunct="0">
              <a:lnSpc>
                <a:spcPct val="100000"/>
              </a:lnSpc>
              <a:spcBef>
                <a:spcPts val="600"/>
              </a:spcBef>
              <a:spcAft>
                <a:spcPct val="0"/>
              </a:spcAft>
              <a:buClr>
                <a:srgbClr val="0F5494"/>
              </a:buClr>
              <a:buSzTx/>
              <a:buFont typeface="Arial" pitchFamily="34" charset="0"/>
              <a:buNone/>
              <a:tabLst/>
              <a:defRPr/>
            </a:pPr>
            <a:endPar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endParaRPr>
          </a:p>
          <a:p>
            <a:pPr marL="0" marR="0" lvl="0" indent="0" algn="just" defTabSz="914400" rtl="0" eaLnBrk="0" fontAlgn="base" latinLnBrk="0" hangingPunct="0">
              <a:lnSpc>
                <a:spcPct val="100000"/>
              </a:lnSpc>
              <a:spcBef>
                <a:spcPts val="600"/>
              </a:spcBef>
              <a:spcAft>
                <a:spcPct val="0"/>
              </a:spcAft>
              <a:buClr>
                <a:srgbClr val="0F5494"/>
              </a:buClr>
              <a:buSzTx/>
              <a:buFont typeface="Arial" pitchFamily="34" charset="0"/>
              <a:buNone/>
              <a:tabLst/>
              <a:defRPr/>
            </a:pPr>
            <a:r>
              <a:rPr kumimoji="0" lang="en-US" sz="2800" b="0" i="1"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rPr>
              <a:t>They must be </a:t>
            </a:r>
            <a:r>
              <a:rPr kumimoji="0" lang="en-US" sz="2800" b="1" i="1"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rPr>
              <a:t>as close as possible </a:t>
            </a:r>
            <a:r>
              <a:rPr kumimoji="0" lang="en-US" sz="2800" b="0" i="1"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rPr>
              <a:t>to reality  </a:t>
            </a:r>
            <a:r>
              <a:rPr kumimoji="0" lang="en-US" sz="2800" b="1" i="0" u="none" strike="noStrike" kern="1200" cap="none" spc="0" normalizeH="0" baseline="0" noProof="0" dirty="0">
                <a:ln>
                  <a:noFill/>
                </a:ln>
                <a:solidFill>
                  <a:srgbClr val="00B050"/>
                </a:solidFill>
                <a:effectLst/>
                <a:uLnTx/>
                <a:uFillTx/>
                <a:latin typeface="EC Square Sans Cond Pro" panose="020B0506040000020004" pitchFamily="34" charset="0"/>
                <a:ea typeface="+mn-ea"/>
                <a:cs typeface="Arial"/>
                <a:sym typeface="Arial"/>
              </a:rPr>
              <a:t>(</a:t>
            </a:r>
            <a:r>
              <a:rPr kumimoji="0" lang="en-US" sz="2800" b="1" i="0" u="none" strike="noStrike" kern="1200" cap="none" spc="0" normalizeH="0" baseline="0" noProof="0" dirty="0">
                <a:ln>
                  <a:noFill/>
                </a:ln>
                <a:solidFill>
                  <a:srgbClr val="00B050"/>
                </a:solidFill>
                <a:effectLst/>
                <a:uLnTx/>
                <a:uFillTx/>
                <a:latin typeface="EC Square Sans Cond Pro" panose="020B0506040000020004" pitchFamily="34" charset="0"/>
                <a:ea typeface="+mn-ea"/>
                <a:cs typeface="Arial"/>
                <a:sym typeface="Wingdings" panose="05000000000000000000" pitchFamily="2" charset="2"/>
              </a:rPr>
              <a:t>NO costs inflation)</a:t>
            </a:r>
          </a:p>
          <a:p>
            <a:pPr marL="0" marR="0" lvl="0" indent="0" algn="just" defTabSz="914400" rtl="0" eaLnBrk="0" fontAlgn="base" latinLnBrk="0" hangingPunct="0">
              <a:lnSpc>
                <a:spcPct val="100000"/>
              </a:lnSpc>
              <a:spcBef>
                <a:spcPts val="600"/>
              </a:spcBef>
              <a:spcAft>
                <a:spcPct val="0"/>
              </a:spcAft>
              <a:buClr>
                <a:srgbClr val="0F5494"/>
              </a:buClr>
              <a:buSzTx/>
              <a:buFont typeface="Arial" pitchFamily="34" charset="0"/>
              <a:buNone/>
              <a:tabLst/>
              <a:defRPr/>
            </a:pPr>
            <a:endParaRPr kumimoji="0" lang="en-US" sz="2400" b="1" i="0" u="none" strike="noStrike" kern="1200" cap="none" spc="0" normalizeH="0" baseline="0" noProof="0" dirty="0">
              <a:ln>
                <a:noFill/>
              </a:ln>
              <a:solidFill>
                <a:srgbClr val="00B050"/>
              </a:solidFill>
              <a:effectLst/>
              <a:uLnTx/>
              <a:uFillTx/>
              <a:latin typeface="EC Square Sans Cond Pro" panose="020B0506040000020004" pitchFamily="34" charset="0"/>
              <a:ea typeface="+mn-ea"/>
              <a:cs typeface="Arial"/>
              <a:sym typeface="Arial"/>
            </a:endParaRPr>
          </a:p>
          <a:p>
            <a:pPr marL="0" marR="0" lvl="0" indent="0" algn="just" defTabSz="914400" rtl="0" eaLnBrk="0" fontAlgn="base" latinLnBrk="0" hangingPunct="0">
              <a:lnSpc>
                <a:spcPct val="100000"/>
              </a:lnSpc>
              <a:spcBef>
                <a:spcPts val="600"/>
              </a:spcBef>
              <a:spcAft>
                <a:spcPct val="0"/>
              </a:spcAft>
              <a:buClr>
                <a:srgbClr val="0F5494"/>
              </a:buClr>
              <a:buSzTx/>
              <a:buFont typeface="Arial" pitchFamily="34" charset="0"/>
              <a:buNone/>
              <a:tabLst/>
              <a:defRPr/>
            </a:pPr>
            <a:endParaRPr kumimoji="0" lang="en-US" sz="2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Arial"/>
            </a:endParaRPr>
          </a:p>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endParaRPr kumimoji="0" lang="en-US" sz="1200" b="0" i="0" u="none" strike="noStrike" kern="0" cap="none" spc="0" normalizeH="0" baseline="0" noProof="0" dirty="0">
              <a:ln>
                <a:noFill/>
              </a:ln>
              <a:solidFill>
                <a:srgbClr val="0F5494"/>
              </a:solidFill>
              <a:effectLst/>
              <a:uLnTx/>
              <a:uFillTx/>
              <a:latin typeface="Arial"/>
              <a:ea typeface="+mn-ea"/>
              <a:cs typeface="+mn-cs"/>
            </a:endParaRPr>
          </a:p>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endParaRPr kumimoji="0" lang="en-US" sz="1600" b="0" i="0" u="none" strike="noStrike" kern="0" cap="none" spc="0" normalizeH="0" baseline="0" noProof="0" dirty="0">
              <a:ln>
                <a:noFill/>
              </a:ln>
              <a:solidFill>
                <a:srgbClr val="0F5494"/>
              </a:solidFill>
              <a:effectLst/>
              <a:uLnTx/>
              <a:uFillTx/>
              <a:latin typeface="Arial"/>
              <a:ea typeface="+mn-ea"/>
              <a:cs typeface="+mn-cs"/>
            </a:endParaRPr>
          </a:p>
          <a:p>
            <a:pPr marL="342900" marR="0" lvl="0" indent="-342900" algn="just" defTabSz="914400" rtl="0" eaLnBrk="0" fontAlgn="base" latinLnBrk="0" hangingPunct="0">
              <a:lnSpc>
                <a:spcPct val="100000"/>
              </a:lnSpc>
              <a:spcBef>
                <a:spcPts val="1000"/>
              </a:spcBef>
              <a:spcAft>
                <a:spcPct val="0"/>
              </a:spcAft>
              <a:buClr>
                <a:srgbClr val="0F5494"/>
              </a:buClr>
              <a:buSzTx/>
              <a:buFont typeface="Arial" pitchFamily="34" charset="0"/>
              <a:buChar char="•"/>
              <a:tabLst/>
              <a:defRPr/>
            </a:pPr>
            <a:endParaRPr kumimoji="0" lang="en-US" sz="1600" b="0" i="0" u="none" strike="noStrike" kern="0" cap="none" spc="0" normalizeH="0" baseline="0" noProof="0" dirty="0">
              <a:ln>
                <a:noFill/>
              </a:ln>
              <a:solidFill>
                <a:srgbClr val="0F5494"/>
              </a:solidFill>
              <a:effectLst/>
              <a:uLnTx/>
              <a:uFillTx/>
              <a:latin typeface="Arial"/>
              <a:ea typeface="+mn-ea"/>
              <a:cs typeface="+mn-cs"/>
            </a:endParaRPr>
          </a:p>
        </p:txBody>
      </p:sp>
      <p:pic>
        <p:nvPicPr>
          <p:cNvPr id="8" name="Picture 7">
            <a:extLst>
              <a:ext uri="{FF2B5EF4-FFF2-40B4-BE49-F238E27FC236}">
                <a16:creationId xmlns:a16="http://schemas.microsoft.com/office/drawing/2014/main" id="{BFC1625C-5D90-5565-70F7-B3C6F54D0C15}"/>
              </a:ext>
            </a:extLst>
          </p:cNvPr>
          <p:cNvPicPr>
            <a:picLocks noChangeAspect="1"/>
          </p:cNvPicPr>
          <p:nvPr/>
        </p:nvPicPr>
        <p:blipFill rotWithShape="1">
          <a:blip r:embed="rId3"/>
          <a:srcRect r="10444"/>
          <a:stretch/>
        </p:blipFill>
        <p:spPr>
          <a:xfrm>
            <a:off x="292632" y="2601038"/>
            <a:ext cx="2244097" cy="2194426"/>
          </a:xfrm>
          <a:prstGeom prst="rect">
            <a:avLst/>
          </a:prstGeom>
        </p:spPr>
      </p:pic>
    </p:spTree>
    <p:extLst>
      <p:ext uri="{BB962C8B-B14F-4D97-AF65-F5344CB8AC3E}">
        <p14:creationId xmlns:p14="http://schemas.microsoft.com/office/powerpoint/2010/main" val="304255760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31ACDC-2FB9-7E3E-0F4F-201F9221246C}"/>
              </a:ext>
            </a:extLst>
          </p:cNvPr>
          <p:cNvSpPr>
            <a:spLocks noGrp="1"/>
          </p:cNvSpPr>
          <p:nvPr>
            <p:ph type="sldNum" sz="quarter" idx="12"/>
          </p:nvPr>
        </p:nvSpPr>
        <p:spPr>
          <a:xfrm>
            <a:off x="697524" y="6131286"/>
            <a:ext cx="2743200" cy="365125"/>
          </a:xfrm>
        </p:spPr>
        <p:txBody>
          <a:bodyPr spcFirstLastPara="1" wrap="square" lIns="91425" tIns="45700" rIns="91425" bIns="45700" anchor="ctr" anchorCtr="0">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fld id="{00000000-1234-1234-1234-123412341234}"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600"/>
                </a:spcAft>
                <a:buClrTx/>
                <a:buSzTx/>
                <a:buFontTx/>
                <a:buNone/>
                <a:tabLst/>
                <a:defRPr/>
              </a:pPr>
              <a:t>79</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3" name="Title 2">
            <a:extLst>
              <a:ext uri="{FF2B5EF4-FFF2-40B4-BE49-F238E27FC236}">
                <a16:creationId xmlns:a16="http://schemas.microsoft.com/office/drawing/2014/main" id="{18A9AF60-B510-69AE-D8A3-5815E723A085}"/>
              </a:ext>
            </a:extLst>
          </p:cNvPr>
          <p:cNvSpPr>
            <a:spLocks noGrp="1"/>
          </p:cNvSpPr>
          <p:nvPr>
            <p:ph type="title"/>
          </p:nvPr>
        </p:nvSpPr>
        <p:spPr>
          <a:xfrm>
            <a:off x="951473" y="733119"/>
            <a:ext cx="10515600" cy="782357"/>
          </a:xfrm>
        </p:spPr>
        <p:txBody>
          <a:bodyPr spcFirstLastPara="1" vert="horz" wrap="square" lIns="91440" tIns="45720" rIns="91440" bIns="0" rtlCol="0" anchor="t" anchorCtr="0">
            <a:normAutofit/>
          </a:bodyPr>
          <a:lstStyle/>
          <a:p>
            <a:pPr>
              <a:buSzPts val="1800"/>
            </a:pPr>
            <a:r>
              <a:rPr lang="en-IE" sz="3500" b="1" dirty="0">
                <a:latin typeface="EC Square Sans Pro" panose="020B0506040000020004" pitchFamily="34" charset="0"/>
              </a:rPr>
              <a:t>The detailed budget table </a:t>
            </a:r>
          </a:p>
        </p:txBody>
      </p:sp>
      <p:sp>
        <p:nvSpPr>
          <p:cNvPr id="5" name="Text Placeholder 5">
            <a:extLst>
              <a:ext uri="{FF2B5EF4-FFF2-40B4-BE49-F238E27FC236}">
                <a16:creationId xmlns:a16="http://schemas.microsoft.com/office/drawing/2014/main" id="{40F54AE6-FE0A-5E0B-1AD4-706DF66051EE}"/>
              </a:ext>
            </a:extLst>
          </p:cNvPr>
          <p:cNvSpPr txBox="1">
            <a:spLocks/>
          </p:cNvSpPr>
          <p:nvPr/>
        </p:nvSpPr>
        <p:spPr>
          <a:xfrm>
            <a:off x="1793241" y="2372176"/>
            <a:ext cx="4919904" cy="3493366"/>
          </a:xfrm>
          <a:prstGeom prst="rect">
            <a:avLst/>
          </a:prstGeom>
          <a:noFill/>
          <a:ln>
            <a:noFill/>
          </a:ln>
        </p:spPr>
        <p:txBody>
          <a:bodyPr spcFirstLastPara="1" wrap="square" lIns="91425" tIns="45700" rIns="91425" bIns="45700" numCol="1" anchor="t" anchorCtr="0">
            <a:normAutofit fontScale="25000" lnSpcReduction="20000"/>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457200" marR="0" lvl="0" indent="-381000" algn="l" defTabSz="914400" rtl="0" eaLnBrk="1" fontAlgn="auto" latinLnBrk="0" hangingPunct="1">
              <a:lnSpc>
                <a:spcPct val="90000"/>
              </a:lnSpc>
              <a:spcBef>
                <a:spcPts val="0"/>
              </a:spcBef>
              <a:spcAft>
                <a:spcPts val="1350"/>
              </a:spcAft>
              <a:buClr>
                <a:srgbClr val="034EA2"/>
              </a:buClr>
              <a:buSzPts val="2400"/>
              <a:buFont typeface="Wingdings" panose="05000000000000000000" pitchFamily="2" charset="2"/>
              <a:buChar char="ü"/>
              <a:tabLst/>
              <a:defRPr/>
            </a:pPr>
            <a:r>
              <a:rPr kumimoji="0" lang="en-US" sz="1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The </a:t>
            </a:r>
            <a:r>
              <a:rPr kumimoji="0" lang="en-US" sz="1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EC</a:t>
            </a:r>
            <a:r>
              <a:rPr kumimoji="0" lang="en-US" sz="1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a:t>
            </a:r>
            <a:r>
              <a:rPr kumimoji="0" lang="en-US" sz="1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supporting</a:t>
            </a:r>
            <a:r>
              <a:rPr kumimoji="0" lang="en-US" sz="1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a:t>
            </a:r>
            <a:r>
              <a:rPr kumimoji="0" lang="en-US" sz="1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tool</a:t>
            </a:r>
            <a:r>
              <a:rPr kumimoji="0" lang="en-US" sz="1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for fixing the lump sum</a:t>
            </a:r>
          </a:p>
          <a:p>
            <a:pPr marL="457200" marR="0" lvl="0" indent="-381000" algn="l" defTabSz="914400" rtl="0" eaLnBrk="1" fontAlgn="auto" latinLnBrk="0" hangingPunct="1">
              <a:lnSpc>
                <a:spcPct val="90000"/>
              </a:lnSpc>
              <a:spcBef>
                <a:spcPts val="0"/>
              </a:spcBef>
              <a:spcAft>
                <a:spcPts val="1350"/>
              </a:spcAft>
              <a:buClr>
                <a:srgbClr val="034EA2"/>
              </a:buClr>
              <a:buSzPts val="2400"/>
              <a:buFont typeface="Wingdings" panose="05000000000000000000" pitchFamily="2" charset="2"/>
              <a:buChar char="ü"/>
              <a:tabLst/>
              <a:defRPr/>
            </a:pPr>
            <a:r>
              <a:rPr kumimoji="0" lang="en-US" sz="1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accuracy</a:t>
            </a:r>
            <a:r>
              <a:rPr kumimoji="0" lang="en-US" sz="1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of cost estimation</a:t>
            </a:r>
          </a:p>
          <a:p>
            <a:pPr marL="457200" marR="0" lvl="0" indent="-381000" algn="l" defTabSz="914400" rtl="0" eaLnBrk="1" fontAlgn="auto" latinLnBrk="0" hangingPunct="1">
              <a:lnSpc>
                <a:spcPct val="90000"/>
              </a:lnSpc>
              <a:spcBef>
                <a:spcPts val="0"/>
              </a:spcBef>
              <a:spcAft>
                <a:spcPts val="1350"/>
              </a:spcAft>
              <a:buClr>
                <a:srgbClr val="034EA2"/>
              </a:buClr>
              <a:buSzPts val="2400"/>
              <a:buFont typeface="Wingdings" panose="05000000000000000000" pitchFamily="2" charset="2"/>
              <a:buChar char="ü"/>
              <a:tabLst/>
              <a:defRPr/>
            </a:pPr>
            <a:r>
              <a:rPr kumimoji="0" lang="en-US" sz="1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Easy-to-use</a:t>
            </a:r>
          </a:p>
          <a:p>
            <a:pPr marL="457200" marR="0" lvl="0" indent="-381000" algn="l" defTabSz="914400" rtl="0" eaLnBrk="1" fontAlgn="auto" latinLnBrk="0" hangingPunct="1">
              <a:lnSpc>
                <a:spcPct val="90000"/>
              </a:lnSpc>
              <a:spcBef>
                <a:spcPts val="0"/>
              </a:spcBef>
              <a:spcAft>
                <a:spcPts val="1350"/>
              </a:spcAft>
              <a:buClr>
                <a:srgbClr val="034EA2"/>
              </a:buClr>
              <a:buSzPts val="2400"/>
              <a:buFont typeface="Wingdings" panose="05000000000000000000" pitchFamily="2" charset="2"/>
              <a:buChar char="ü"/>
              <a:tabLst/>
              <a:defRPr/>
            </a:pPr>
            <a:r>
              <a:rPr kumimoji="0" lang="en-US" sz="1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Based on </a:t>
            </a:r>
            <a:r>
              <a:rPr kumimoji="0" lang="en-US" sz="1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units </a:t>
            </a:r>
            <a:r>
              <a:rPr kumimoji="0" lang="en-US" sz="1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and </a:t>
            </a:r>
            <a:r>
              <a:rPr kumimoji="0" lang="en-US" sz="1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costs per unit</a:t>
            </a:r>
          </a:p>
          <a:p>
            <a:pPr marL="457200" marR="0" lvl="0" indent="-381000" algn="l" defTabSz="914400" rtl="0" eaLnBrk="1" fontAlgn="auto" latinLnBrk="0" hangingPunct="1">
              <a:lnSpc>
                <a:spcPct val="90000"/>
              </a:lnSpc>
              <a:spcBef>
                <a:spcPts val="0"/>
              </a:spcBef>
              <a:spcAft>
                <a:spcPts val="1350"/>
              </a:spcAft>
              <a:buClr>
                <a:srgbClr val="034EA2"/>
              </a:buClr>
              <a:buSzPts val="2400"/>
              <a:buFont typeface="Wingdings" panose="05000000000000000000" pitchFamily="2" charset="2"/>
              <a:buChar char="ü"/>
              <a:tabLst/>
              <a:defRPr/>
            </a:pPr>
            <a:r>
              <a:rPr kumimoji="0" lang="en-US" sz="1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Mandatory annex to the proposal</a:t>
            </a:r>
          </a:p>
          <a:p>
            <a:pPr marL="457200" marR="0" lvl="0" indent="-381000" algn="l" defTabSz="914400" rtl="0" eaLnBrk="1" fontAlgn="auto" latinLnBrk="0" hangingPunct="1">
              <a:lnSpc>
                <a:spcPct val="90000"/>
              </a:lnSpc>
              <a:spcBef>
                <a:spcPts val="0"/>
              </a:spcBef>
              <a:spcAft>
                <a:spcPts val="1350"/>
              </a:spcAft>
              <a:buClr>
                <a:srgbClr val="034EA2"/>
              </a:buClr>
              <a:buSzPts val="2400"/>
              <a:buFont typeface="Wingdings" panose="05000000000000000000" pitchFamily="2" charset="2"/>
              <a:buChar char="ü"/>
              <a:tabLst/>
              <a:defRPr/>
            </a:pPr>
            <a:r>
              <a:rPr kumimoji="0" lang="en-US" sz="1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Not</a:t>
            </a:r>
            <a:r>
              <a:rPr kumimoji="0" lang="en-US" sz="1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part of the grant agreement</a:t>
            </a: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398234AA-0DA6-F0D2-026D-9AE212F73BC8}"/>
              </a:ext>
            </a:extLst>
          </p:cNvPr>
          <p:cNvPicPr>
            <a:picLocks noChangeAspect="1"/>
          </p:cNvPicPr>
          <p:nvPr/>
        </p:nvPicPr>
        <p:blipFill rotWithShape="1">
          <a:blip r:embed="rId3"/>
          <a:srcRect l="14065" r="18835"/>
          <a:stretch/>
        </p:blipFill>
        <p:spPr>
          <a:xfrm>
            <a:off x="525910" y="2998890"/>
            <a:ext cx="1194099" cy="1648981"/>
          </a:xfrm>
          <a:prstGeom prst="rect">
            <a:avLst/>
          </a:prstGeom>
        </p:spPr>
      </p:pic>
      <p:sp>
        <p:nvSpPr>
          <p:cNvPr id="8" name="Text Placeholder 5">
            <a:extLst>
              <a:ext uri="{FF2B5EF4-FFF2-40B4-BE49-F238E27FC236}">
                <a16:creationId xmlns:a16="http://schemas.microsoft.com/office/drawing/2014/main" id="{41299AF9-5AD3-AAF1-AEB6-B3CBF1ACE6BC}"/>
              </a:ext>
            </a:extLst>
          </p:cNvPr>
          <p:cNvSpPr txBox="1">
            <a:spLocks/>
          </p:cNvSpPr>
          <p:nvPr/>
        </p:nvSpPr>
        <p:spPr>
          <a:xfrm>
            <a:off x="6879391" y="2218920"/>
            <a:ext cx="4919903" cy="3905961"/>
          </a:xfrm>
          <a:prstGeom prst="rect">
            <a:avLst/>
          </a:prstGeom>
          <a:noFill/>
          <a:ln>
            <a:noFill/>
          </a:ln>
        </p:spPr>
        <p:txBody>
          <a:bodyPr spcFirstLastPara="1" wrap="square" lIns="91425" tIns="45700" rIns="91425" bIns="45700" numCol="1" anchor="t" anchorCtr="0">
            <a:normAutofit fontScale="25000" lnSpcReduction="20000"/>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marR="0" lvl="0" indent="0" algn="just"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8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Cost estimations are subject to the </a:t>
            </a:r>
            <a:r>
              <a:rPr kumimoji="0" lang="en-US" sz="86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same eligibility rules</a:t>
            </a:r>
            <a:r>
              <a:rPr kumimoji="0" lang="en-US" sz="8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a:t>
            </a:r>
          </a:p>
          <a:p>
            <a:pPr marL="457200" marR="0" lvl="0" indent="-381000" algn="just" defTabSz="914400" rtl="0" eaLnBrk="1" fontAlgn="auto" latinLnBrk="0" hangingPunct="1">
              <a:lnSpc>
                <a:spcPct val="100000"/>
              </a:lnSpc>
              <a:spcBef>
                <a:spcPts val="1000"/>
              </a:spcBef>
              <a:spcAft>
                <a:spcPts val="0"/>
              </a:spcAft>
              <a:buClr>
                <a:srgbClr val="034EA2"/>
              </a:buClr>
              <a:buSzPts val="2400"/>
              <a:buFontTx/>
              <a:buChar char="-"/>
              <a:tabLst/>
              <a:defRPr/>
            </a:pPr>
            <a:r>
              <a:rPr kumimoji="0" lang="en-US" sz="8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must be reasonable/not excessive</a:t>
            </a:r>
          </a:p>
          <a:p>
            <a:pPr marL="457200" marR="0" lvl="0" indent="-381000" algn="just" defTabSz="914400" rtl="0" eaLnBrk="1" fontAlgn="auto" latinLnBrk="0" hangingPunct="1">
              <a:lnSpc>
                <a:spcPct val="100000"/>
              </a:lnSpc>
              <a:spcBef>
                <a:spcPts val="1000"/>
              </a:spcBef>
              <a:spcAft>
                <a:spcPts val="0"/>
              </a:spcAft>
              <a:buClr>
                <a:srgbClr val="034EA2"/>
              </a:buClr>
              <a:buSzPts val="2400"/>
              <a:buFontTx/>
              <a:buChar char="-"/>
              <a:tabLst/>
              <a:defRPr/>
            </a:pPr>
            <a:r>
              <a:rPr kumimoji="0" lang="en-US" sz="8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must be in line with and necessary for the activities proposed</a:t>
            </a:r>
          </a:p>
          <a:p>
            <a:pPr marL="457200" marR="0" lvl="0" indent="-381000" algn="just" defTabSz="914400" rtl="0" eaLnBrk="1" fontAlgn="auto" latinLnBrk="0" hangingPunct="1">
              <a:lnSpc>
                <a:spcPct val="100000"/>
              </a:lnSpc>
              <a:spcBef>
                <a:spcPts val="1000"/>
              </a:spcBef>
              <a:spcAft>
                <a:spcPts val="0"/>
              </a:spcAft>
              <a:buClr>
                <a:srgbClr val="034EA2"/>
              </a:buClr>
              <a:buSzPts val="2400"/>
              <a:buFontTx/>
              <a:buChar char="-"/>
              <a:tabLst/>
              <a:defRPr/>
            </a:pPr>
            <a:r>
              <a:rPr kumimoji="0" lang="en-US" sz="8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must be in line with beneficiaries’ normal practices</a:t>
            </a:r>
          </a:p>
          <a:p>
            <a:pPr marL="457200" marR="0" lvl="0" indent="-381000" algn="just" defTabSz="914400" rtl="0" eaLnBrk="1" fontAlgn="auto" latinLnBrk="0" hangingPunct="1">
              <a:lnSpc>
                <a:spcPct val="100000"/>
              </a:lnSpc>
              <a:spcBef>
                <a:spcPts val="1000"/>
              </a:spcBef>
              <a:spcAft>
                <a:spcPts val="0"/>
              </a:spcAft>
              <a:buClr>
                <a:srgbClr val="034EA2"/>
              </a:buClr>
              <a:buSzPts val="2400"/>
              <a:buFontTx/>
              <a:buChar char="-"/>
              <a:tabLst/>
              <a:defRPr/>
            </a:pPr>
            <a:r>
              <a:rPr kumimoji="0" lang="en-US" sz="8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in compliance with applicable national laws</a:t>
            </a: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9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90000"/>
              </a:lnSpc>
              <a:spcBef>
                <a:spcPts val="0"/>
              </a:spcBef>
              <a:spcAft>
                <a:spcPts val="1350"/>
              </a:spcAft>
              <a:buClr>
                <a:srgbClr val="034EA2"/>
              </a:buClr>
              <a:buSzPts val="2400"/>
              <a:buFont typeface="Arial"/>
              <a:buNone/>
              <a:tabLst/>
              <a:defRPr/>
            </a:pPr>
            <a:endParaRPr kumimoji="0" lang="en-US" sz="2200" b="0" i="0" u="none" strike="noStrike" kern="0" cap="none" spc="0" normalizeH="0" baseline="0" noProof="0" dirty="0">
              <a:ln>
                <a:noFill/>
              </a:ln>
              <a:solidFill>
                <a:srgbClr val="4D4D4D"/>
              </a:solidFill>
              <a:effectLst/>
              <a:uLnTx/>
              <a:uFillTx/>
              <a:latin typeface="Arial"/>
              <a:cs typeface="Arial"/>
              <a:sym typeface="Arial"/>
            </a:endParaRPr>
          </a:p>
        </p:txBody>
      </p:sp>
    </p:spTree>
    <p:extLst>
      <p:ext uri="{BB962C8B-B14F-4D97-AF65-F5344CB8AC3E}">
        <p14:creationId xmlns:p14="http://schemas.microsoft.com/office/powerpoint/2010/main" val="1746764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5E91F8-122C-30A3-7F9B-16343650613C}"/>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455EDC3-3EAE-9E04-2C25-58E1C6D49727}"/>
              </a:ext>
            </a:extLst>
          </p:cNvPr>
          <p:cNvSpPr>
            <a:spLocks noGrp="1"/>
          </p:cNvSpPr>
          <p:nvPr>
            <p:ph type="title"/>
          </p:nvPr>
        </p:nvSpPr>
        <p:spPr>
          <a:xfrm>
            <a:off x="900043" y="-21336"/>
            <a:ext cx="10515600" cy="782357"/>
          </a:xfrm>
        </p:spPr>
        <p:txBody>
          <a:bodyPr/>
          <a:lstStyle/>
          <a:p>
            <a:r>
              <a:rPr lang="en-IE" sz="3200">
                <a:solidFill>
                  <a:srgbClr val="094DEE"/>
                </a:solidFill>
                <a:latin typeface="Calibri"/>
                <a:ea typeface="Calibri"/>
                <a:cs typeface="Calibri"/>
              </a:rPr>
              <a:t>Daphne specific objectives under CERV</a:t>
            </a:r>
            <a:endParaRPr lang="en-US"/>
          </a:p>
        </p:txBody>
      </p:sp>
      <p:sp>
        <p:nvSpPr>
          <p:cNvPr id="6" name="TextBox 5">
            <a:extLst>
              <a:ext uri="{FF2B5EF4-FFF2-40B4-BE49-F238E27FC236}">
                <a16:creationId xmlns:a16="http://schemas.microsoft.com/office/drawing/2014/main" id="{12DE128B-33B9-2C68-D5B3-D5015B79ADF2}"/>
              </a:ext>
            </a:extLst>
          </p:cNvPr>
          <p:cNvSpPr txBox="1"/>
          <p:nvPr/>
        </p:nvSpPr>
        <p:spPr>
          <a:xfrm>
            <a:off x="896823" y="929915"/>
            <a:ext cx="8902924" cy="3939540"/>
          </a:xfrm>
          <a:prstGeom prst="rect">
            <a:avLst/>
          </a:prstGeom>
          <a:noFill/>
        </p:spPr>
        <p:txBody>
          <a:bodyPr wrap="square" lIns="91440" tIns="45720" rIns="91440" bIns="45720" rtlCol="0" anchor="t">
            <a:spAutoFit/>
          </a:bodyPr>
          <a:lstStyle/>
          <a:p>
            <a:r>
              <a:rPr lang="en-GB" sz="2400">
                <a:solidFill>
                  <a:srgbClr val="164194"/>
                </a:solidFill>
                <a:latin typeface="Calibri"/>
                <a:ea typeface="Calibri"/>
                <a:cs typeface="Calibri"/>
              </a:rPr>
              <a:t>(1) </a:t>
            </a:r>
            <a:r>
              <a:rPr lang="en-GB" sz="2400" b="1">
                <a:solidFill>
                  <a:srgbClr val="FF9900"/>
                </a:solidFill>
                <a:latin typeface="Calibri"/>
                <a:ea typeface="Calibri"/>
                <a:cs typeface="Calibri"/>
              </a:rPr>
              <a:t>preventing and combating at all levels all forms of gender-based violence against women and girls and domestic violence</a:t>
            </a:r>
            <a:r>
              <a:rPr lang="en-GB" sz="2400">
                <a:solidFill>
                  <a:srgbClr val="164194"/>
                </a:solidFill>
                <a:latin typeface="Calibri"/>
                <a:ea typeface="Calibri"/>
                <a:cs typeface="Calibri"/>
              </a:rPr>
              <a:t>, </a:t>
            </a:r>
            <a:r>
              <a:rPr lang="en-GB" sz="2000">
                <a:solidFill>
                  <a:srgbClr val="164194"/>
                </a:solidFill>
                <a:latin typeface="Calibri"/>
                <a:ea typeface="Calibri"/>
                <a:cs typeface="Calibri"/>
              </a:rPr>
              <a:t>in line with the Istanbul Convention</a:t>
            </a:r>
            <a:r>
              <a:rPr lang="en-GB" sz="2400">
                <a:solidFill>
                  <a:srgbClr val="164194"/>
                </a:solidFill>
                <a:latin typeface="Calibri"/>
                <a:ea typeface="Calibri"/>
                <a:cs typeface="Calibri"/>
              </a:rPr>
              <a:t>;</a:t>
            </a:r>
            <a:endParaRPr lang="en-GB">
              <a:solidFill>
                <a:srgbClr val="A50021"/>
              </a:solidFill>
              <a:latin typeface="Verdana" panose="020B0604030504040204" pitchFamily="34" charset="0"/>
              <a:ea typeface="Calibri"/>
              <a:cs typeface="Times New Roman" panose="02020603050405020304" pitchFamily="18" charset="0"/>
            </a:endParaRPr>
          </a:p>
          <a:p>
            <a:pPr>
              <a:buFont typeface="Arial" panose="02070309020205020404" pitchFamily="49" charset="0"/>
              <a:buChar char="•"/>
            </a:pPr>
            <a:endParaRPr lang="en-GB" sz="2400">
              <a:solidFill>
                <a:srgbClr val="164194"/>
              </a:solidFill>
              <a:latin typeface="Calibri"/>
              <a:ea typeface="Calibri"/>
              <a:cs typeface="Calibri"/>
            </a:endParaRPr>
          </a:p>
          <a:p>
            <a:r>
              <a:rPr lang="en-GB" sz="2400">
                <a:solidFill>
                  <a:srgbClr val="164194"/>
                </a:solidFill>
                <a:latin typeface="Calibri"/>
                <a:ea typeface="Calibri"/>
                <a:cs typeface="Calibri"/>
              </a:rPr>
              <a:t>(2) </a:t>
            </a:r>
            <a:r>
              <a:rPr lang="en-GB" sz="2400" b="1">
                <a:solidFill>
                  <a:srgbClr val="FF9900"/>
                </a:solidFill>
                <a:latin typeface="Calibri"/>
                <a:ea typeface="Calibri"/>
                <a:cs typeface="Calibri"/>
              </a:rPr>
              <a:t>preventing and combating all forms of violence against children, young people and other groups at risk</a:t>
            </a:r>
            <a:r>
              <a:rPr lang="en-GB" sz="2000">
                <a:solidFill>
                  <a:srgbClr val="164194"/>
                </a:solidFill>
                <a:latin typeface="Calibri"/>
                <a:ea typeface="Calibri"/>
                <a:cs typeface="Calibri"/>
              </a:rPr>
              <a:t>, such as LGBTQI persons and persons with disabilities; </a:t>
            </a:r>
            <a:endParaRPr lang="en-GB"/>
          </a:p>
          <a:p>
            <a:pPr>
              <a:buFont typeface="Arial" panose="02070309020205020404" pitchFamily="49" charset="0"/>
              <a:buChar char="•"/>
            </a:pPr>
            <a:endParaRPr lang="en-GB" sz="2000">
              <a:solidFill>
                <a:srgbClr val="164194"/>
              </a:solidFill>
              <a:latin typeface="Calibri"/>
              <a:ea typeface="Calibri"/>
              <a:cs typeface="Calibri"/>
            </a:endParaRPr>
          </a:p>
          <a:p>
            <a:r>
              <a:rPr lang="en-GB" sz="2400">
                <a:solidFill>
                  <a:srgbClr val="164194"/>
                </a:solidFill>
                <a:latin typeface="Calibri"/>
                <a:ea typeface="Calibri"/>
                <a:cs typeface="Calibri"/>
              </a:rPr>
              <a:t>(3) </a:t>
            </a:r>
            <a:r>
              <a:rPr lang="en-GB" sz="2400" b="1">
                <a:solidFill>
                  <a:srgbClr val="FF9900"/>
                </a:solidFill>
                <a:latin typeface="Calibri"/>
                <a:ea typeface="Calibri"/>
                <a:cs typeface="Calibri"/>
              </a:rPr>
              <a:t>supporting and protecting all direct and indirect victims</a:t>
            </a:r>
            <a:r>
              <a:rPr lang="en-GB" sz="2400">
                <a:solidFill>
                  <a:srgbClr val="FF9900"/>
                </a:solidFill>
                <a:latin typeface="Calibri"/>
                <a:ea typeface="Calibri"/>
                <a:cs typeface="Calibri"/>
              </a:rPr>
              <a:t> </a:t>
            </a:r>
            <a:r>
              <a:rPr lang="en-GB" sz="2000">
                <a:solidFill>
                  <a:srgbClr val="164194"/>
                </a:solidFill>
                <a:latin typeface="Calibri"/>
                <a:ea typeface="Calibri"/>
                <a:cs typeface="Calibri"/>
              </a:rPr>
              <a:t>of the forms of violence referred to in points (1) and (2).</a:t>
            </a:r>
            <a:endParaRPr lang="en-GB"/>
          </a:p>
          <a:p>
            <a:pPr marL="342900" marR="142875" indent="-342900" algn="just">
              <a:spcAft>
                <a:spcPts val="1000"/>
              </a:spcAft>
              <a:buFont typeface="Courier New" panose="02070309020205020404" pitchFamily="49" charset="0"/>
              <a:buChar char="o"/>
            </a:pPr>
            <a:endParaRPr lang="en-GB" sz="1800">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2CFFFE39-229A-A845-0850-7888F775F78D}"/>
              </a:ext>
            </a:extLst>
          </p:cNvPr>
          <p:cNvSpPr>
            <a:spLocks noGrp="1"/>
          </p:cNvSpPr>
          <p:nvPr>
            <p:ph type="sldNum" sz="quarter" idx="12"/>
          </p:nvPr>
        </p:nvSpPr>
        <p:spPr/>
        <p:txBody>
          <a:bodyPr/>
          <a:lstStyle/>
          <a:p>
            <a:fld id="{F46C79FD-C571-418B-AB0F-5EE936C85276}" type="slidenum">
              <a:rPr lang="en-GB" smtClean="0"/>
              <a:t>8</a:t>
            </a:fld>
            <a:endParaRPr lang="en-GB"/>
          </a:p>
        </p:txBody>
      </p:sp>
      <p:pic>
        <p:nvPicPr>
          <p:cNvPr id="16" name="Picture 15" descr="A blue and orange graphic of women&amp;#39;s rights&#10;&#10;AI-generated content may be incorrect.">
            <a:extLst>
              <a:ext uri="{FF2B5EF4-FFF2-40B4-BE49-F238E27FC236}">
                <a16:creationId xmlns:a16="http://schemas.microsoft.com/office/drawing/2014/main" id="{A68B1CAD-2905-ED5D-1DC0-256E601E7E53}"/>
              </a:ext>
            </a:extLst>
          </p:cNvPr>
          <p:cNvPicPr>
            <a:picLocks noChangeAspect="1"/>
          </p:cNvPicPr>
          <p:nvPr/>
        </p:nvPicPr>
        <p:blipFill>
          <a:blip r:embed="rId3"/>
          <a:stretch>
            <a:fillRect/>
          </a:stretch>
        </p:blipFill>
        <p:spPr>
          <a:xfrm>
            <a:off x="576469" y="4682159"/>
            <a:ext cx="7606749" cy="1681370"/>
          </a:xfrm>
          <a:prstGeom prst="rect">
            <a:avLst/>
          </a:prstGeom>
        </p:spPr>
      </p:pic>
      <p:pic>
        <p:nvPicPr>
          <p:cNvPr id="17" name="Picture 16" descr="A person yelling at a child&#10;&#10;AI-generated content may be incorrect.">
            <a:extLst>
              <a:ext uri="{FF2B5EF4-FFF2-40B4-BE49-F238E27FC236}">
                <a16:creationId xmlns:a16="http://schemas.microsoft.com/office/drawing/2014/main" id="{1F78CD8C-82BF-5FAF-DBFA-A6AA94807C65}"/>
              </a:ext>
            </a:extLst>
          </p:cNvPr>
          <p:cNvPicPr>
            <a:picLocks noChangeAspect="1"/>
          </p:cNvPicPr>
          <p:nvPr/>
        </p:nvPicPr>
        <p:blipFill>
          <a:blip r:embed="rId4"/>
          <a:stretch>
            <a:fillRect/>
          </a:stretch>
        </p:blipFill>
        <p:spPr>
          <a:xfrm>
            <a:off x="8545789" y="4263265"/>
            <a:ext cx="3270389" cy="2181225"/>
          </a:xfrm>
          <a:prstGeom prst="rect">
            <a:avLst/>
          </a:prstGeom>
        </p:spPr>
      </p:pic>
    </p:spTree>
    <p:extLst>
      <p:ext uri="{BB962C8B-B14F-4D97-AF65-F5344CB8AC3E}">
        <p14:creationId xmlns:p14="http://schemas.microsoft.com/office/powerpoint/2010/main" val="269157261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80</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12" name="Content Placeholder 11">
            <a:extLst>
              <a:ext uri="{FF2B5EF4-FFF2-40B4-BE49-F238E27FC236}">
                <a16:creationId xmlns:a16="http://schemas.microsoft.com/office/drawing/2014/main" id="{2FB7A2E8-D39D-D371-AFDF-D7A5070C957B}"/>
              </a:ext>
            </a:extLst>
          </p:cNvPr>
          <p:cNvSpPr>
            <a:spLocks noGrp="1"/>
          </p:cNvSpPr>
          <p:nvPr>
            <p:ph type="body" idx="1"/>
          </p:nvPr>
        </p:nvSpPr>
        <p:spPr>
          <a:xfrm>
            <a:off x="902969" y="934847"/>
            <a:ext cx="10905699" cy="5475478"/>
          </a:xfrm>
        </p:spPr>
        <p:txBody>
          <a:bodyPr/>
          <a:lstStyle/>
          <a:p>
            <a:pPr marL="76200" indent="0">
              <a:buNone/>
            </a:pPr>
            <a:endParaRPr lang="en-IE" dirty="0"/>
          </a:p>
          <a:p>
            <a:pPr marL="76200" indent="0" algn="ctr">
              <a:buNone/>
            </a:pPr>
            <a:endParaRPr lang="en-IE" b="1" u="sng" dirty="0"/>
          </a:p>
          <a:p>
            <a:pPr marL="76200" indent="0" algn="ctr">
              <a:buNone/>
            </a:pPr>
            <a:endParaRPr lang="en-IE" b="1" u="sng" dirty="0"/>
          </a:p>
          <a:p>
            <a:pPr marL="76200" indent="0" algn="ctr">
              <a:buNone/>
            </a:pPr>
            <a:r>
              <a:rPr lang="en-US" dirty="0">
                <a:latin typeface="EC Square Sans Cond Pro" panose="020B0506040000020004" pitchFamily="34" charset="0"/>
              </a:rPr>
              <a:t>Cost estimations are calculated by </a:t>
            </a:r>
            <a:r>
              <a:rPr lang="en-US" b="1" dirty="0">
                <a:latin typeface="EC Square Sans Cond Pro" panose="020B0506040000020004" pitchFamily="34" charset="0"/>
              </a:rPr>
              <a:t>multiplying</a:t>
            </a:r>
            <a:r>
              <a:rPr lang="en-US" dirty="0">
                <a:latin typeface="EC Square Sans Cond Pro" panose="020B0506040000020004" pitchFamily="34" charset="0"/>
              </a:rPr>
              <a:t> the </a:t>
            </a:r>
            <a:r>
              <a:rPr lang="en-US" i="1" u="sng" dirty="0">
                <a:latin typeface="EC Square Sans Cond Pro" panose="020B0506040000020004" pitchFamily="34" charset="0"/>
              </a:rPr>
              <a:t>cost per unit </a:t>
            </a:r>
            <a:r>
              <a:rPr lang="en-US" dirty="0">
                <a:latin typeface="EC Square Sans Cond Pro" panose="020B0506040000020004" pitchFamily="34" charset="0"/>
              </a:rPr>
              <a:t>with the </a:t>
            </a:r>
            <a:r>
              <a:rPr lang="en-US" i="1" u="sng" dirty="0">
                <a:latin typeface="EC Square Sans Cond Pro" panose="020B0506040000020004" pitchFamily="34" charset="0"/>
              </a:rPr>
              <a:t>number of units</a:t>
            </a:r>
            <a:endParaRPr lang="en-IE" i="1" u="sng" dirty="0">
              <a:latin typeface="EC Square Sans Cond Pro" panose="020B0506040000020004" pitchFamily="34" charset="0"/>
            </a:endParaRPr>
          </a:p>
          <a:p>
            <a:pPr marL="76200" indent="0">
              <a:buNone/>
            </a:pPr>
            <a:endParaRPr lang="en-IE" b="1" u="sng" dirty="0">
              <a:highlight>
                <a:srgbClr val="FFFF00"/>
              </a:highlight>
            </a:endParaRPr>
          </a:p>
        </p:txBody>
      </p:sp>
      <p:pic>
        <p:nvPicPr>
          <p:cNvPr id="2" name="Picture 1">
            <a:extLst>
              <a:ext uri="{FF2B5EF4-FFF2-40B4-BE49-F238E27FC236}">
                <a16:creationId xmlns:a16="http://schemas.microsoft.com/office/drawing/2014/main" id="{185403CE-7B6B-5980-C770-9B072207070C}"/>
              </a:ext>
            </a:extLst>
          </p:cNvPr>
          <p:cNvPicPr>
            <a:picLocks noChangeAspect="1"/>
          </p:cNvPicPr>
          <p:nvPr/>
        </p:nvPicPr>
        <p:blipFill rotWithShape="1">
          <a:blip r:embed="rId2"/>
          <a:srcRect b="42340"/>
          <a:stretch/>
        </p:blipFill>
        <p:spPr>
          <a:xfrm>
            <a:off x="2692660" y="2860147"/>
            <a:ext cx="6635230" cy="3271139"/>
          </a:xfrm>
          <a:prstGeom prst="rect">
            <a:avLst/>
          </a:prstGeom>
          <a:noFill/>
        </p:spPr>
      </p:pic>
      <p:sp>
        <p:nvSpPr>
          <p:cNvPr id="3" name="Oval 2">
            <a:extLst>
              <a:ext uri="{FF2B5EF4-FFF2-40B4-BE49-F238E27FC236}">
                <a16:creationId xmlns:a16="http://schemas.microsoft.com/office/drawing/2014/main" id="{989E4323-857E-E680-D2CD-3673557A90DB}"/>
              </a:ext>
            </a:extLst>
          </p:cNvPr>
          <p:cNvSpPr/>
          <p:nvPr/>
        </p:nvSpPr>
        <p:spPr>
          <a:xfrm>
            <a:off x="6496050" y="3031501"/>
            <a:ext cx="1181100" cy="66675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FFFFFF"/>
              </a:solidFill>
              <a:effectLst/>
              <a:uLnTx/>
              <a:uFillTx/>
              <a:latin typeface="Arial"/>
              <a:ea typeface="+mn-ea"/>
              <a:cs typeface="+mn-cs"/>
            </a:endParaRPr>
          </a:p>
        </p:txBody>
      </p:sp>
      <p:sp>
        <p:nvSpPr>
          <p:cNvPr id="6" name="Title 1">
            <a:extLst>
              <a:ext uri="{FF2B5EF4-FFF2-40B4-BE49-F238E27FC236}">
                <a16:creationId xmlns:a16="http://schemas.microsoft.com/office/drawing/2014/main" id="{126FCAD5-B121-6DE9-F266-A528699D8423}"/>
              </a:ext>
            </a:extLst>
          </p:cNvPr>
          <p:cNvSpPr>
            <a:spLocks noGrp="1"/>
          </p:cNvSpPr>
          <p:nvPr>
            <p:ph type="title"/>
          </p:nvPr>
        </p:nvSpPr>
        <p:spPr>
          <a:xfrm>
            <a:off x="970722" y="482860"/>
            <a:ext cx="10515600" cy="782357"/>
          </a:xfrm>
        </p:spPr>
        <p:txBody>
          <a:bodyPr/>
          <a:lstStyle/>
          <a:p>
            <a:r>
              <a:rPr lang="en-US" sz="2800" dirty="0">
                <a:latin typeface="EC Square Sans Cond Pro" panose="020B0506040000020004" pitchFamily="34" charset="0"/>
              </a:rPr>
              <a:t>Basic principle:</a:t>
            </a:r>
            <a:br>
              <a:rPr lang="en-US" sz="2800" dirty="0">
                <a:latin typeface="EC Square Sans Cond Pro" panose="020B0506040000020004" pitchFamily="34" charset="0"/>
              </a:rPr>
            </a:br>
            <a:r>
              <a:rPr lang="en-US" sz="2800" dirty="0">
                <a:latin typeface="EC Square Sans Cond Pro" panose="020B0506040000020004" pitchFamily="34" charset="0"/>
              </a:rPr>
              <a:t>the detailed budget table is based on </a:t>
            </a:r>
            <a:r>
              <a:rPr lang="en-US" sz="2800" b="1" dirty="0">
                <a:latin typeface="EC Square Sans Cond Pro" panose="020B0506040000020004" pitchFamily="34" charset="0"/>
              </a:rPr>
              <a:t>units</a:t>
            </a:r>
            <a:endParaRPr lang="en-GB" sz="2800" b="1" dirty="0">
              <a:highlight>
                <a:srgbClr val="FFFF00"/>
              </a:highlight>
              <a:latin typeface="EC Square Sans Cond Pro" panose="020B0506040000020004" pitchFamily="34" charset="0"/>
            </a:endParaRPr>
          </a:p>
        </p:txBody>
      </p:sp>
    </p:spTree>
    <p:extLst>
      <p:ext uri="{BB962C8B-B14F-4D97-AF65-F5344CB8AC3E}">
        <p14:creationId xmlns:p14="http://schemas.microsoft.com/office/powerpoint/2010/main" val="137079158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81</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a:xfrm>
            <a:off x="838200" y="578761"/>
            <a:ext cx="10515600" cy="782357"/>
          </a:xfrm>
        </p:spPr>
        <p:txBody>
          <a:bodyPr/>
          <a:lstStyle/>
          <a:p>
            <a:r>
              <a:rPr lang="en-US" sz="2800" b="1" dirty="0">
                <a:latin typeface="EC Square Sans Cond Pro" panose="020B0506040000020004" pitchFamily="34" charset="0"/>
              </a:rPr>
              <a:t>Grant Agreement</a:t>
            </a:r>
            <a:endParaRPr lang="en-GB" sz="2800" b="1" dirty="0">
              <a:latin typeface="EC Square Sans Cond Pro" panose="020B0506040000020004" pitchFamily="34" charset="0"/>
            </a:endParaRPr>
          </a:p>
        </p:txBody>
      </p:sp>
      <p:sp>
        <p:nvSpPr>
          <p:cNvPr id="4" name="Content Placeholder 3"/>
          <p:cNvSpPr>
            <a:spLocks noGrp="1"/>
          </p:cNvSpPr>
          <p:nvPr>
            <p:ph type="body" idx="1"/>
          </p:nvPr>
        </p:nvSpPr>
        <p:spPr>
          <a:xfrm>
            <a:off x="2069124" y="1628888"/>
            <a:ext cx="7738340" cy="4650351"/>
          </a:xfrm>
        </p:spPr>
        <p:txBody>
          <a:bodyPr/>
          <a:lstStyle/>
          <a:p>
            <a:pPr>
              <a:spcBef>
                <a:spcPts val="1000"/>
              </a:spcBef>
            </a:pPr>
            <a:r>
              <a:rPr lang="en-US" sz="1800" dirty="0">
                <a:latin typeface="EC Square Sans Cond Pro" panose="020B0506040000020004" pitchFamily="34" charset="0"/>
              </a:rPr>
              <a:t>The costs estimations encoded in the detailed budget table are used to fix the lump sum in the grant agreement. </a:t>
            </a:r>
          </a:p>
          <a:p>
            <a:pPr>
              <a:spcBef>
                <a:spcPts val="1000"/>
              </a:spcBef>
            </a:pPr>
            <a:r>
              <a:rPr lang="en-US" sz="1800" dirty="0">
                <a:latin typeface="EC Square Sans Cond Pro" panose="020B0506040000020004" pitchFamily="34" charset="0"/>
              </a:rPr>
              <a:t>The </a:t>
            </a:r>
            <a:r>
              <a:rPr lang="en-US" sz="1800" b="1" dirty="0">
                <a:latin typeface="EC Square Sans Cond Pro" panose="020B0506040000020004" pitchFamily="34" charset="0"/>
              </a:rPr>
              <a:t>breakdown of lump sum shares </a:t>
            </a:r>
            <a:r>
              <a:rPr lang="en-US" sz="1800" dirty="0">
                <a:latin typeface="EC Square Sans Cond Pro" panose="020B0506040000020004" pitchFamily="34" charset="0"/>
              </a:rPr>
              <a:t>per beneficiary and per work package is included in the grant agreement (Annex 2). </a:t>
            </a:r>
          </a:p>
          <a:p>
            <a:pPr>
              <a:spcBef>
                <a:spcPts val="1000"/>
              </a:spcBef>
            </a:pPr>
            <a:r>
              <a:rPr lang="en-US" sz="1800" dirty="0">
                <a:latin typeface="EC Square Sans Cond Pro" panose="020B0506040000020004" pitchFamily="34" charset="0"/>
              </a:rPr>
              <a:t>The detailed cost estimations (i.e. budget categories) from your proposal </a:t>
            </a:r>
            <a:r>
              <a:rPr lang="en-US" sz="1800" b="1" dirty="0">
                <a:latin typeface="EC Square Sans Cond Pro" panose="020B0506040000020004" pitchFamily="34" charset="0"/>
              </a:rPr>
              <a:t>do not </a:t>
            </a:r>
            <a:r>
              <a:rPr lang="en-US" sz="1800" dirty="0">
                <a:latin typeface="EC Square Sans Cond Pro" panose="020B0506040000020004" pitchFamily="34" charset="0"/>
              </a:rPr>
              <a:t>become part of the grant agreement. </a:t>
            </a:r>
          </a:p>
          <a:p>
            <a:pPr>
              <a:spcBef>
                <a:spcPts val="1000"/>
              </a:spcBef>
            </a:pPr>
            <a:r>
              <a:rPr lang="en-US" sz="1800" dirty="0">
                <a:latin typeface="EC Square Sans Cond Pro" panose="020B0506040000020004" pitchFamily="34" charset="0"/>
              </a:rPr>
              <a:t>Once the lump sum is fixed in the grant agreement, the </a:t>
            </a:r>
            <a:r>
              <a:rPr lang="en-US" sz="1800" b="1" dirty="0">
                <a:solidFill>
                  <a:schemeClr val="bg2">
                    <a:lumMod val="60000"/>
                    <a:lumOff val="40000"/>
                  </a:schemeClr>
                </a:solidFill>
                <a:latin typeface="EC Square Sans Cond Pro" panose="020B0506040000020004" pitchFamily="34" charset="0"/>
              </a:rPr>
              <a:t>costs actually incurred are not relevant.</a:t>
            </a:r>
          </a:p>
          <a:p>
            <a:pPr>
              <a:spcBef>
                <a:spcPts val="1000"/>
              </a:spcBef>
            </a:pPr>
            <a:r>
              <a:rPr lang="en-US" sz="1800" dirty="0">
                <a:latin typeface="EC Square Sans Cond Pro" panose="020B0506040000020004" pitchFamily="34" charset="0"/>
              </a:rPr>
              <a:t>If a work package is incomplete at the end of the project, the lump sum is paid partially in line with the degree of completion. This amount is determined after a contradictory procedure. </a:t>
            </a:r>
          </a:p>
          <a:p>
            <a:pPr>
              <a:spcBef>
                <a:spcPts val="1000"/>
              </a:spcBef>
            </a:pPr>
            <a:r>
              <a:rPr lang="en-US" sz="1800" dirty="0">
                <a:latin typeface="EC Square Sans Cond Pro" panose="020B0506040000020004" pitchFamily="34" charset="0"/>
              </a:rPr>
              <a:t>No financial audits – in case of audits, supporting documents must prove the proper implementation of the work and achievements of results (see Article 20)</a:t>
            </a:r>
          </a:p>
          <a:p>
            <a:pPr>
              <a:spcBef>
                <a:spcPts val="1000"/>
              </a:spcBef>
            </a:pPr>
            <a:endParaRPr lang="en-US" sz="1600" dirty="0"/>
          </a:p>
        </p:txBody>
      </p:sp>
      <p:pic>
        <p:nvPicPr>
          <p:cNvPr id="6" name="Graphic 5" descr="Contract outline">
            <a:extLst>
              <a:ext uri="{FF2B5EF4-FFF2-40B4-BE49-F238E27FC236}">
                <a16:creationId xmlns:a16="http://schemas.microsoft.com/office/drawing/2014/main" id="{53AB5CF4-FD21-E39A-B40A-EB737C1BEFCC}"/>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115581" y="2610450"/>
            <a:ext cx="1038225" cy="1038225"/>
          </a:xfrm>
          <a:prstGeom prst="rect">
            <a:avLst/>
          </a:prstGeom>
        </p:spPr>
      </p:pic>
    </p:spTree>
    <p:extLst>
      <p:ext uri="{BB962C8B-B14F-4D97-AF65-F5344CB8AC3E}">
        <p14:creationId xmlns:p14="http://schemas.microsoft.com/office/powerpoint/2010/main" val="427932686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82</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a:xfrm>
            <a:off x="916239" y="558012"/>
            <a:ext cx="10515600" cy="782357"/>
          </a:xfrm>
        </p:spPr>
        <p:txBody>
          <a:bodyPr/>
          <a:lstStyle/>
          <a:p>
            <a:r>
              <a:rPr lang="en-US" sz="2800" b="1" dirty="0">
                <a:latin typeface="EC Square Sans Cond Pro" panose="020B0506040000020004" pitchFamily="34" charset="0"/>
              </a:rPr>
              <a:t>Grant Agreement</a:t>
            </a:r>
            <a:endParaRPr lang="en-GB" sz="2800" b="1" dirty="0">
              <a:latin typeface="EC Square Sans Cond Pro" panose="020B0506040000020004" pitchFamily="34" charset="0"/>
            </a:endParaRPr>
          </a:p>
        </p:txBody>
      </p:sp>
      <p:pic>
        <p:nvPicPr>
          <p:cNvPr id="6" name="Graphic 5" descr="Contract outline">
            <a:extLst>
              <a:ext uri="{FF2B5EF4-FFF2-40B4-BE49-F238E27FC236}">
                <a16:creationId xmlns:a16="http://schemas.microsoft.com/office/drawing/2014/main" id="{53AB5CF4-FD21-E39A-B40A-EB737C1BEFCC}"/>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550011" y="3098280"/>
            <a:ext cx="1038225" cy="1038225"/>
          </a:xfrm>
          <a:prstGeom prst="rect">
            <a:avLst/>
          </a:prstGeom>
        </p:spPr>
      </p:pic>
      <p:sp>
        <p:nvSpPr>
          <p:cNvPr id="8" name="Text Placeholder 7">
            <a:extLst>
              <a:ext uri="{FF2B5EF4-FFF2-40B4-BE49-F238E27FC236}">
                <a16:creationId xmlns:a16="http://schemas.microsoft.com/office/drawing/2014/main" id="{D37E8574-0574-9E0D-7E28-78D8F8A2E37C}"/>
              </a:ext>
            </a:extLst>
          </p:cNvPr>
          <p:cNvSpPr txBox="1">
            <a:spLocks noGrp="1"/>
          </p:cNvSpPr>
          <p:nvPr>
            <p:ph type="body" idx="1"/>
          </p:nvPr>
        </p:nvSpPr>
        <p:spPr>
          <a:xfrm>
            <a:off x="2812074" y="1764125"/>
            <a:ext cx="7246326" cy="4144684"/>
          </a:xfrm>
          <a:prstGeom prst="rect">
            <a:avLst/>
          </a:prstGeom>
          <a:noFill/>
        </p:spPr>
        <p:txBody>
          <a:bodyPr wrap="square" rtlCol="0">
            <a:spAutoFit/>
          </a:bodyPr>
          <a:lstStyle/>
          <a:p>
            <a:pPr marL="0" indent="0">
              <a:spcBef>
                <a:spcPts val="1000"/>
              </a:spcBef>
              <a:buNone/>
            </a:pPr>
            <a:r>
              <a:rPr lang="en-US" sz="2000" kern="0" dirty="0">
                <a:solidFill>
                  <a:schemeClr val="bg2">
                    <a:lumMod val="60000"/>
                    <a:lumOff val="40000"/>
                  </a:schemeClr>
                </a:solidFill>
                <a:latin typeface="EC Square Sans Cond Pro" panose="020B0506040000020004" pitchFamily="34" charset="0"/>
              </a:rPr>
              <a:t>General eligibility conditions for lump sum </a:t>
            </a:r>
            <a:r>
              <a:rPr lang="en-US" sz="2000" b="1" kern="0" dirty="0">
                <a:solidFill>
                  <a:schemeClr val="bg2">
                    <a:lumMod val="60000"/>
                    <a:lumOff val="40000"/>
                  </a:schemeClr>
                </a:solidFill>
                <a:latin typeface="EC Square Sans Cond Pro" panose="020B0506040000020004" pitchFamily="34" charset="0"/>
              </a:rPr>
              <a:t>contributions:</a:t>
            </a:r>
          </a:p>
          <a:p>
            <a:pPr marL="0" indent="0">
              <a:lnSpc>
                <a:spcPct val="150000"/>
              </a:lnSpc>
              <a:spcBef>
                <a:spcPts val="1000"/>
              </a:spcBef>
              <a:buNone/>
            </a:pPr>
            <a:r>
              <a:rPr lang="en-US" sz="2000" kern="0" dirty="0">
                <a:solidFill>
                  <a:schemeClr val="bg2">
                    <a:lumMod val="60000"/>
                    <a:lumOff val="40000"/>
                  </a:schemeClr>
                </a:solidFill>
                <a:latin typeface="EC Square Sans Cond Pro" panose="020B0506040000020004" pitchFamily="34" charset="0"/>
              </a:rPr>
              <a:t>(i) </a:t>
            </a:r>
            <a:r>
              <a:rPr lang="en-US" sz="2000" kern="0" dirty="0">
                <a:latin typeface="EC Square Sans Cond Pro" panose="020B0506040000020004" pitchFamily="34" charset="0"/>
              </a:rPr>
              <a:t>they are </a:t>
            </a:r>
            <a:r>
              <a:rPr lang="en-US" sz="2000" b="1" kern="0" dirty="0">
                <a:latin typeface="EC Square Sans Cond Pro" panose="020B0506040000020004" pitchFamily="34" charset="0"/>
              </a:rPr>
              <a:t>set out in </a:t>
            </a:r>
            <a:r>
              <a:rPr lang="en-US" sz="2000" b="1" i="1" kern="0" dirty="0">
                <a:latin typeface="EC Square Sans Cond Pro" panose="020B0506040000020004" pitchFamily="34" charset="0"/>
              </a:rPr>
              <a:t>Annex</a:t>
            </a:r>
            <a:r>
              <a:rPr lang="en-US" sz="2000" b="1" kern="0" dirty="0">
                <a:latin typeface="EC Square Sans Cond Pro" panose="020B0506040000020004" pitchFamily="34" charset="0"/>
              </a:rPr>
              <a:t> 2</a:t>
            </a:r>
          </a:p>
          <a:p>
            <a:pPr marL="0" indent="0">
              <a:lnSpc>
                <a:spcPct val="150000"/>
              </a:lnSpc>
              <a:spcBef>
                <a:spcPts val="1000"/>
              </a:spcBef>
              <a:buNone/>
            </a:pPr>
            <a:r>
              <a:rPr lang="en-US" sz="2000" kern="0" dirty="0">
                <a:solidFill>
                  <a:schemeClr val="bg2">
                    <a:lumMod val="60000"/>
                    <a:lumOff val="40000"/>
                  </a:schemeClr>
                </a:solidFill>
                <a:latin typeface="EC Square Sans Cond Pro" panose="020B0506040000020004" pitchFamily="34" charset="0"/>
              </a:rPr>
              <a:t>(ii) </a:t>
            </a:r>
            <a:r>
              <a:rPr lang="en-US" sz="2000" kern="0" dirty="0">
                <a:latin typeface="EC Square Sans Cond Pro" panose="020B0506040000020004" pitchFamily="34" charset="0"/>
              </a:rPr>
              <a:t>the work must be </a:t>
            </a:r>
            <a:r>
              <a:rPr lang="en-US" sz="2000" b="1" kern="0" dirty="0">
                <a:latin typeface="EC Square Sans Cond Pro" panose="020B0506040000020004" pitchFamily="34" charset="0"/>
              </a:rPr>
              <a:t>properly implemented by the beneficiary </a:t>
            </a:r>
            <a:r>
              <a:rPr lang="en-US" sz="2000" kern="0" dirty="0">
                <a:latin typeface="EC Square Sans Cond Pro" panose="020B0506040000020004" pitchFamily="34" charset="0"/>
              </a:rPr>
              <a:t>in accordance with Annex 1</a:t>
            </a:r>
          </a:p>
          <a:p>
            <a:pPr marL="0" indent="0">
              <a:lnSpc>
                <a:spcPct val="150000"/>
              </a:lnSpc>
              <a:spcBef>
                <a:spcPts val="1000"/>
              </a:spcBef>
              <a:buNone/>
            </a:pPr>
            <a:r>
              <a:rPr lang="en-US" sz="2000" kern="0" dirty="0">
                <a:solidFill>
                  <a:schemeClr val="bg2">
                    <a:lumMod val="60000"/>
                    <a:lumOff val="40000"/>
                  </a:schemeClr>
                </a:solidFill>
                <a:latin typeface="EC Square Sans Cond Pro" panose="020B0506040000020004" pitchFamily="34" charset="0"/>
              </a:rPr>
              <a:t>(iii) </a:t>
            </a:r>
            <a:r>
              <a:rPr lang="en-US" sz="2000" kern="0" dirty="0">
                <a:latin typeface="EC Square Sans Cond Pro" panose="020B0506040000020004" pitchFamily="34" charset="0"/>
              </a:rPr>
              <a:t>the </a:t>
            </a:r>
            <a:r>
              <a:rPr lang="en-US" sz="2000" b="1" kern="0" dirty="0">
                <a:latin typeface="EC Square Sans Cond Pro" panose="020B0506040000020004" pitchFamily="34" charset="0"/>
              </a:rPr>
              <a:t>deliverables/outputs must be achieved in the period </a:t>
            </a:r>
            <a:r>
              <a:rPr lang="en-US" sz="2000" kern="0" dirty="0">
                <a:latin typeface="EC Square Sans Cond Pro" panose="020B0506040000020004" pitchFamily="34" charset="0"/>
              </a:rPr>
              <a:t>set out in Article 4 (with the exception of deliverables/outputs relating to the submission of the final periodic report, which may be achieved afterwards; see Article 21)</a:t>
            </a:r>
          </a:p>
        </p:txBody>
      </p:sp>
    </p:spTree>
    <p:extLst>
      <p:ext uri="{BB962C8B-B14F-4D97-AF65-F5344CB8AC3E}">
        <p14:creationId xmlns:p14="http://schemas.microsoft.com/office/powerpoint/2010/main" val="205996387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5E88F9B-71EE-4D5C-B44E-012EF44E925A}"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83</a:t>
            </a:fld>
            <a:endParaRPr kumimoji="0" lang="en-GB" sz="12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3" name="Title 2"/>
          <p:cNvSpPr>
            <a:spLocks noGrp="1"/>
          </p:cNvSpPr>
          <p:nvPr>
            <p:ph type="title"/>
          </p:nvPr>
        </p:nvSpPr>
        <p:spPr/>
        <p:txBody>
          <a:bodyPr/>
          <a:lstStyle/>
          <a:p>
            <a:r>
              <a:rPr lang="en-US" sz="2800" b="1" dirty="0">
                <a:latin typeface="EC Square Sans Pro" panose="020B0506040000020004" pitchFamily="34" charset="0"/>
              </a:rPr>
              <a:t>Budget flexibility and amendment</a:t>
            </a:r>
          </a:p>
        </p:txBody>
      </p:sp>
      <p:sp>
        <p:nvSpPr>
          <p:cNvPr id="2" name="Content Placeholder 3">
            <a:extLst>
              <a:ext uri="{FF2B5EF4-FFF2-40B4-BE49-F238E27FC236}">
                <a16:creationId xmlns:a16="http://schemas.microsoft.com/office/drawing/2014/main" id="{D8C92610-F4E5-3D5D-5DB0-3BB3CFAADCE1}"/>
              </a:ext>
            </a:extLst>
          </p:cNvPr>
          <p:cNvSpPr txBox="1">
            <a:spLocks/>
          </p:cNvSpPr>
          <p:nvPr/>
        </p:nvSpPr>
        <p:spPr>
          <a:xfrm>
            <a:off x="1539387" y="1692634"/>
            <a:ext cx="8433288" cy="4275596"/>
          </a:xfrm>
          <a:prstGeom prst="rect">
            <a:avLst/>
          </a:prstGeom>
        </p:spPr>
        <p:txBody>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marR="0" lvl="0" indent="-457200"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ü"/>
              <a:tabLst/>
              <a:defRPr/>
            </a:pPr>
            <a:endPar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endParaRPr>
          </a:p>
          <a:p>
            <a:pPr marL="457200" marR="0" lvl="0" indent="-457200"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ü"/>
              <a:tabLst/>
              <a:defRPr/>
            </a:pPr>
            <a:r>
              <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You can use the budget as you see fits best </a:t>
            </a:r>
            <a:r>
              <a:rPr lang="en-US" sz="2000" dirty="0">
                <a:latin typeface="EC Square Sans Cond Pro" panose="020B0506040000020004" pitchFamily="34" charset="0"/>
              </a:rPr>
              <a:t>your needs, </a:t>
            </a:r>
            <a:r>
              <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as long as the project is implemented as agreed.</a:t>
            </a:r>
          </a:p>
          <a:p>
            <a:pPr marL="457200" marR="0" lvl="0" indent="-457200"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ü"/>
              <a:tabLst/>
              <a:defRPr/>
            </a:pPr>
            <a:endPar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endParaRPr>
          </a:p>
          <a:p>
            <a:pPr marL="457200" marR="0" lvl="0" indent="-457200"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ü"/>
              <a:tabLst/>
              <a:defRPr/>
            </a:pPr>
            <a:r>
              <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Transfers of LS share between beneficiaries and work packages </a:t>
            </a:r>
            <a:r>
              <a:rPr kumimoji="0" lang="en-US" sz="2000" b="1"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don’t </a:t>
            </a:r>
            <a:r>
              <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require an amendment.</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000" b="0" i="0" u="sng"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1" i="0" u="none" strike="noStrike" kern="1200" cap="none" spc="0" normalizeH="0" baseline="0" noProof="0" dirty="0">
                <a:ln>
                  <a:noFill/>
                </a:ln>
                <a:solidFill>
                  <a:srgbClr val="00B050"/>
                </a:solidFill>
                <a:effectLst/>
                <a:uLnTx/>
                <a:uFillTx/>
                <a:latin typeface="EC Square Sans Cond Pro" panose="020B0506040000020004" pitchFamily="34" charset="0"/>
                <a:cs typeface="Arial"/>
                <a:sym typeface="Arial"/>
              </a:rPr>
              <a:t>                    </a:t>
            </a:r>
            <a:r>
              <a:rPr kumimoji="0" lang="en-US" sz="2000" b="1" i="0" u="sng" strike="noStrike" kern="1200" cap="none" spc="0" normalizeH="0" baseline="0" noProof="0" dirty="0">
                <a:ln>
                  <a:noFill/>
                </a:ln>
                <a:solidFill>
                  <a:srgbClr val="00B050"/>
                </a:solidFill>
                <a:effectLst/>
                <a:uLnTx/>
                <a:uFillTx/>
                <a:latin typeface="EC Square Sans Cond Pro" panose="020B0506040000020004" pitchFamily="34" charset="0"/>
                <a:cs typeface="Arial"/>
                <a:sym typeface="Arial"/>
              </a:rPr>
              <a:t>The actual distribution of the lump sum is invisible to the EC</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000" b="1" i="0" u="none" strike="noStrike" kern="1200" cap="none" spc="0" normalizeH="0" baseline="0" noProof="0" dirty="0">
              <a:ln>
                <a:noFill/>
              </a:ln>
              <a:solidFill>
                <a:srgbClr val="00B050"/>
              </a:solidFill>
              <a:effectLst/>
              <a:uLnTx/>
              <a:uFillTx/>
              <a:latin typeface="EC Square Sans Cond Pro" panose="020B0506040000020004" pitchFamily="34" charset="0"/>
              <a:cs typeface="Arial"/>
              <a:sym typeface="Arial"/>
            </a:endParaRPr>
          </a:p>
          <a:p>
            <a:pPr marL="457200" marR="0" lvl="0" indent="-457200"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ü"/>
              <a:tabLst/>
              <a:defRPr/>
            </a:pPr>
            <a:r>
              <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However, it might be in the interest of the consortium to reflect such changes in Annex 2.</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endParaRPr>
          </a:p>
          <a:p>
            <a:pPr marL="457200" marR="0" lvl="0" indent="-457200" algn="just"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ü"/>
              <a:tabLst/>
              <a:defRPr/>
            </a:pPr>
            <a:r>
              <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If a </a:t>
            </a:r>
            <a:r>
              <a:rPr kumimoji="0" lang="en-US" sz="2000" b="1"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change of activities (Annex 1) </a:t>
            </a:r>
            <a:r>
              <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implies a change of the </a:t>
            </a:r>
            <a:r>
              <a:rPr kumimoji="0" lang="en-US" sz="2000" b="1"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LS contribution by work packages</a:t>
            </a:r>
            <a:r>
              <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 you should consequently </a:t>
            </a:r>
            <a:r>
              <a:rPr kumimoji="0" lang="en-US" sz="2000" b="1" i="0" u="none" strike="noStrike" kern="1200" cap="none" spc="0" normalizeH="0" baseline="0" noProof="0" dirty="0">
                <a:ln>
                  <a:noFill/>
                </a:ln>
                <a:solidFill>
                  <a:srgbClr val="00B050"/>
                </a:solidFill>
                <a:effectLst/>
                <a:uLnTx/>
                <a:uFillTx/>
                <a:latin typeface="EC Square Sans Cond Pro" panose="020B0506040000020004" pitchFamily="34" charset="0"/>
                <a:cs typeface="Arial"/>
                <a:sym typeface="Arial"/>
              </a:rPr>
              <a:t>change Annex 2. </a:t>
            </a:r>
          </a:p>
          <a:p>
            <a:pPr marL="457200" marR="0" lvl="0" indent="-457200" algn="l"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ü"/>
              <a:tabLst/>
              <a:defRPr/>
            </a:pPr>
            <a:endPar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 </a:t>
            </a:r>
          </a:p>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endParaRPr kumimoji="0" lang="en-US" sz="2000" b="0" i="0" u="none" strike="noStrike" kern="0" cap="none" spc="0" normalizeH="0" baseline="0" noProof="0" dirty="0">
              <a:ln>
                <a:noFill/>
              </a:ln>
              <a:solidFill>
                <a:srgbClr val="000000"/>
              </a:solidFill>
              <a:effectLst/>
              <a:uLnTx/>
              <a:uFillTx/>
              <a:latin typeface="Arial"/>
              <a:cs typeface="Arial"/>
              <a:sym typeface="Arial"/>
            </a:endParaRPr>
          </a:p>
        </p:txBody>
      </p:sp>
      <p:sp>
        <p:nvSpPr>
          <p:cNvPr id="4" name="Content Placeholder 3">
            <a:extLst>
              <a:ext uri="{FF2B5EF4-FFF2-40B4-BE49-F238E27FC236}">
                <a16:creationId xmlns:a16="http://schemas.microsoft.com/office/drawing/2014/main" id="{7F340787-4EEE-4751-740E-991344C0CA92}"/>
              </a:ext>
            </a:extLst>
          </p:cNvPr>
          <p:cNvSpPr txBox="1">
            <a:spLocks/>
          </p:cNvSpPr>
          <p:nvPr/>
        </p:nvSpPr>
        <p:spPr>
          <a:xfrm>
            <a:off x="481626" y="5098346"/>
            <a:ext cx="11151576" cy="1179052"/>
          </a:xfrm>
          <a:prstGeom prst="rect">
            <a:avLst/>
          </a:prstGeom>
        </p:spPr>
        <p:txBody>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just" defTabSz="914400" rtl="0" eaLnBrk="1" fontAlgn="auto" latinLnBrk="0" hangingPunct="1">
              <a:lnSpc>
                <a:spcPct val="100000"/>
              </a:lnSpc>
              <a:spcBef>
                <a:spcPts val="1000"/>
              </a:spcBef>
              <a:spcAft>
                <a:spcPts val="0"/>
              </a:spcAft>
              <a:buClr>
                <a:srgbClr val="000000"/>
              </a:buClr>
              <a:buSzTx/>
              <a:buFont typeface="Arial"/>
              <a:buNone/>
              <a:tabLst/>
              <a:defRPr/>
            </a:pPr>
            <a:endParaRPr kumimoji="0" lang="en-US" sz="2800" b="0" i="0" u="none" strike="noStrike" kern="1200" cap="none" spc="0" normalizeH="0" baseline="0" noProof="0" dirty="0">
              <a:ln>
                <a:noFill/>
              </a:ln>
              <a:solidFill>
                <a:srgbClr val="000000"/>
              </a:solidFill>
              <a:effectLst/>
              <a:highlight>
                <a:srgbClr val="FFFF00"/>
              </a:highlight>
              <a:uLnTx/>
              <a:uFillTx/>
              <a:latin typeface="EC Square Sans Cond Pro" panose="020B0506040000020004" pitchFamily="34" charset="0"/>
              <a:cs typeface="Arial"/>
              <a:sym typeface="Arial"/>
            </a:endParaRPr>
          </a:p>
          <a:p>
            <a:pPr marL="76200" marR="0" lvl="0" indent="0" algn="just" defTabSz="914400" rtl="0" eaLnBrk="1" fontAlgn="auto" latinLnBrk="0" hangingPunct="1">
              <a:lnSpc>
                <a:spcPct val="100000"/>
              </a:lnSpc>
              <a:spcBef>
                <a:spcPts val="1000"/>
              </a:spcBef>
              <a:spcAft>
                <a:spcPts val="0"/>
              </a:spcAft>
              <a:buClr>
                <a:srgbClr val="000000"/>
              </a:buClr>
              <a:buSzTx/>
              <a:buFont typeface="Arial"/>
              <a:buNone/>
              <a:tabLst/>
              <a:defRPr/>
            </a:pPr>
            <a:endParaRPr kumimoji="0" lang="en-US" sz="2800" b="0" i="0" u="none" strike="noStrike" kern="1200" cap="none" spc="0" normalizeH="0" baseline="0" noProof="0" dirty="0">
              <a:ln>
                <a:noFill/>
              </a:ln>
              <a:solidFill>
                <a:srgbClr val="000000"/>
              </a:solidFill>
              <a:effectLst/>
              <a:highlight>
                <a:srgbClr val="FFFF00"/>
              </a:highlight>
              <a:uLnTx/>
              <a:uFillTx/>
              <a:latin typeface="EC Square Sans Cond Pro" panose="020B0506040000020004" pitchFamily="34" charset="0"/>
              <a:cs typeface="Arial"/>
              <a:sym typeface="Arial"/>
            </a:endParaRPr>
          </a:p>
          <a:p>
            <a:pPr marL="76200" marR="0" lvl="0" indent="0" algn="just" defTabSz="914400" rtl="0" eaLnBrk="1" fontAlgn="auto" latinLnBrk="0" hangingPunct="1">
              <a:lnSpc>
                <a:spcPct val="100000"/>
              </a:lnSpc>
              <a:spcBef>
                <a:spcPts val="1000"/>
              </a:spcBef>
              <a:spcAft>
                <a:spcPts val="0"/>
              </a:spcAft>
              <a:buClr>
                <a:srgbClr val="000000"/>
              </a:buClr>
              <a:buSzTx/>
              <a:buFont typeface="Arial"/>
              <a:buNone/>
              <a:tabLst/>
              <a:defRPr/>
            </a:pPr>
            <a:endParaRPr kumimoji="0" lang="en-US" sz="28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endParaRPr>
          </a:p>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p:txBody>
      </p:sp>
      <p:sp>
        <p:nvSpPr>
          <p:cNvPr id="6" name="Content Placeholder 3">
            <a:extLst>
              <a:ext uri="{FF2B5EF4-FFF2-40B4-BE49-F238E27FC236}">
                <a16:creationId xmlns:a16="http://schemas.microsoft.com/office/drawing/2014/main" id="{E68CFE8A-2A43-52F3-982F-D7C18CB70D3A}"/>
              </a:ext>
            </a:extLst>
          </p:cNvPr>
          <p:cNvSpPr txBox="1">
            <a:spLocks/>
          </p:cNvSpPr>
          <p:nvPr/>
        </p:nvSpPr>
        <p:spPr>
          <a:xfrm>
            <a:off x="7324156" y="2548409"/>
            <a:ext cx="4218745" cy="4409952"/>
          </a:xfrm>
          <a:prstGeom prst="rect">
            <a:avLst/>
          </a:prstGeom>
        </p:spPr>
        <p:txBody>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endParaRPr kumimoji="0" lang="en-US" sz="28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1200" cap="none" spc="0" normalizeH="0" baseline="0" noProof="0" dirty="0">
                <a:ln>
                  <a:noFill/>
                </a:ln>
                <a:solidFill>
                  <a:srgbClr val="000000"/>
                </a:solidFill>
                <a:effectLst/>
                <a:uLnTx/>
                <a:uFillTx/>
                <a:latin typeface="EC Square Sans Cond Pro" panose="020B0506040000020004" pitchFamily="34" charset="0"/>
                <a:cs typeface="Arial"/>
                <a:sym typeface="Arial"/>
              </a:rPr>
              <a:t> </a:t>
            </a:r>
          </a:p>
          <a:p>
            <a:pPr marL="0" marR="0" lvl="0" indent="0" algn="l" defTabSz="914400" rtl="0" eaLnBrk="1" fontAlgn="auto" latinLnBrk="0" hangingPunct="1">
              <a:lnSpc>
                <a:spcPct val="100000"/>
              </a:lnSpc>
              <a:spcBef>
                <a:spcPts val="1000"/>
              </a:spcBef>
              <a:spcAft>
                <a:spcPts val="0"/>
              </a:spcAft>
              <a:buClr>
                <a:srgbClr val="000000"/>
              </a:buClr>
              <a:buSzTx/>
              <a:buFont typeface="Arial"/>
              <a:buNone/>
              <a:tabLst/>
              <a:defRPr/>
            </a:pP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7916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84</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p:txBody>
          <a:bodyPr/>
          <a:lstStyle/>
          <a:p>
            <a:r>
              <a:rPr lang="en-GB" sz="2800" b="1" dirty="0">
                <a:latin typeface="EC Square Sans Pro" panose="020B0506040000020004" pitchFamily="34" charset="0"/>
              </a:rPr>
              <a:t>LS TYPE II – PAYMENT</a:t>
            </a:r>
            <a:endParaRPr lang="en-GB" sz="2800" dirty="0"/>
          </a:p>
        </p:txBody>
      </p:sp>
      <p:pic>
        <p:nvPicPr>
          <p:cNvPr id="10" name="Picture 9">
            <a:extLst>
              <a:ext uri="{FF2B5EF4-FFF2-40B4-BE49-F238E27FC236}">
                <a16:creationId xmlns:a16="http://schemas.microsoft.com/office/drawing/2014/main" id="{2F0C56FF-8E16-8CFB-BAA4-B9BA6BD5D8D5}"/>
              </a:ext>
            </a:extLst>
          </p:cNvPr>
          <p:cNvPicPr>
            <a:picLocks noChangeAspect="1"/>
          </p:cNvPicPr>
          <p:nvPr/>
        </p:nvPicPr>
        <p:blipFill>
          <a:blip r:embed="rId3"/>
          <a:stretch>
            <a:fillRect/>
          </a:stretch>
        </p:blipFill>
        <p:spPr>
          <a:xfrm>
            <a:off x="1007592" y="2655333"/>
            <a:ext cx="2123063" cy="1837266"/>
          </a:xfrm>
          <a:prstGeom prst="rect">
            <a:avLst/>
          </a:prstGeom>
        </p:spPr>
      </p:pic>
      <p:sp>
        <p:nvSpPr>
          <p:cNvPr id="12" name="Content Placeholder 3">
            <a:extLst>
              <a:ext uri="{FF2B5EF4-FFF2-40B4-BE49-F238E27FC236}">
                <a16:creationId xmlns:a16="http://schemas.microsoft.com/office/drawing/2014/main" id="{25271BE2-C9A2-405B-74DF-34C9FFD9FEC3}"/>
              </a:ext>
            </a:extLst>
          </p:cNvPr>
          <p:cNvSpPr txBox="1">
            <a:spLocks/>
          </p:cNvSpPr>
          <p:nvPr/>
        </p:nvSpPr>
        <p:spPr bwMode="auto">
          <a:xfrm>
            <a:off x="3139121" y="2279388"/>
            <a:ext cx="7233556" cy="38518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0">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6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r>
              <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rPr>
              <a:t>The </a:t>
            </a:r>
            <a:r>
              <a:rPr kumimoji="0" lang="en-US" sz="2800" b="0" i="0" u="none" strike="noStrike" kern="1200" cap="none" spc="0" normalizeH="0" baseline="0" noProof="0" dirty="0">
                <a:ln>
                  <a:noFill/>
                </a:ln>
                <a:solidFill>
                  <a:srgbClr val="00B050"/>
                </a:solidFill>
                <a:effectLst/>
                <a:uLnTx/>
                <a:uFillTx/>
                <a:latin typeface="EC Square Sans Cond Pro" panose="020B0506040000020004" pitchFamily="34" charset="0"/>
                <a:ea typeface="+mn-ea"/>
                <a:cs typeface="Arial"/>
              </a:rPr>
              <a:t>payment</a:t>
            </a:r>
            <a:r>
              <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rPr>
              <a:t> of the lump sum depends on the degree of implementation of the work package.</a:t>
            </a:r>
          </a:p>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endPar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endParaRPr>
          </a:p>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r>
              <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rPr>
              <a:t>A </a:t>
            </a:r>
            <a:r>
              <a:rPr kumimoji="0" lang="en-US" sz="28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rPr>
              <a:t>work package </a:t>
            </a:r>
            <a:r>
              <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rPr>
              <a:t>fully implemented </a:t>
            </a:r>
            <a:r>
              <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Wingdings" panose="05000000000000000000" pitchFamily="2" charset="2"/>
              </a:rPr>
              <a:t> </a:t>
            </a:r>
            <a:r>
              <a:rPr kumimoji="0" lang="en-US" sz="28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rPr>
              <a:t>the lump sum is fully paid INDEPENDENTLY of the actual costs incurred for the work package . </a:t>
            </a:r>
          </a:p>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endParaRPr kumimoji="0" lang="en-US" sz="2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Arial"/>
              <a:sym typeface="Wingdings" panose="05000000000000000000" pitchFamily="2" charset="2"/>
            </a:endParaRPr>
          </a:p>
          <a:p>
            <a:pPr marL="0" marR="0" lvl="0" indent="0" algn="just" defTabSz="914400" rtl="0" eaLnBrk="0" fontAlgn="base" latinLnBrk="0" hangingPunct="0">
              <a:lnSpc>
                <a:spcPct val="100000"/>
              </a:lnSpc>
              <a:spcBef>
                <a:spcPts val="1000"/>
              </a:spcBef>
              <a:spcAft>
                <a:spcPct val="0"/>
              </a:spcAft>
              <a:buClr>
                <a:srgbClr val="0F5494"/>
              </a:buClr>
              <a:buSzTx/>
              <a:buFont typeface="Arial" pitchFamily="34" charset="0"/>
              <a:buNone/>
              <a:tabLst/>
              <a:defRPr/>
            </a:pPr>
            <a:endParaRPr kumimoji="0" lang="en-US" sz="1600" b="0" i="0" u="none" strike="noStrike" kern="0" cap="none" spc="0" normalizeH="0" baseline="0" noProof="0" dirty="0">
              <a:ln>
                <a:noFill/>
              </a:ln>
              <a:solidFill>
                <a:srgbClr val="0F5494"/>
              </a:solidFill>
              <a:effectLst/>
              <a:uLnTx/>
              <a:uFillTx/>
              <a:latin typeface="Arial"/>
              <a:ea typeface="+mn-ea"/>
              <a:cs typeface="+mn-cs"/>
            </a:endParaRPr>
          </a:p>
          <a:p>
            <a:pPr marL="342900" marR="0" lvl="0" indent="-342900" algn="just" defTabSz="914400" rtl="0" eaLnBrk="0" fontAlgn="base" latinLnBrk="0" hangingPunct="0">
              <a:lnSpc>
                <a:spcPct val="100000"/>
              </a:lnSpc>
              <a:spcBef>
                <a:spcPts val="1000"/>
              </a:spcBef>
              <a:spcAft>
                <a:spcPct val="0"/>
              </a:spcAft>
              <a:buClr>
                <a:srgbClr val="0F5494"/>
              </a:buClr>
              <a:buSzTx/>
              <a:buFont typeface="Arial" pitchFamily="34" charset="0"/>
              <a:buChar char="•"/>
              <a:tabLst/>
              <a:defRPr/>
            </a:pPr>
            <a:endParaRPr kumimoji="0" lang="en-US" sz="1600" b="0" i="0" u="none" strike="noStrike" kern="0" cap="none" spc="0" normalizeH="0" baseline="0" noProof="0" dirty="0">
              <a:ln>
                <a:noFill/>
              </a:ln>
              <a:solidFill>
                <a:srgbClr val="0F5494"/>
              </a:solidFill>
              <a:effectLst/>
              <a:uLnTx/>
              <a:uFillTx/>
              <a:latin typeface="Arial"/>
              <a:ea typeface="+mn-ea"/>
              <a:cs typeface="+mn-cs"/>
            </a:endParaRPr>
          </a:p>
        </p:txBody>
      </p:sp>
    </p:spTree>
    <p:extLst>
      <p:ext uri="{BB962C8B-B14F-4D97-AF65-F5344CB8AC3E}">
        <p14:creationId xmlns:p14="http://schemas.microsoft.com/office/powerpoint/2010/main" val="213011107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85</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p:txBody>
          <a:bodyPr/>
          <a:lstStyle/>
          <a:p>
            <a:r>
              <a:rPr lang="en-US" sz="3400" b="1" dirty="0">
                <a:latin typeface="EC Square Sans Cond Pro" panose="020B0506040000020004" pitchFamily="34" charset="0"/>
              </a:rPr>
              <a:t>WP1 – 10% of costs</a:t>
            </a:r>
            <a:endParaRPr lang="en-GB" sz="3400" b="1" dirty="0">
              <a:latin typeface="EC Square Sans Cond Pro" panose="020B0506040000020004" pitchFamily="34" charset="0"/>
            </a:endParaRPr>
          </a:p>
        </p:txBody>
      </p:sp>
      <p:sp>
        <p:nvSpPr>
          <p:cNvPr id="4" name="Content Placeholder 3"/>
          <p:cNvSpPr>
            <a:spLocks noGrp="1"/>
          </p:cNvSpPr>
          <p:nvPr>
            <p:ph type="body" idx="1"/>
          </p:nvPr>
        </p:nvSpPr>
        <p:spPr>
          <a:xfrm>
            <a:off x="1539801" y="1771019"/>
            <a:ext cx="8070924" cy="4604121"/>
          </a:xfrm>
        </p:spPr>
        <p:txBody>
          <a:bodyPr/>
          <a:lstStyle/>
          <a:p>
            <a:pPr marL="76200" indent="0">
              <a:spcBef>
                <a:spcPts val="1000"/>
              </a:spcBef>
              <a:buNone/>
            </a:pPr>
            <a:r>
              <a:rPr lang="en-US" sz="2300" dirty="0">
                <a:latin typeface="EC Square Sans Cond Pro" panose="020B0506040000020004" pitchFamily="34" charset="0"/>
              </a:rPr>
              <a:t>Pay attention in how you estimated the costs of </a:t>
            </a:r>
            <a:r>
              <a:rPr lang="en-US" sz="2300" dirty="0">
                <a:solidFill>
                  <a:schemeClr val="bg2">
                    <a:lumMod val="60000"/>
                    <a:lumOff val="40000"/>
                  </a:schemeClr>
                </a:solidFill>
                <a:latin typeface="EC Square Sans Cond Pro" panose="020B0506040000020004" pitchFamily="34" charset="0"/>
              </a:rPr>
              <a:t>WP1 Project management and coordination</a:t>
            </a:r>
            <a:endParaRPr lang="en-US" sz="2300" dirty="0">
              <a:latin typeface="EC Square Sans Cond Pro" panose="020B0506040000020004" pitchFamily="34" charset="0"/>
            </a:endParaRPr>
          </a:p>
          <a:p>
            <a:pPr marL="76200" indent="0">
              <a:spcBef>
                <a:spcPts val="1000"/>
              </a:spcBef>
              <a:buNone/>
            </a:pPr>
            <a:r>
              <a:rPr lang="en-US" sz="2300" b="1" dirty="0">
                <a:latin typeface="EC Square Sans Cond Pro" panose="020B0506040000020004" pitchFamily="34" charset="0"/>
              </a:rPr>
              <a:t>No inflation of WP1 </a:t>
            </a:r>
            <a:r>
              <a:rPr lang="en-US" sz="2300" dirty="0">
                <a:latin typeface="EC Square Sans Cond Pro" panose="020B0506040000020004" pitchFamily="34" charset="0"/>
              </a:rPr>
              <a:t>-</a:t>
            </a:r>
            <a:r>
              <a:rPr lang="en-US" sz="2300" b="1" dirty="0">
                <a:latin typeface="EC Square Sans Cond Pro" panose="020B0506040000020004" pitchFamily="34" charset="0"/>
              </a:rPr>
              <a:t> </a:t>
            </a:r>
            <a:r>
              <a:rPr lang="en-US" sz="2300" dirty="0">
                <a:latin typeface="EC Square Sans Cond Pro" panose="020B0506040000020004" pitchFamily="34" charset="0"/>
              </a:rPr>
              <a:t>less financial management due to lump sums, no financial audit, records keeping as before (no timesheets, boarding passes).  </a:t>
            </a:r>
            <a:r>
              <a:rPr lang="en-US" sz="2300" b="1" u="sng" dirty="0">
                <a:solidFill>
                  <a:schemeClr val="accent6"/>
                </a:solidFill>
                <a:latin typeface="EC Square Sans Cond Pro" panose="020B0506040000020004" pitchFamily="34" charset="0"/>
              </a:rPr>
              <a:t>10% </a:t>
            </a:r>
          </a:p>
          <a:p>
            <a:pPr marL="76200" indent="0">
              <a:spcBef>
                <a:spcPts val="1000"/>
              </a:spcBef>
              <a:buNone/>
            </a:pPr>
            <a:r>
              <a:rPr lang="en-US" sz="2300" kern="0" dirty="0">
                <a:latin typeface="EC Square Sans Cond Pro" panose="020B0506040000020004" pitchFamily="34" charset="0"/>
              </a:rPr>
              <a:t>For example, </a:t>
            </a:r>
            <a:r>
              <a:rPr lang="en-US" sz="2300" dirty="0">
                <a:latin typeface="EC Square Sans Cond Pro" panose="020B0506040000020004" pitchFamily="34" charset="0"/>
              </a:rPr>
              <a:t>g</a:t>
            </a:r>
            <a:r>
              <a:rPr lang="en-US" sz="2300" kern="0" dirty="0">
                <a:latin typeface="EC Square Sans Cond Pro" panose="020B0506040000020004" pitchFamily="34" charset="0"/>
              </a:rPr>
              <a:t>iven the simplification introduced with LS, the financial coordination of the project requires less administrative burden, hence </a:t>
            </a:r>
            <a:r>
              <a:rPr lang="en-US" sz="2300" b="1" kern="0" dirty="0">
                <a:latin typeface="EC Square Sans Cond Pro" panose="020B0506040000020004" pitchFamily="34" charset="0"/>
              </a:rPr>
              <a:t>less human effort under WP1</a:t>
            </a:r>
            <a:r>
              <a:rPr lang="en-US" sz="2300" b="1" kern="0" dirty="0"/>
              <a:t>. </a:t>
            </a:r>
          </a:p>
          <a:p>
            <a:pPr marL="76200" indent="0">
              <a:spcBef>
                <a:spcPts val="1000"/>
              </a:spcBef>
              <a:buNone/>
            </a:pPr>
            <a:endParaRPr lang="en-US" sz="2200" dirty="0"/>
          </a:p>
          <a:p>
            <a:pPr>
              <a:spcBef>
                <a:spcPts val="1000"/>
              </a:spcBef>
            </a:pPr>
            <a:endParaRPr lang="en-US" sz="2200" dirty="0"/>
          </a:p>
          <a:p>
            <a:pPr>
              <a:spcBef>
                <a:spcPts val="1000"/>
              </a:spcBef>
            </a:pPr>
            <a:endParaRPr lang="en-US" sz="2200" dirty="0"/>
          </a:p>
          <a:p>
            <a:pPr>
              <a:spcBef>
                <a:spcPts val="1000"/>
              </a:spcBef>
            </a:pPr>
            <a:endParaRPr lang="en-US" sz="2200" dirty="0"/>
          </a:p>
        </p:txBody>
      </p:sp>
      <p:pic>
        <p:nvPicPr>
          <p:cNvPr id="8" name="Graphic 7" descr="Warning outline">
            <a:extLst>
              <a:ext uri="{FF2B5EF4-FFF2-40B4-BE49-F238E27FC236}">
                <a16:creationId xmlns:a16="http://schemas.microsoft.com/office/drawing/2014/main" id="{6D3B7771-FE04-DD32-D71A-676474117663}"/>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918631" y="2766496"/>
            <a:ext cx="621170" cy="621170"/>
          </a:xfrm>
          <a:prstGeom prst="rect">
            <a:avLst/>
          </a:prstGeom>
        </p:spPr>
      </p:pic>
    </p:spTree>
    <p:extLst>
      <p:ext uri="{BB962C8B-B14F-4D97-AF65-F5344CB8AC3E}">
        <p14:creationId xmlns:p14="http://schemas.microsoft.com/office/powerpoint/2010/main" val="262682153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86</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p:txBody>
          <a:bodyPr/>
          <a:lstStyle/>
          <a:p>
            <a:r>
              <a:rPr lang="en-US" sz="2800" b="1" dirty="0">
                <a:latin typeface="EC Square Sans Cond Pro" panose="020B0506040000020004" pitchFamily="34" charset="0"/>
              </a:rPr>
              <a:t>Project evaluation</a:t>
            </a:r>
            <a:endParaRPr lang="en-GB" sz="2800" b="1" dirty="0">
              <a:latin typeface="EC Square Sans Cond Pro" panose="020B0506040000020004" pitchFamily="34" charset="0"/>
            </a:endParaRPr>
          </a:p>
        </p:txBody>
      </p:sp>
      <p:sp>
        <p:nvSpPr>
          <p:cNvPr id="4" name="Content Placeholder 3"/>
          <p:cNvSpPr>
            <a:spLocks noGrp="1"/>
          </p:cNvSpPr>
          <p:nvPr>
            <p:ph type="body" idx="1"/>
          </p:nvPr>
        </p:nvSpPr>
        <p:spPr>
          <a:xfrm>
            <a:off x="904047" y="1840471"/>
            <a:ext cx="6868353" cy="3881904"/>
          </a:xfrm>
        </p:spPr>
        <p:txBody>
          <a:bodyPr/>
          <a:lstStyle/>
          <a:p>
            <a:pPr marL="0" indent="0">
              <a:lnSpc>
                <a:spcPct val="150000"/>
              </a:lnSpc>
              <a:spcBef>
                <a:spcPts val="1000"/>
              </a:spcBef>
              <a:buNone/>
            </a:pPr>
            <a:r>
              <a:rPr lang="en-US" b="1" dirty="0">
                <a:latin typeface="EC Square Sans Cond Pro" panose="020B0506040000020004" pitchFamily="34" charset="0"/>
              </a:rPr>
              <a:t>No changes </a:t>
            </a:r>
            <a:r>
              <a:rPr lang="en-US" dirty="0">
                <a:latin typeface="EC Square Sans Cond Pro" panose="020B0506040000020004" pitchFamily="34" charset="0"/>
              </a:rPr>
              <a:t>in the evaluation of the proposal</a:t>
            </a:r>
          </a:p>
          <a:p>
            <a:pPr marL="0" indent="0">
              <a:lnSpc>
                <a:spcPct val="150000"/>
              </a:lnSpc>
              <a:spcBef>
                <a:spcPts val="1000"/>
              </a:spcBef>
              <a:buNone/>
            </a:pPr>
            <a:r>
              <a:rPr lang="en-US" dirty="0">
                <a:latin typeface="EC Square Sans Cond Pro" panose="020B0506040000020004" pitchFamily="34" charset="0"/>
              </a:rPr>
              <a:t>Standard criteria </a:t>
            </a:r>
            <a:r>
              <a:rPr lang="en-US" dirty="0">
                <a:latin typeface="EC Square Sans Cond Pro" panose="020B0506040000020004" pitchFamily="34" charset="0"/>
                <a:sym typeface="Wingdings" panose="05000000000000000000" pitchFamily="2" charset="2"/>
              </a:rPr>
              <a:t> </a:t>
            </a:r>
            <a:r>
              <a:rPr lang="en-US" b="1" dirty="0">
                <a:solidFill>
                  <a:srgbClr val="C00000"/>
                </a:solidFill>
                <a:latin typeface="EC Square Sans Cond Pro" panose="020B0506040000020004" pitchFamily="34" charset="0"/>
              </a:rPr>
              <a:t>Relevance, Quality and Impact</a:t>
            </a:r>
            <a:endParaRPr lang="en-US" b="1" dirty="0">
              <a:latin typeface="EC Square Sans Cond Pro" panose="020B0506040000020004" pitchFamily="34" charset="0"/>
            </a:endParaRPr>
          </a:p>
          <a:p>
            <a:pPr marL="0" indent="0">
              <a:lnSpc>
                <a:spcPct val="150000"/>
              </a:lnSpc>
              <a:spcBef>
                <a:spcPts val="1000"/>
              </a:spcBef>
              <a:buNone/>
            </a:pPr>
            <a:r>
              <a:rPr lang="en-US" b="1" dirty="0">
                <a:latin typeface="EC Square Sans Cond Pro" panose="020B0506040000020004" pitchFamily="34" charset="0"/>
              </a:rPr>
              <a:t>Budget</a:t>
            </a:r>
            <a:r>
              <a:rPr lang="en-US" dirty="0">
                <a:latin typeface="EC Square Sans Cond Pro" panose="020B0506040000020004" pitchFamily="34" charset="0"/>
              </a:rPr>
              <a:t> is evaluated under the</a:t>
            </a:r>
            <a:r>
              <a:rPr lang="en-US" dirty="0">
                <a:solidFill>
                  <a:schemeClr val="tx1"/>
                </a:solidFill>
                <a:latin typeface="EC Square Sans Cond Pro" panose="020B0506040000020004" pitchFamily="34" charset="0"/>
              </a:rPr>
              <a:t> quality </a:t>
            </a:r>
            <a:r>
              <a:rPr lang="en-US" dirty="0">
                <a:latin typeface="EC Square Sans Cond Pro" panose="020B0506040000020004" pitchFamily="34" charset="0"/>
              </a:rPr>
              <a:t>criteria.</a:t>
            </a:r>
          </a:p>
          <a:p>
            <a:pPr marL="0" indent="0" algn="just">
              <a:lnSpc>
                <a:spcPct val="150000"/>
              </a:lnSpc>
              <a:spcBef>
                <a:spcPts val="1000"/>
              </a:spcBef>
              <a:buNone/>
            </a:pPr>
            <a:r>
              <a:rPr lang="en-US" dirty="0">
                <a:latin typeface="EC Square Sans Cond Pro" panose="020B0506040000020004" pitchFamily="34" charset="0"/>
              </a:rPr>
              <a:t>Its evaluation can be based on </a:t>
            </a:r>
            <a:r>
              <a:rPr lang="en-US" b="1" dirty="0">
                <a:latin typeface="EC Square Sans Cond Pro" panose="020B0506040000020004" pitchFamily="34" charset="0"/>
              </a:rPr>
              <a:t>benchmarks </a:t>
            </a:r>
            <a:r>
              <a:rPr lang="en-US" dirty="0">
                <a:latin typeface="EC Square Sans Cond Pro" panose="020B0506040000020004" pitchFamily="34" charset="0"/>
              </a:rPr>
              <a:t>(historical data, average costs per training/day, unit costs Decisions, .</a:t>
            </a:r>
            <a:r>
              <a:rPr lang="en-US" dirty="0" err="1">
                <a:latin typeface="EC Square Sans Cond Pro" panose="020B0506040000020004" pitchFamily="34" charset="0"/>
              </a:rPr>
              <a:t>etc</a:t>
            </a:r>
            <a:r>
              <a:rPr lang="en-US" dirty="0">
                <a:latin typeface="EC Square Sans Cond Pro" panose="020B0506040000020004" pitchFamily="34" charset="0"/>
              </a:rPr>
              <a:t>)</a:t>
            </a:r>
          </a:p>
          <a:p>
            <a:pPr marL="180975" indent="-180975">
              <a:lnSpc>
                <a:spcPct val="150000"/>
              </a:lnSpc>
              <a:spcBef>
                <a:spcPts val="1000"/>
              </a:spcBef>
              <a:buNone/>
            </a:pPr>
            <a:endParaRPr lang="en-US" b="1" dirty="0">
              <a:solidFill>
                <a:srgbClr val="C00000"/>
              </a:solidFill>
              <a:latin typeface="EC Square Sans Cond Pro" panose="020B0506040000020004" pitchFamily="34" charset="0"/>
            </a:endParaRPr>
          </a:p>
          <a:p>
            <a:pPr marL="0" indent="0">
              <a:lnSpc>
                <a:spcPct val="200000"/>
              </a:lnSpc>
              <a:spcBef>
                <a:spcPts val="1000"/>
              </a:spcBef>
              <a:buNone/>
            </a:pPr>
            <a:endParaRPr lang="en-US" sz="1600" dirty="0"/>
          </a:p>
          <a:p>
            <a:pPr>
              <a:lnSpc>
                <a:spcPct val="200000"/>
              </a:lnSpc>
              <a:spcBef>
                <a:spcPts val="1000"/>
              </a:spcBef>
            </a:pPr>
            <a:endParaRPr lang="en-US" sz="1600" dirty="0"/>
          </a:p>
        </p:txBody>
      </p:sp>
      <p:pic>
        <p:nvPicPr>
          <p:cNvPr id="6" name="Picture 5">
            <a:extLst>
              <a:ext uri="{FF2B5EF4-FFF2-40B4-BE49-F238E27FC236}">
                <a16:creationId xmlns:a16="http://schemas.microsoft.com/office/drawing/2014/main" id="{EF311DD1-E703-48BE-EDD0-9DEA32B31BA7}"/>
              </a:ext>
            </a:extLst>
          </p:cNvPr>
          <p:cNvPicPr>
            <a:picLocks noChangeAspect="1"/>
          </p:cNvPicPr>
          <p:nvPr/>
        </p:nvPicPr>
        <p:blipFill rotWithShape="1">
          <a:blip r:embed="rId2"/>
          <a:srcRect l="5776" t="1609"/>
          <a:stretch/>
        </p:blipFill>
        <p:spPr>
          <a:xfrm>
            <a:off x="7968740" y="1488047"/>
            <a:ext cx="3860482" cy="3881905"/>
          </a:xfrm>
          <a:prstGeom prst="rect">
            <a:avLst/>
          </a:prstGeom>
        </p:spPr>
      </p:pic>
      <p:sp>
        <p:nvSpPr>
          <p:cNvPr id="3" name="Rectangle 2">
            <a:extLst>
              <a:ext uri="{FF2B5EF4-FFF2-40B4-BE49-F238E27FC236}">
                <a16:creationId xmlns:a16="http://schemas.microsoft.com/office/drawing/2014/main" id="{EE821111-F12A-AD70-4933-A078348B5B0E}"/>
              </a:ext>
            </a:extLst>
          </p:cNvPr>
          <p:cNvSpPr/>
          <p:nvPr/>
        </p:nvSpPr>
        <p:spPr>
          <a:xfrm>
            <a:off x="8089230" y="2743198"/>
            <a:ext cx="3619501" cy="1038225"/>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55005396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87</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p:txBody>
          <a:bodyPr/>
          <a:lstStyle/>
          <a:p>
            <a:r>
              <a:rPr lang="en-US" sz="2800" b="1" dirty="0">
                <a:latin typeface="EC Square Sans Cond Pro" panose="020B0506040000020004" pitchFamily="34" charset="0"/>
              </a:rPr>
              <a:t>Evaluation of costs estimations</a:t>
            </a:r>
            <a:endParaRPr lang="en-GB" sz="2800" b="1" dirty="0">
              <a:highlight>
                <a:srgbClr val="FFFF00"/>
              </a:highlight>
              <a:latin typeface="EC Square Sans Cond Pro" panose="020B0506040000020004" pitchFamily="34" charset="0"/>
            </a:endParaRPr>
          </a:p>
        </p:txBody>
      </p:sp>
      <p:sp>
        <p:nvSpPr>
          <p:cNvPr id="3" name="Content Placeholder 3">
            <a:extLst>
              <a:ext uri="{FF2B5EF4-FFF2-40B4-BE49-F238E27FC236}">
                <a16:creationId xmlns:a16="http://schemas.microsoft.com/office/drawing/2014/main" id="{E24E5578-AE5E-8F6E-B726-68EF7349B5FB}"/>
              </a:ext>
            </a:extLst>
          </p:cNvPr>
          <p:cNvSpPr txBox="1">
            <a:spLocks/>
          </p:cNvSpPr>
          <p:nvPr/>
        </p:nvSpPr>
        <p:spPr>
          <a:xfrm>
            <a:off x="1108508" y="1595838"/>
            <a:ext cx="8611429" cy="453544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marR="0" lvl="0" indent="0" algn="just"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800" b="0" i="0" u="none" strike="noStrike" kern="1200" cap="none" spc="0" normalizeH="0" baseline="0" noProof="0" dirty="0">
                <a:ln>
                  <a:noFill/>
                </a:ln>
                <a:solidFill>
                  <a:srgbClr val="D3E8F9">
                    <a:lumMod val="50000"/>
                  </a:srgbClr>
                </a:solidFill>
                <a:effectLst/>
                <a:uLnTx/>
                <a:uFillTx/>
                <a:latin typeface="EC Square Sans Cond Pro" panose="020B0506040000020004" pitchFamily="34" charset="0"/>
                <a:cs typeface="Arial"/>
                <a:sym typeface="Arial"/>
              </a:rPr>
              <a:t>Evaluators make </a:t>
            </a:r>
            <a:r>
              <a:rPr lang="en-US" sz="1800" dirty="0">
                <a:solidFill>
                  <a:srgbClr val="D3E8F9">
                    <a:lumMod val="50000"/>
                  </a:srgbClr>
                </a:solidFill>
                <a:latin typeface="EC Square Sans Cond Pro" panose="020B0506040000020004" pitchFamily="34" charset="0"/>
              </a:rPr>
              <a:t>concrete </a:t>
            </a:r>
            <a:r>
              <a:rPr kumimoji="0" lang="en-US" sz="1800" b="0" i="0" u="none" strike="noStrike" kern="1200" cap="none" spc="0" normalizeH="0" baseline="0" noProof="0" dirty="0">
                <a:ln>
                  <a:noFill/>
                </a:ln>
                <a:solidFill>
                  <a:srgbClr val="D3E8F9">
                    <a:lumMod val="50000"/>
                  </a:srgbClr>
                </a:solidFill>
                <a:effectLst/>
                <a:uLnTx/>
                <a:uFillTx/>
                <a:latin typeface="EC Square Sans Cond Pro" panose="020B0506040000020004" pitchFamily="34" charset="0"/>
                <a:cs typeface="Arial"/>
                <a:sym typeface="Arial"/>
              </a:rPr>
              <a:t>recommendations</a:t>
            </a:r>
            <a:r>
              <a:rPr kumimoji="0" lang="en-US" sz="18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 on the basis of which the lump sum amount and lump sum breakdown will have to be modified during grant preparation to ensure that cost estimation is reasonable and in line with the outputs and resources needed. </a:t>
            </a: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800" b="1" i="0" u="none" strike="noStrike" kern="1200" cap="none" spc="0" normalizeH="0" baseline="0" noProof="0" dirty="0">
                <a:ln>
                  <a:noFill/>
                </a:ln>
                <a:solidFill>
                  <a:srgbClr val="D3E8F9">
                    <a:lumMod val="50000"/>
                  </a:srgbClr>
                </a:solidFill>
                <a:effectLst/>
                <a:uLnTx/>
                <a:uFillTx/>
                <a:latin typeface="EC Square Sans Cond Pro" panose="020B0506040000020004" pitchFamily="34" charset="0"/>
                <a:cs typeface="Arial"/>
                <a:sym typeface="Arial"/>
              </a:rPr>
              <a:t>Possible changes </a:t>
            </a:r>
            <a:r>
              <a:rPr kumimoji="0" lang="en-US" sz="18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to the lump sum budget following evaluation:</a:t>
            </a:r>
          </a:p>
          <a:p>
            <a:pPr marL="628650" marR="0" lvl="1" indent="-171450" algn="just" defTabSz="914400" rtl="0" eaLnBrk="1" fontAlgn="auto" latinLnBrk="0" hangingPunct="1">
              <a:lnSpc>
                <a:spcPct val="100000"/>
              </a:lnSpc>
              <a:spcBef>
                <a:spcPts val="1000"/>
              </a:spcBef>
              <a:spcAft>
                <a:spcPts val="0"/>
              </a:spcAft>
              <a:buClr>
                <a:srgbClr val="034EA2"/>
              </a:buClr>
              <a:buSzPts val="2000"/>
              <a:buFont typeface="Wingdings" panose="05000000000000000000" pitchFamily="2" charset="2"/>
              <a:buChar char="§"/>
              <a:tabLst/>
              <a:defRPr/>
            </a:pPr>
            <a:r>
              <a:rPr kumimoji="0" lang="en-US" sz="1800" b="0" i="0"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removal of ineligible costs </a:t>
            </a:r>
          </a:p>
          <a:p>
            <a:pPr marL="628650" marR="0" lvl="1" indent="-171450" algn="just" defTabSz="914400" rtl="0" eaLnBrk="1" fontAlgn="auto" latinLnBrk="0" hangingPunct="1">
              <a:lnSpc>
                <a:spcPct val="100000"/>
              </a:lnSpc>
              <a:spcBef>
                <a:spcPts val="1000"/>
              </a:spcBef>
              <a:spcAft>
                <a:spcPts val="0"/>
              </a:spcAft>
              <a:buClr>
                <a:srgbClr val="034EA2"/>
              </a:buClr>
              <a:buSzPts val="2000"/>
              <a:buFont typeface="Wingdings" panose="05000000000000000000" pitchFamily="2" charset="2"/>
              <a:buChar char="§"/>
              <a:tabLst/>
              <a:defRPr/>
            </a:pPr>
            <a:r>
              <a:rPr kumimoji="0" lang="en-US" sz="1800" b="0" i="0"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removal of erroneously duplicated cost items </a:t>
            </a:r>
          </a:p>
          <a:p>
            <a:pPr marL="628650" marR="0" lvl="1" indent="-171450" algn="just" defTabSz="914400" rtl="0" eaLnBrk="1" fontAlgn="auto" latinLnBrk="0" hangingPunct="1">
              <a:lnSpc>
                <a:spcPct val="100000"/>
              </a:lnSpc>
              <a:spcBef>
                <a:spcPts val="1000"/>
              </a:spcBef>
              <a:spcAft>
                <a:spcPts val="0"/>
              </a:spcAft>
              <a:buClr>
                <a:srgbClr val="034EA2"/>
              </a:buClr>
              <a:buSzPts val="2000"/>
              <a:buFont typeface="Wingdings" panose="05000000000000000000" pitchFamily="2" charset="2"/>
              <a:buChar char="§"/>
              <a:tabLst/>
              <a:defRPr/>
            </a:pPr>
            <a:r>
              <a:rPr kumimoji="0" lang="en-US" sz="18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correction </a:t>
            </a:r>
            <a:r>
              <a:rPr kumimoji="0" lang="en-US" sz="180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of overestimated or underestimated </a:t>
            </a:r>
            <a:r>
              <a:rPr kumimoji="0" lang="en-US" sz="18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costs.</a:t>
            </a:r>
            <a:endParaRPr lang="en-US" sz="1800" noProof="0" dirty="0">
              <a:solidFill>
                <a:srgbClr val="4D4D4D"/>
              </a:solidFill>
              <a:latin typeface="EC Square Sans Cond Pro" panose="020B0506040000020004" pitchFamily="34" charset="0"/>
            </a:endParaRPr>
          </a:p>
          <a:p>
            <a:pPr marL="0" indent="0" algn="just">
              <a:spcBef>
                <a:spcPts val="1000"/>
              </a:spcBef>
              <a:buClr>
                <a:srgbClr val="034EA2"/>
              </a:buClr>
              <a:buSzPts val="2000"/>
              <a:buNone/>
              <a:defRPr/>
            </a:pPr>
            <a:r>
              <a:rPr kumimoji="0" lang="en-US" sz="20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Changes to the lump sum budget can lead to a lower lump sum and/or to the transfer of budget between different activities or different partners.</a:t>
            </a:r>
          </a:p>
          <a:p>
            <a:pPr marL="0" indent="0" algn="just">
              <a:spcBef>
                <a:spcPts val="1000"/>
              </a:spcBef>
              <a:buClr>
                <a:srgbClr val="034EA2"/>
              </a:buClr>
              <a:buSzPts val="2000"/>
              <a:buNone/>
              <a:defRPr/>
            </a:pPr>
            <a:r>
              <a:rPr kumimoji="0" lang="en-US" sz="20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A </a:t>
            </a:r>
            <a:r>
              <a:rPr kumimoji="0" lang="en-US" sz="2000" b="0" i="0" u="none" strike="noStrike" kern="1200" cap="none" spc="0" normalizeH="0" baseline="0" noProof="0" dirty="0">
                <a:ln>
                  <a:noFill/>
                </a:ln>
                <a:solidFill>
                  <a:srgbClr val="D3E8F9">
                    <a:lumMod val="50000"/>
                  </a:srgbClr>
                </a:solidFill>
                <a:effectLst/>
                <a:uLnTx/>
                <a:uFillTx/>
                <a:latin typeface="EC Square Sans Cond Pro" panose="020B0506040000020004" pitchFamily="34" charset="0"/>
                <a:cs typeface="Arial"/>
                <a:sym typeface="Arial"/>
              </a:rPr>
              <a:t>flawed lump sum budget </a:t>
            </a:r>
            <a:r>
              <a:rPr kumimoji="0" lang="en-US" sz="20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should lead to a </a:t>
            </a:r>
            <a:r>
              <a:rPr kumimoji="0" lang="en-US" sz="2000" b="0" i="0" u="none" strike="noStrike" kern="1200" cap="none" spc="0" normalizeH="0" baseline="0" noProof="0" dirty="0">
                <a:ln>
                  <a:noFill/>
                </a:ln>
                <a:solidFill>
                  <a:srgbClr val="D3E8F9">
                    <a:lumMod val="50000"/>
                  </a:srgbClr>
                </a:solidFill>
                <a:effectLst/>
                <a:uLnTx/>
                <a:uFillTx/>
                <a:latin typeface="EC Square Sans Cond Pro" panose="020B0506040000020004" pitchFamily="34" charset="0"/>
                <a:cs typeface="Arial"/>
                <a:sym typeface="Arial"/>
              </a:rPr>
              <a:t>decreased score </a:t>
            </a:r>
            <a:r>
              <a:rPr kumimoji="0" lang="en-US" sz="20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under the quality criterion (e.g. if the lump sum is clearly overestimated or underestimated, or if the budget structure is unfit for purpose). </a:t>
            </a:r>
          </a:p>
          <a:p>
            <a:pPr marL="76200" marR="0" lvl="0" indent="0" algn="l" defTabSz="914400" rtl="0" eaLnBrk="1" fontAlgn="auto" latinLnBrk="0" hangingPunct="1">
              <a:lnSpc>
                <a:spcPct val="100000"/>
              </a:lnSpc>
              <a:spcBef>
                <a:spcPts val="1000"/>
              </a:spcBef>
              <a:spcAft>
                <a:spcPts val="0"/>
              </a:spcAft>
              <a:buClr>
                <a:srgbClr val="034EA2"/>
              </a:buClr>
              <a:buSzPts val="2400"/>
              <a:buNone/>
              <a:tabLst/>
              <a:defRPr/>
            </a:pPr>
            <a:endParaRPr kumimoji="0" lang="en-US" sz="1600" b="0" i="0" u="none" strike="noStrike" kern="0" cap="none" spc="0" normalizeH="0" baseline="0" noProof="0" dirty="0">
              <a:ln>
                <a:noFill/>
              </a:ln>
              <a:solidFill>
                <a:srgbClr val="4D4D4D"/>
              </a:solidFill>
              <a:effectLst/>
              <a:uLnTx/>
              <a:uFillTx/>
              <a:latin typeface="Arial"/>
              <a:cs typeface="Arial"/>
              <a:sym typeface="Arial"/>
            </a:endParaRPr>
          </a:p>
        </p:txBody>
      </p:sp>
    </p:spTree>
    <p:extLst>
      <p:ext uri="{BB962C8B-B14F-4D97-AF65-F5344CB8AC3E}">
        <p14:creationId xmlns:p14="http://schemas.microsoft.com/office/powerpoint/2010/main" val="55704276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id="{C0760AB5-3905-51C7-FD29-2F479C5B401A}"/>
              </a:ext>
            </a:extLst>
          </p:cNvPr>
          <p:cNvPicPr>
            <a:picLocks noChangeAspect="1"/>
          </p:cNvPicPr>
          <p:nvPr/>
        </p:nvPicPr>
        <p:blipFill>
          <a:blip r:embed="rId3"/>
          <a:srcRect t="69163" r="71878"/>
          <a:stretch/>
        </p:blipFill>
        <p:spPr>
          <a:xfrm>
            <a:off x="0" y="5695950"/>
            <a:ext cx="1884013" cy="1162050"/>
          </a:xfrm>
          <a:prstGeom prst="rect">
            <a:avLst/>
          </a:prstGeom>
        </p:spPr>
      </p:pic>
      <p:sp>
        <p:nvSpPr>
          <p:cNvPr id="5" name="Title 2">
            <a:extLst>
              <a:ext uri="{FF2B5EF4-FFF2-40B4-BE49-F238E27FC236}">
                <a16:creationId xmlns:a16="http://schemas.microsoft.com/office/drawing/2014/main" id="{AA21AF79-CB85-5BF0-B58B-EAB63326EAF7}"/>
              </a:ext>
            </a:extLst>
          </p:cNvPr>
          <p:cNvSpPr txBox="1">
            <a:spLocks/>
          </p:cNvSpPr>
          <p:nvPr/>
        </p:nvSpPr>
        <p:spPr>
          <a:xfrm>
            <a:off x="461913" y="1197204"/>
            <a:ext cx="11623250" cy="515646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IE" sz="5400" dirty="0">
              <a:latin typeface="EC Square Sans Cond Pro" panose="020B0506040000020004" pitchFamily="34" charset="0"/>
            </a:endParaRPr>
          </a:p>
          <a:p>
            <a:r>
              <a:rPr lang="en-IE" sz="4800" dirty="0">
                <a:latin typeface="EC Square Sans Cond Pro" panose="020B0506040000020004" pitchFamily="34" charset="0"/>
              </a:rPr>
              <a:t>How to estimate costs</a:t>
            </a:r>
          </a:p>
          <a:p>
            <a:endParaRPr lang="en-IE" dirty="0"/>
          </a:p>
          <a:p>
            <a:endParaRPr lang="en-IE" sz="2000" dirty="0"/>
          </a:p>
          <a:p>
            <a:endParaRPr lang="en-IE" sz="2000" dirty="0"/>
          </a:p>
          <a:p>
            <a:endParaRPr lang="en-IE" sz="2000" dirty="0"/>
          </a:p>
          <a:p>
            <a:endParaRPr lang="en-IE" dirty="0"/>
          </a:p>
        </p:txBody>
      </p:sp>
      <p:pic>
        <p:nvPicPr>
          <p:cNvPr id="4" name="Immagine 3">
            <a:extLst>
              <a:ext uri="{FF2B5EF4-FFF2-40B4-BE49-F238E27FC236}">
                <a16:creationId xmlns:a16="http://schemas.microsoft.com/office/drawing/2014/main" id="{B73D1ACE-6BF0-0855-1D0F-48639D8BB25B}"/>
              </a:ext>
            </a:extLst>
          </p:cNvPr>
          <p:cNvPicPr>
            <a:picLocks noChangeAspect="1"/>
          </p:cNvPicPr>
          <p:nvPr/>
        </p:nvPicPr>
        <p:blipFill>
          <a:blip r:embed="rId3"/>
          <a:srcRect l="63257" b="43248"/>
          <a:stretch/>
        </p:blipFill>
        <p:spPr>
          <a:xfrm>
            <a:off x="9238268" y="0"/>
            <a:ext cx="2953732" cy="2566295"/>
          </a:xfrm>
          <a:prstGeom prst="rect">
            <a:avLst/>
          </a:prstGeom>
        </p:spPr>
      </p:pic>
    </p:spTree>
    <p:extLst>
      <p:ext uri="{BB962C8B-B14F-4D97-AF65-F5344CB8AC3E}">
        <p14:creationId xmlns:p14="http://schemas.microsoft.com/office/powerpoint/2010/main" val="209651112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89</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a:xfrm>
            <a:off x="970722" y="482860"/>
            <a:ext cx="10515600" cy="782358"/>
          </a:xfrm>
        </p:spPr>
        <p:txBody>
          <a:bodyPr/>
          <a:lstStyle/>
          <a:p>
            <a:r>
              <a:rPr lang="en-GB" sz="2400" dirty="0">
                <a:latin typeface="EC Square Sans Cond Pro" panose="020B0506040000020004" pitchFamily="34" charset="0"/>
              </a:rPr>
              <a:t>Personnel costs </a:t>
            </a:r>
            <a:br>
              <a:rPr lang="en-GB" sz="2400" dirty="0">
                <a:latin typeface="EC Square Sans Cond Pro" panose="020B0506040000020004" pitchFamily="34" charset="0"/>
              </a:rPr>
            </a:br>
            <a:r>
              <a:rPr lang="en-GB" sz="2400" b="1" dirty="0">
                <a:latin typeface="EC Square Sans Cond Pro" panose="020B0506040000020004" pitchFamily="34" charset="0"/>
              </a:rPr>
              <a:t>How to make your cost estimation</a:t>
            </a:r>
          </a:p>
        </p:txBody>
      </p:sp>
      <p:sp>
        <p:nvSpPr>
          <p:cNvPr id="6" name="Content Placeholder 3">
            <a:extLst>
              <a:ext uri="{FF2B5EF4-FFF2-40B4-BE49-F238E27FC236}">
                <a16:creationId xmlns:a16="http://schemas.microsoft.com/office/drawing/2014/main" id="{D0BEE6FE-90D0-7913-21C0-1544869A854E}"/>
              </a:ext>
            </a:extLst>
          </p:cNvPr>
          <p:cNvSpPr txBox="1">
            <a:spLocks/>
          </p:cNvSpPr>
          <p:nvPr/>
        </p:nvSpPr>
        <p:spPr>
          <a:xfrm>
            <a:off x="3892615" y="1791517"/>
            <a:ext cx="7356410" cy="370748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800" b="1" i="1"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t>EC recommendations:</a:t>
            </a: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800" b="0" i="0" u="none" strike="noStrike" kern="0" cap="none" spc="0" normalizeH="0" baseline="0" noProof="0" dirty="0">
              <a:ln>
                <a:noFill/>
              </a:ln>
              <a:solidFill>
                <a:srgbClr val="E76C53">
                  <a:lumMod val="75000"/>
                </a:srgbClr>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8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1 unit = </a:t>
            </a:r>
            <a:r>
              <a:rPr kumimoji="0" lang="en-US" sz="18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1-month full time for 1 person</a:t>
            </a: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8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8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Cost per unit = </a:t>
            </a:r>
            <a:r>
              <a:rPr kumimoji="0" lang="en-US" sz="18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annual cost per person / 12 months</a:t>
            </a: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8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8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You can </a:t>
            </a:r>
            <a:r>
              <a:rPr kumimoji="0" lang="en-US" sz="18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customize</a:t>
            </a:r>
            <a:r>
              <a:rPr kumimoji="0" lang="en-US" sz="18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the staff categories in the detailed budget table.</a:t>
            </a: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8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The number of </a:t>
            </a:r>
            <a:r>
              <a:rPr kumimoji="0" lang="en-US" sz="18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person-months</a:t>
            </a:r>
            <a:r>
              <a:rPr kumimoji="0" lang="en-US" sz="18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required at each level of qualification/seniority must be in line with and justified by the activities proposed</a:t>
            </a: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8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800" b="1" i="0" u="none" strike="noStrike" kern="0" cap="none" spc="0" normalizeH="0" baseline="0" noProof="0" dirty="0">
                <a:ln>
                  <a:noFill/>
                </a:ln>
                <a:solidFill>
                  <a:srgbClr val="034EA2">
                    <a:lumMod val="60000"/>
                    <a:lumOff val="40000"/>
                  </a:srgbClr>
                </a:solidFill>
                <a:effectLst/>
                <a:uLnTx/>
                <a:uFillTx/>
                <a:latin typeface="EC Square Sans Cond Pro" panose="020B0506040000020004" pitchFamily="34" charset="0"/>
                <a:cs typeface="Arial"/>
                <a:sym typeface="Arial"/>
              </a:rPr>
              <a:t>Benchmark </a:t>
            </a:r>
            <a:r>
              <a:rPr kumimoji="0" lang="en-US" sz="18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for personnel costs – see </a:t>
            </a:r>
            <a:r>
              <a:rPr kumimoji="0" lang="en-US" sz="18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hlinkClick r:id="rId3"/>
              </a:rPr>
              <a:t>Horizon Dashboard</a:t>
            </a:r>
            <a:endParaRPr kumimoji="0" lang="en-US" sz="18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05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500" b="0" i="0" u="none" strike="noStrike" kern="0" cap="none" spc="0" normalizeH="0" baseline="0" noProof="0" dirty="0">
              <a:ln>
                <a:noFill/>
              </a:ln>
              <a:solidFill>
                <a:srgbClr val="4D4D4D"/>
              </a:solidFill>
              <a:effectLst/>
              <a:uLnTx/>
              <a:uFillTx/>
              <a:latin typeface="Arial"/>
              <a:cs typeface="Arial"/>
              <a:sym typeface="Arial"/>
            </a:endParaRPr>
          </a:p>
          <a:p>
            <a:pPr marL="457200" marR="0" lvl="0" indent="-381000" algn="l" defTabSz="914400" rtl="0" eaLnBrk="1" fontAlgn="auto" latinLnBrk="0" hangingPunct="1">
              <a:lnSpc>
                <a:spcPct val="100000"/>
              </a:lnSpc>
              <a:spcBef>
                <a:spcPts val="1000"/>
              </a:spcBef>
              <a:spcAft>
                <a:spcPts val="0"/>
              </a:spcAft>
              <a:buClr>
                <a:srgbClr val="034EA2"/>
              </a:buClr>
              <a:buSzPts val="2400"/>
              <a:buFont typeface="Arial"/>
              <a:buChar char="•"/>
              <a:tabLst/>
              <a:defRPr/>
            </a:pPr>
            <a:endParaRPr kumimoji="0" lang="en-US" sz="1500" b="0" i="0" u="none" strike="noStrike" kern="0" cap="none" spc="0" normalizeH="0" baseline="0" noProof="0" dirty="0">
              <a:ln>
                <a:noFill/>
              </a:ln>
              <a:solidFill>
                <a:srgbClr val="4D4D4D"/>
              </a:solidFill>
              <a:effectLst/>
              <a:uLnTx/>
              <a:uFillTx/>
              <a:latin typeface="Arial"/>
              <a:cs typeface="Arial"/>
              <a:sym typeface="Arial"/>
            </a:endParaRPr>
          </a:p>
        </p:txBody>
      </p:sp>
      <p:sp>
        <p:nvSpPr>
          <p:cNvPr id="3" name="Rectangle: Rounded Corners 2">
            <a:extLst>
              <a:ext uri="{FF2B5EF4-FFF2-40B4-BE49-F238E27FC236}">
                <a16:creationId xmlns:a16="http://schemas.microsoft.com/office/drawing/2014/main" id="{27308815-EEFB-57FC-F4C8-B342BAA4D8C9}"/>
              </a:ext>
            </a:extLst>
          </p:cNvPr>
          <p:cNvSpPr/>
          <p:nvPr/>
        </p:nvSpPr>
        <p:spPr>
          <a:xfrm>
            <a:off x="942975" y="2572568"/>
            <a:ext cx="2360001" cy="1475557"/>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6200" marR="0" lvl="0" indent="0" algn="l" defTabSz="914400" rtl="0" eaLnBrk="1" fontAlgn="auto" latinLnBrk="0" hangingPunct="1">
              <a:lnSpc>
                <a:spcPct val="100000"/>
              </a:lnSpc>
              <a:spcBef>
                <a:spcPts val="1000"/>
              </a:spcBef>
              <a:spcAft>
                <a:spcPts val="0"/>
              </a:spcAft>
              <a:buClrTx/>
              <a:buSzTx/>
              <a:buFontTx/>
              <a:buNone/>
              <a:tabLst/>
              <a:defRPr/>
            </a:pPr>
            <a:endParaRPr kumimoji="0" lang="en-US" sz="1050" b="0" i="0" u="none" strike="noStrike" kern="1200" cap="none" spc="0" normalizeH="0" baseline="0" noProof="0" dirty="0">
              <a:ln>
                <a:noFill/>
              </a:ln>
              <a:solidFill>
                <a:srgbClr val="4D4D4D"/>
              </a:solidFill>
              <a:effectLst/>
              <a:uLnTx/>
              <a:uFillTx/>
              <a:latin typeface="Arial"/>
              <a:ea typeface="+mn-ea"/>
              <a:cs typeface="+mn-cs"/>
            </a:endParaRPr>
          </a:p>
          <a:p>
            <a:pPr marL="304800" marR="0" lvl="0" indent="-228600" algn="l" defTabSz="914400" rtl="0" eaLnBrk="1" fontAlgn="auto" latinLnBrk="0" hangingPunct="1">
              <a:lnSpc>
                <a:spcPct val="100000"/>
              </a:lnSpc>
              <a:spcBef>
                <a:spcPts val="1000"/>
              </a:spcBef>
              <a:spcAft>
                <a:spcPts val="0"/>
              </a:spcAft>
              <a:buClrTx/>
              <a:buSzTx/>
              <a:buFontTx/>
              <a:buAutoNum type="alphaUcPeriod"/>
              <a:tabLst/>
              <a:defRPr/>
            </a:pP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Direct personnel costs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A.1 </a:t>
            </a:r>
            <a:r>
              <a:rPr kumimoji="0" lang="en-US" sz="1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Employees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A.2</a:t>
            </a:r>
            <a:r>
              <a:rPr kumimoji="0" lang="en-US" sz="1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 Natural persons under direct contract</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A.3</a:t>
            </a:r>
            <a:r>
              <a:rPr kumimoji="0" lang="en-US" sz="1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 Seconded persons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11" name="Straight Connector 10">
            <a:extLst>
              <a:ext uri="{FF2B5EF4-FFF2-40B4-BE49-F238E27FC236}">
                <a16:creationId xmlns:a16="http://schemas.microsoft.com/office/drawing/2014/main" id="{FC73CBBE-870F-2FF9-B25E-0C08C52DC4CE}"/>
              </a:ext>
            </a:extLst>
          </p:cNvPr>
          <p:cNvCxnSpPr>
            <a:cxnSpLocks/>
          </p:cNvCxnSpPr>
          <p:nvPr/>
        </p:nvCxnSpPr>
        <p:spPr>
          <a:xfrm>
            <a:off x="3873565" y="2619375"/>
            <a:ext cx="0" cy="1428750"/>
          </a:xfrm>
          <a:prstGeom prst="line">
            <a:avLst/>
          </a:prstGeom>
          <a:ln w="19050">
            <a:solidFill>
              <a:schemeClr val="bg2">
                <a:lumMod val="60000"/>
                <a:lumOff val="40000"/>
              </a:schemeClr>
            </a:solidFill>
          </a:ln>
        </p:spPr>
        <p:style>
          <a:lnRef idx="1">
            <a:schemeClr val="dk1"/>
          </a:lnRef>
          <a:fillRef idx="0">
            <a:schemeClr val="dk1"/>
          </a:fillRef>
          <a:effectRef idx="0">
            <a:schemeClr val="dk1"/>
          </a:effectRef>
          <a:fontRef idx="minor">
            <a:schemeClr val="tx1"/>
          </a:fontRef>
        </p:style>
      </p:cxnSp>
      <p:pic>
        <p:nvPicPr>
          <p:cNvPr id="13" name="Graphic 12" descr="Cursor outline">
            <a:extLst>
              <a:ext uri="{FF2B5EF4-FFF2-40B4-BE49-F238E27FC236}">
                <a16:creationId xmlns:a16="http://schemas.microsoft.com/office/drawing/2014/main" id="{63B5705D-2876-FA4F-EAB0-8F6CC64CF72D}"/>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rot="5592584">
            <a:off x="3454392" y="5774162"/>
            <a:ext cx="502276" cy="502276"/>
          </a:xfrm>
          <a:prstGeom prst="rect">
            <a:avLst/>
          </a:prstGeom>
        </p:spPr>
      </p:pic>
    </p:spTree>
    <p:extLst>
      <p:ext uri="{BB962C8B-B14F-4D97-AF65-F5344CB8AC3E}">
        <p14:creationId xmlns:p14="http://schemas.microsoft.com/office/powerpoint/2010/main" val="2895683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27E239-4523-E9A2-1D32-20095A8F8C97}"/>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C8B0FF5A-9256-7F64-FFE3-B203F33FF258}"/>
              </a:ext>
            </a:extLst>
          </p:cNvPr>
          <p:cNvSpPr>
            <a:spLocks noGrp="1"/>
          </p:cNvSpPr>
          <p:nvPr>
            <p:ph type="title"/>
          </p:nvPr>
        </p:nvSpPr>
        <p:spPr>
          <a:xfrm>
            <a:off x="900043" y="-21336"/>
            <a:ext cx="10515600" cy="782357"/>
          </a:xfrm>
        </p:spPr>
        <p:txBody>
          <a:bodyPr/>
          <a:lstStyle/>
          <a:p>
            <a:r>
              <a:rPr lang="en-GB" sz="3200">
                <a:solidFill>
                  <a:srgbClr val="094DEE"/>
                </a:solidFill>
                <a:latin typeface="Calibri"/>
                <a:ea typeface="Calibri"/>
                <a:cs typeface="Calibri"/>
              </a:rPr>
              <a:t>Policy background – gender-based violence</a:t>
            </a:r>
            <a:r>
              <a:rPr lang="en-GB" sz="3200">
                <a:solidFill>
                  <a:srgbClr val="094DEE"/>
                </a:solidFill>
                <a:latin typeface="Tahoma"/>
                <a:ea typeface="Tahoma"/>
                <a:cs typeface="Tahoma"/>
              </a:rPr>
              <a:t> </a:t>
            </a:r>
            <a:endParaRPr lang="en-US"/>
          </a:p>
        </p:txBody>
      </p:sp>
      <p:sp>
        <p:nvSpPr>
          <p:cNvPr id="6" name="TextBox 5">
            <a:extLst>
              <a:ext uri="{FF2B5EF4-FFF2-40B4-BE49-F238E27FC236}">
                <a16:creationId xmlns:a16="http://schemas.microsoft.com/office/drawing/2014/main" id="{1EC36804-2925-1ABD-B490-2B6423B6C5D2}"/>
              </a:ext>
            </a:extLst>
          </p:cNvPr>
          <p:cNvSpPr txBox="1"/>
          <p:nvPr/>
        </p:nvSpPr>
        <p:spPr>
          <a:xfrm>
            <a:off x="896823" y="929915"/>
            <a:ext cx="10433550" cy="5324535"/>
          </a:xfrm>
          <a:prstGeom prst="rect">
            <a:avLst/>
          </a:prstGeom>
          <a:noFill/>
        </p:spPr>
        <p:txBody>
          <a:bodyPr wrap="square" lIns="91440" tIns="45720" rIns="91440" bIns="45720" rtlCol="0" anchor="t">
            <a:spAutoFit/>
          </a:bodyPr>
          <a:lstStyle/>
          <a:p>
            <a:pPr marL="342900" indent="-342900">
              <a:buFont typeface="Arial"/>
              <a:buChar char="•"/>
            </a:pPr>
            <a:r>
              <a:rPr lang="en-GB" sz="2300">
                <a:solidFill>
                  <a:srgbClr val="164194"/>
                </a:solidFill>
                <a:latin typeface="Calibri"/>
                <a:ea typeface="Calibri"/>
                <a:cs typeface="Calibri"/>
                <a:hlinkClick r:id="rId3"/>
              </a:rPr>
              <a:t>EU Gender Equality Strategy 2020-25</a:t>
            </a:r>
            <a:endParaRPr lang="en-GB"/>
          </a:p>
          <a:p>
            <a:pPr marL="342900" indent="-342900">
              <a:buFont typeface="Arial"/>
              <a:buChar char="•"/>
            </a:pPr>
            <a:r>
              <a:rPr lang="en-GB" sz="2300">
                <a:solidFill>
                  <a:srgbClr val="164194"/>
                </a:solidFill>
                <a:latin typeface="Calibri"/>
                <a:ea typeface="Calibri"/>
                <a:cs typeface="Calibri"/>
              </a:rPr>
              <a:t>The Council of Europe Convention on preventing and combating violence against women and domestic violence (</a:t>
            </a:r>
            <a:r>
              <a:rPr lang="en-GB" sz="2300">
                <a:solidFill>
                  <a:srgbClr val="164194"/>
                </a:solidFill>
                <a:latin typeface="Calibri"/>
                <a:ea typeface="Calibri"/>
                <a:cs typeface="Calibri"/>
                <a:hlinkClick r:id="rId4"/>
              </a:rPr>
              <a:t>Istanbul Convention</a:t>
            </a:r>
            <a:r>
              <a:rPr lang="en-GB" sz="2300">
                <a:solidFill>
                  <a:srgbClr val="164194"/>
                </a:solidFill>
                <a:latin typeface="Calibri"/>
                <a:ea typeface="Calibri"/>
                <a:cs typeface="Calibri"/>
              </a:rPr>
              <a:t>) to which the EU has acceded as of 1 October 2023 </a:t>
            </a:r>
            <a:endParaRPr lang="en-GB"/>
          </a:p>
          <a:p>
            <a:pPr marL="342900" indent="-342900">
              <a:buFont typeface="Arial"/>
              <a:buChar char="•"/>
            </a:pPr>
            <a:r>
              <a:rPr lang="en-GB" sz="2300" b="1">
                <a:solidFill>
                  <a:srgbClr val="00B0F0"/>
                </a:solidFill>
                <a:latin typeface="Calibri"/>
                <a:ea typeface="Calibri"/>
                <a:cs typeface="Calibri"/>
                <a:hlinkClick r:id="rId5"/>
              </a:rPr>
              <a:t>Directive EU 2024/1385</a:t>
            </a:r>
            <a:r>
              <a:rPr lang="en-GB" sz="2300" b="1">
                <a:solidFill>
                  <a:srgbClr val="164194"/>
                </a:solidFill>
                <a:latin typeface="Calibri"/>
                <a:ea typeface="Calibri"/>
                <a:cs typeface="Calibri"/>
              </a:rPr>
              <a:t> on combating violence against women and domestic violence</a:t>
            </a:r>
            <a:endParaRPr lang="en-GB"/>
          </a:p>
          <a:p>
            <a:pPr marL="342900" indent="-342900">
              <a:buFont typeface="Arial"/>
              <a:buChar char="•"/>
            </a:pPr>
            <a:r>
              <a:rPr lang="en-GB" sz="2300">
                <a:solidFill>
                  <a:srgbClr val="164194"/>
                </a:solidFill>
                <a:latin typeface="Calibri"/>
                <a:ea typeface="Calibri"/>
                <a:cs typeface="Calibri"/>
              </a:rPr>
              <a:t>Network of prevention of gender-based violence and domestic violence </a:t>
            </a:r>
            <a:r>
              <a:rPr lang="en-GB" sz="1500">
                <a:solidFill>
                  <a:srgbClr val="164194"/>
                </a:solidFill>
                <a:latin typeface="Calibri"/>
                <a:ea typeface="Calibri"/>
                <a:cs typeface="Calibri"/>
              </a:rPr>
              <a:t>(last topics of discussion: Non-consensual sharing of intimate images and cyber hate speech based on gender, Consent and education on consent in sexual relationships – role of VAW Directive)</a:t>
            </a:r>
            <a:endParaRPr lang="en-GB"/>
          </a:p>
          <a:p>
            <a:pPr marL="342900" indent="-342900">
              <a:buFont typeface="Arial"/>
              <a:buChar char="•"/>
            </a:pPr>
            <a:r>
              <a:rPr lang="en-GB" sz="2300" i="1">
                <a:solidFill>
                  <a:srgbClr val="164194"/>
                </a:solidFill>
                <a:latin typeface="Calibri"/>
                <a:ea typeface="Calibri"/>
                <a:cs typeface="Calibri"/>
              </a:rPr>
              <a:t>Recommendation on harmful practices </a:t>
            </a:r>
            <a:r>
              <a:rPr lang="en-GB" sz="1500" i="1">
                <a:solidFill>
                  <a:srgbClr val="164194"/>
                </a:solidFill>
                <a:latin typeface="Calibri"/>
                <a:ea typeface="Calibri"/>
                <a:cs typeface="Calibri"/>
              </a:rPr>
              <a:t>(FGM, forced marriage)</a:t>
            </a:r>
            <a:endParaRPr lang="en-GB" sz="1500" i="1"/>
          </a:p>
          <a:p>
            <a:pPr marL="342900" indent="-342900">
              <a:buFont typeface="Arial"/>
              <a:buChar char="•"/>
            </a:pPr>
            <a:r>
              <a:rPr lang="en-GB" sz="2300" i="1">
                <a:solidFill>
                  <a:srgbClr val="164194"/>
                </a:solidFill>
                <a:latin typeface="Calibri"/>
                <a:ea typeface="Calibri"/>
                <a:cs typeface="Calibri"/>
              </a:rPr>
              <a:t>Code of conduct on cyber violence: </a:t>
            </a:r>
            <a:r>
              <a:rPr lang="en-GB" sz="1500" i="1">
                <a:solidFill>
                  <a:srgbClr val="164194"/>
                </a:solidFill>
                <a:latin typeface="Calibri"/>
                <a:ea typeface="Calibri"/>
                <a:cs typeface="Calibri"/>
              </a:rPr>
              <a:t>protect women’s safety online, develop a framework for cooperation between internet platforms</a:t>
            </a:r>
            <a:endParaRPr lang="en-GB"/>
          </a:p>
          <a:p>
            <a:pPr marL="342900" indent="-342900">
              <a:buFont typeface="Arial"/>
              <a:buChar char="•"/>
            </a:pPr>
            <a:r>
              <a:rPr lang="en-GB" sz="2300">
                <a:solidFill>
                  <a:srgbClr val="164194"/>
                </a:solidFill>
                <a:latin typeface="Calibri"/>
                <a:ea typeface="Calibri"/>
                <a:cs typeface="Calibri"/>
              </a:rPr>
              <a:t>EU Strategy on victims' rights </a:t>
            </a:r>
            <a:endParaRPr lang="en-GB"/>
          </a:p>
          <a:p>
            <a:pPr marL="342900" indent="-342900">
              <a:buFont typeface="Arial"/>
              <a:buChar char="•"/>
            </a:pPr>
            <a:r>
              <a:rPr lang="en-GB" sz="2300" b="1">
                <a:solidFill>
                  <a:srgbClr val="606060"/>
                </a:solidFill>
                <a:latin typeface="Calibri"/>
                <a:ea typeface="Calibri"/>
                <a:cs typeface="Calibri"/>
                <a:hlinkClick r:id="rId6"/>
              </a:rPr>
              <a:t>Victims’ Rights Directive</a:t>
            </a:r>
            <a:r>
              <a:rPr lang="en-GB" sz="2300" b="1">
                <a:solidFill>
                  <a:srgbClr val="000000"/>
                </a:solidFill>
                <a:latin typeface="Calibri"/>
                <a:ea typeface="Calibri"/>
                <a:cs typeface="Calibri"/>
              </a:rPr>
              <a:t> </a:t>
            </a:r>
            <a:r>
              <a:rPr lang="en-GB" sz="2300">
                <a:solidFill>
                  <a:srgbClr val="606060"/>
                </a:solidFill>
                <a:latin typeface="Calibri"/>
                <a:ea typeface="Calibri"/>
                <a:cs typeface="Calibri"/>
              </a:rPr>
              <a:t>and </a:t>
            </a:r>
            <a:r>
              <a:rPr lang="en-GB" sz="2300">
                <a:solidFill>
                  <a:srgbClr val="606060"/>
                </a:solidFill>
                <a:latin typeface="Calibri"/>
                <a:ea typeface="Calibri"/>
                <a:cs typeface="Calibri"/>
                <a:hlinkClick r:id="rId7"/>
              </a:rPr>
              <a:t>proposal for revision</a:t>
            </a:r>
            <a:endParaRPr lang="en-GB"/>
          </a:p>
          <a:p>
            <a:endParaRPr lang="en-GB" sz="2400">
              <a:solidFill>
                <a:srgbClr val="164194"/>
              </a:solidFill>
              <a:latin typeface="Calibri"/>
              <a:ea typeface="Calibri"/>
              <a:cs typeface="Calibri"/>
            </a:endParaRPr>
          </a:p>
          <a:p>
            <a:pPr marL="342900" marR="142875" indent="-342900" algn="just">
              <a:spcAft>
                <a:spcPts val="1000"/>
              </a:spcAft>
              <a:buFont typeface="Arial" panose="02070309020205020404" pitchFamily="49" charset="0"/>
              <a:buChar char="•"/>
            </a:pPr>
            <a:endParaRPr lang="en-GB" sz="1800">
              <a:solidFill>
                <a:srgbClr val="A50021"/>
              </a:solidFill>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7348281F-E646-B029-8C0C-AD15B9643E89}"/>
              </a:ext>
            </a:extLst>
          </p:cNvPr>
          <p:cNvSpPr>
            <a:spLocks noGrp="1"/>
          </p:cNvSpPr>
          <p:nvPr>
            <p:ph type="sldNum" sz="quarter" idx="12"/>
          </p:nvPr>
        </p:nvSpPr>
        <p:spPr/>
        <p:txBody>
          <a:bodyPr/>
          <a:lstStyle/>
          <a:p>
            <a:fld id="{F46C79FD-C571-418B-AB0F-5EE936C85276}" type="slidenum">
              <a:rPr lang="en-GB" smtClean="0"/>
              <a:t>9</a:t>
            </a:fld>
            <a:endParaRPr lang="en-GB"/>
          </a:p>
        </p:txBody>
      </p:sp>
      <p:pic>
        <p:nvPicPr>
          <p:cNvPr id="2" name="Picture 1" descr="A group of people standing together&#10;&#10;AI-generated content may be incorrect.">
            <a:extLst>
              <a:ext uri="{FF2B5EF4-FFF2-40B4-BE49-F238E27FC236}">
                <a16:creationId xmlns:a16="http://schemas.microsoft.com/office/drawing/2014/main" id="{1AA2A1E0-378D-AB96-C4A0-A958EA0E14E8}"/>
              </a:ext>
            </a:extLst>
          </p:cNvPr>
          <p:cNvPicPr>
            <a:picLocks noChangeAspect="1"/>
          </p:cNvPicPr>
          <p:nvPr/>
        </p:nvPicPr>
        <p:blipFill>
          <a:blip r:embed="rId8"/>
          <a:stretch>
            <a:fillRect/>
          </a:stretch>
        </p:blipFill>
        <p:spPr>
          <a:xfrm>
            <a:off x="7689160" y="4784241"/>
            <a:ext cx="4314411" cy="1934404"/>
          </a:xfrm>
          <a:prstGeom prst="rect">
            <a:avLst/>
          </a:prstGeom>
        </p:spPr>
      </p:pic>
    </p:spTree>
    <p:extLst>
      <p:ext uri="{BB962C8B-B14F-4D97-AF65-F5344CB8AC3E}">
        <p14:creationId xmlns:p14="http://schemas.microsoft.com/office/powerpoint/2010/main" val="363396919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90</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3" name="Rectangle 2">
            <a:extLst>
              <a:ext uri="{FF2B5EF4-FFF2-40B4-BE49-F238E27FC236}">
                <a16:creationId xmlns:a16="http://schemas.microsoft.com/office/drawing/2014/main" id="{270DA213-D8D4-BCA4-0E9B-26154B24E244}"/>
              </a:ext>
            </a:extLst>
          </p:cNvPr>
          <p:cNvSpPr/>
          <p:nvPr/>
        </p:nvSpPr>
        <p:spPr>
          <a:xfrm>
            <a:off x="7325997" y="4294851"/>
            <a:ext cx="3887832" cy="1116972"/>
          </a:xfrm>
          <a:prstGeom prst="rect">
            <a:avLst/>
          </a:prstGeom>
        </p:spPr>
        <p:txBody>
          <a:bodyPr wrap="square">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IE" sz="1050" b="0" i="0" u="none" strike="noStrike" kern="1200" cap="none" spc="0" normalizeH="0" baseline="0" noProof="0" dirty="0">
                <a:ln>
                  <a:noFill/>
                </a:ln>
                <a:solidFill>
                  <a:srgbClr val="FF0000"/>
                </a:solidFill>
                <a:effectLst/>
                <a:uLnTx/>
                <a:uFillTx/>
                <a:latin typeface="Arial"/>
                <a:ea typeface="Calibri" panose="020F0502020204030204" pitchFamily="34" charset="0"/>
                <a:cs typeface="Calibri" panose="020F0502020204030204" pitchFamily="34" charset="0"/>
              </a:rPr>
              <a:t>Note that:</a:t>
            </a:r>
            <a:endParaRPr kumimoji="0" lang="en-US" sz="1050" b="0" i="0" u="none" strike="noStrike" kern="1200" cap="none" spc="0" normalizeH="0" baseline="0" noProof="0" dirty="0">
              <a:ln>
                <a:noFill/>
              </a:ln>
              <a:solidFill>
                <a:srgbClr val="FF0000"/>
              </a:solidFill>
              <a:effectLst/>
              <a:uLnTx/>
              <a:uFillTx/>
              <a:latin typeface="Arial"/>
              <a:ea typeface="Calibri" panose="020F0502020204030204" pitchFamily="34" charset="0"/>
              <a:cs typeface="Calibri" panose="020F0502020204030204" pitchFamily="34" charset="0"/>
            </a:endParaRPr>
          </a:p>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4D4D4D"/>
                </a:solidFill>
                <a:effectLst/>
                <a:uLnTx/>
                <a:uFillTx/>
                <a:latin typeface="Arial"/>
                <a:ea typeface="Calibri" panose="020F0502020204030204" pitchFamily="34" charset="0"/>
                <a:cs typeface="Calibri" panose="020F0502020204030204" pitchFamily="34" charset="0"/>
              </a:rPr>
              <a:t>max EU contribution = Total eligible costs – volunteers.</a:t>
            </a:r>
          </a:p>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4D4D4D"/>
                </a:solidFill>
                <a:effectLst/>
                <a:uLnTx/>
                <a:uFillTx/>
                <a:latin typeface="Arial"/>
                <a:ea typeface="+mn-ea"/>
                <a:cs typeface="+mn-cs"/>
              </a:rPr>
              <a:t>The amount estimated as volunteers work must be less than 50% of the total eligible and ineligible costs and contributions estimated for the project.</a:t>
            </a:r>
            <a:endParaRPr kumimoji="0" lang="en-US" sz="1050" b="0" i="0" u="none" strike="noStrike" kern="1200" cap="none" spc="0" normalizeH="0" baseline="0" noProof="0" dirty="0">
              <a:ln>
                <a:noFill/>
              </a:ln>
              <a:solidFill>
                <a:srgbClr val="4D4D4D"/>
              </a:solidFill>
              <a:effectLst/>
              <a:uLnTx/>
              <a:uFillTx/>
              <a:latin typeface="Arial"/>
              <a:ea typeface="Calibri" panose="020F0502020204030204" pitchFamily="34" charset="0"/>
              <a:cs typeface="Calibri" panose="020F0502020204030204" pitchFamily="34" charset="0"/>
            </a:endParaRPr>
          </a:p>
          <a:p>
            <a:pPr marL="285750" marR="0" lvl="0" indent="-2857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4D4D4D"/>
                </a:solidFill>
                <a:effectLst/>
                <a:uLnTx/>
                <a:uFillTx/>
                <a:latin typeface="Arial"/>
                <a:ea typeface="Calibri" panose="020F0502020204030204" pitchFamily="34" charset="0"/>
                <a:cs typeface="Calibri" panose="020F0502020204030204" pitchFamily="34" charset="0"/>
              </a:rPr>
              <a:t>NO indirect costs for the volunteer part in the budget.</a:t>
            </a:r>
          </a:p>
        </p:txBody>
      </p:sp>
      <p:sp>
        <p:nvSpPr>
          <p:cNvPr id="13" name="Title 1">
            <a:extLst>
              <a:ext uri="{FF2B5EF4-FFF2-40B4-BE49-F238E27FC236}">
                <a16:creationId xmlns:a16="http://schemas.microsoft.com/office/drawing/2014/main" id="{C54101AF-1C07-4D3E-F910-EED5F773FE9F}"/>
              </a:ext>
            </a:extLst>
          </p:cNvPr>
          <p:cNvSpPr txBox="1">
            <a:spLocks/>
          </p:cNvSpPr>
          <p:nvPr/>
        </p:nvSpPr>
        <p:spPr>
          <a:xfrm>
            <a:off x="971197" y="519195"/>
            <a:ext cx="10515600" cy="782358"/>
          </a:xfrm>
          <a:prstGeom prst="rect">
            <a:avLst/>
          </a:prstGeom>
          <a:noFill/>
          <a:ln>
            <a:noFill/>
          </a:ln>
        </p:spPr>
        <p:txBody>
          <a:bodyPr spcFirstLastPara="1" wrap="square" lIns="91425" tIns="45700" rIns="91425" bIns="0" anchor="b" anchorCtr="0">
            <a:noAutofit/>
          </a:bodyPr>
          <a:lstStyle>
            <a:defPPr marR="0" lvl="0" algn="l" rtl="0">
              <a:lnSpc>
                <a:spcPct val="100000"/>
              </a:lnSpc>
              <a:spcBef>
                <a:spcPts val="0"/>
              </a:spcBef>
              <a:spcAft>
                <a:spcPts val="0"/>
              </a:spcAft>
            </a:defPPr>
            <a:lvl1pPr marR="0" lvl="0" algn="l" rtl="0" eaLnBrk="1" hangingPunct="1">
              <a:lnSpc>
                <a:spcPct val="90000"/>
              </a:lnSpc>
              <a:spcBef>
                <a:spcPts val="0"/>
              </a:spcBef>
              <a:spcAft>
                <a:spcPts val="0"/>
              </a:spcAft>
              <a:buClr>
                <a:schemeClr val="dk2"/>
              </a:buClr>
              <a:buSzPts val="1800"/>
              <a:buFont typeface="Arial"/>
              <a:buNone/>
              <a:defRPr sz="4000" b="0" i="0" u="none" strike="noStrike" cap="none">
                <a:solidFill>
                  <a:schemeClr val="dk2"/>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34EA2"/>
              </a:buClr>
              <a:buSzPts val="1800"/>
              <a:buFont typeface="Arial"/>
              <a:buNone/>
              <a:tabLst/>
              <a:defRPr/>
            </a:pPr>
            <a:r>
              <a:rPr kumimoji="0" lang="en-GB" sz="2400" b="0" i="0" u="none" strike="noStrike" kern="1200" cap="none" spc="0" normalizeH="0" baseline="0" noProof="0" dirty="0">
                <a:ln>
                  <a:noFill/>
                </a:ln>
                <a:solidFill>
                  <a:srgbClr val="034EA2"/>
                </a:solidFill>
                <a:effectLst/>
                <a:uLnTx/>
                <a:uFillTx/>
                <a:latin typeface="EC Square Sans Cond Pro" panose="020B0506040000020004" pitchFamily="34" charset="0"/>
                <a:cs typeface="Arial"/>
                <a:sym typeface="Arial"/>
              </a:rPr>
              <a:t>Personnel costs </a:t>
            </a:r>
            <a:br>
              <a:rPr kumimoji="0" lang="en-GB" sz="2400" b="0" i="0" u="none" strike="noStrike" kern="1200" cap="none" spc="0" normalizeH="0" baseline="0" noProof="0" dirty="0">
                <a:ln>
                  <a:noFill/>
                </a:ln>
                <a:solidFill>
                  <a:srgbClr val="034EA2"/>
                </a:solidFill>
                <a:effectLst/>
                <a:uLnTx/>
                <a:uFillTx/>
                <a:latin typeface="EC Square Sans Cond Pro" panose="020B0506040000020004" pitchFamily="34" charset="0"/>
                <a:cs typeface="Arial"/>
                <a:sym typeface="Arial"/>
              </a:rPr>
            </a:br>
            <a:r>
              <a:rPr kumimoji="0" lang="en-GB" sz="2400" b="1" i="0" u="none" strike="noStrike" kern="1200" cap="none" spc="0" normalizeH="0" baseline="0" noProof="0" dirty="0">
                <a:ln>
                  <a:noFill/>
                </a:ln>
                <a:solidFill>
                  <a:srgbClr val="034EA2"/>
                </a:solidFill>
                <a:effectLst/>
                <a:uLnTx/>
                <a:uFillTx/>
                <a:latin typeface="EC Square Sans Cond Pro" panose="020B0506040000020004" pitchFamily="34" charset="0"/>
                <a:cs typeface="Arial"/>
                <a:sym typeface="Arial"/>
              </a:rPr>
              <a:t>How to make your cost estimation</a:t>
            </a:r>
            <a:endParaRPr kumimoji="0" lang="en-GB" sz="2400" b="1" i="0" u="none" strike="noStrike" kern="0" cap="none" spc="0" normalizeH="0" baseline="0" noProof="0" dirty="0">
              <a:ln>
                <a:noFill/>
              </a:ln>
              <a:solidFill>
                <a:srgbClr val="034EA2"/>
              </a:solidFill>
              <a:effectLst/>
              <a:uLnTx/>
              <a:uFillTx/>
              <a:latin typeface="Arial"/>
              <a:cs typeface="Arial"/>
              <a:sym typeface="Arial"/>
            </a:endParaRPr>
          </a:p>
        </p:txBody>
      </p:sp>
      <p:sp>
        <p:nvSpPr>
          <p:cNvPr id="15" name="Rectangle: Rounded Corners 14">
            <a:extLst>
              <a:ext uri="{FF2B5EF4-FFF2-40B4-BE49-F238E27FC236}">
                <a16:creationId xmlns:a16="http://schemas.microsoft.com/office/drawing/2014/main" id="{33BDF043-15A0-BD99-DA3F-FC746B1EAC3C}"/>
              </a:ext>
            </a:extLst>
          </p:cNvPr>
          <p:cNvSpPr/>
          <p:nvPr/>
        </p:nvSpPr>
        <p:spPr>
          <a:xfrm>
            <a:off x="885804" y="1745273"/>
            <a:ext cx="2826726" cy="1212328"/>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6200" marR="0" lvl="0" indent="0" algn="l" defTabSz="914400" rtl="0" eaLnBrk="1" fontAlgn="auto" latinLnBrk="0" hangingPunct="1">
              <a:lnSpc>
                <a:spcPct val="100000"/>
              </a:lnSpc>
              <a:spcBef>
                <a:spcPts val="1000"/>
              </a:spcBef>
              <a:spcAft>
                <a:spcPts val="0"/>
              </a:spcAft>
              <a:buClrTx/>
              <a:buSzTx/>
              <a:buFontTx/>
              <a:buNone/>
              <a:tabLst/>
              <a:defRPr/>
            </a:pPr>
            <a:endParaRPr kumimoji="0" lang="en-US" sz="1050" b="0" i="0" u="none" strike="noStrike" kern="1200" cap="none" spc="0" normalizeH="0" baseline="0" noProof="0" dirty="0">
              <a:ln>
                <a:noFill/>
              </a:ln>
              <a:solidFill>
                <a:srgbClr val="4D4D4D"/>
              </a:solidFill>
              <a:effectLst/>
              <a:uLnTx/>
              <a:uFillTx/>
              <a:latin typeface="Arial"/>
              <a:ea typeface="+mn-ea"/>
              <a:cs typeface="+mn-cs"/>
            </a:endParaRPr>
          </a:p>
          <a:p>
            <a:pPr marL="304800" marR="0" lvl="0" indent="-228600" algn="l" defTabSz="914400" rtl="0" eaLnBrk="1" fontAlgn="auto" latinLnBrk="0" hangingPunct="1">
              <a:lnSpc>
                <a:spcPct val="100000"/>
              </a:lnSpc>
              <a:spcBef>
                <a:spcPts val="1000"/>
              </a:spcBef>
              <a:spcAft>
                <a:spcPts val="0"/>
              </a:spcAft>
              <a:buClrTx/>
              <a:buSzTx/>
              <a:buFontTx/>
              <a:buAutoNum type="alphaUcPeriod"/>
              <a:tabLst/>
              <a:defRPr/>
            </a:pP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Direct personnel costs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A.4 </a:t>
            </a:r>
            <a:r>
              <a:rPr kumimoji="0" lang="en-US" sz="1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SME owners without salary</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A.5</a:t>
            </a:r>
            <a:r>
              <a:rPr kumimoji="0" lang="en-US" sz="1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 Volunteers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 name="Content Placeholder 3">
            <a:extLst>
              <a:ext uri="{FF2B5EF4-FFF2-40B4-BE49-F238E27FC236}">
                <a16:creationId xmlns:a16="http://schemas.microsoft.com/office/drawing/2014/main" id="{1299F044-BF7B-A618-F974-DA65B2D68496}"/>
              </a:ext>
            </a:extLst>
          </p:cNvPr>
          <p:cNvSpPr txBox="1">
            <a:spLocks/>
          </p:cNvSpPr>
          <p:nvPr/>
        </p:nvSpPr>
        <p:spPr>
          <a:xfrm>
            <a:off x="3993174" y="1379397"/>
            <a:ext cx="6528559" cy="21416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200" b="1" i="0" u="none" strike="noStrike" kern="0" cap="none" spc="0" normalizeH="0" baseline="0" noProof="0" dirty="0">
                <a:ln>
                  <a:noFill/>
                </a:ln>
                <a:solidFill>
                  <a:srgbClr val="E76C53"/>
                </a:solidFill>
                <a:effectLst/>
                <a:uLnTx/>
                <a:uFillTx/>
                <a:latin typeface="EC Square Sans Cond Pro" panose="020B0506040000020004" pitchFamily="34" charset="0"/>
                <a:cs typeface="Arial"/>
                <a:sym typeface="Arial"/>
              </a:rPr>
              <a:t>SME owners without a salary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Persons who are directly owners or co-owners (regardless of their percentage of ownership) of the beneficiary, if the beneficiary is an SME and the person is not an employee of the beneficiary. </a:t>
            </a:r>
            <a:endParaRPr kumimoji="0" lang="en-US" sz="1200" b="0" i="0" u="none" strike="noStrike" kern="0" cap="none" spc="0" normalizeH="0" baseline="0" noProof="0" dirty="0">
              <a:ln>
                <a:noFill/>
              </a:ln>
              <a:solidFill>
                <a:srgbClr val="E76C53">
                  <a:lumMod val="75000"/>
                </a:srgbClr>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1 unit =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1-month full time for 1 person</a:t>
            </a:r>
            <a:endParaRPr kumimoji="0" lang="en-US" sz="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Cost per unit =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monthly rate</a:t>
            </a: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The costs must be calculated, for the SME owner, in accordance with the methodology set out in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hlinkClick r:id="rId3"/>
              </a:rPr>
              <a:t>Decision C(2024) 5328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(amending Decision C(2020)7115) and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hlinkClick r:id="rId4"/>
              </a:rPr>
              <a:t>Annex 2a</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a:t>
            </a: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In the decision, the amount per unit is expressed in daily rate! {EUR 8.745,4, multiplied by the relevant country-specific correction coefficient divided by 18 days}.</a:t>
            </a: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500" b="0" i="0" u="none" strike="noStrike" kern="0" cap="none" spc="0" normalizeH="0" baseline="0" noProof="0" dirty="0">
              <a:ln>
                <a:noFill/>
              </a:ln>
              <a:solidFill>
                <a:srgbClr val="4D4D4D"/>
              </a:solidFill>
              <a:effectLst/>
              <a:uLnTx/>
              <a:uFillTx/>
              <a:latin typeface="Arial"/>
              <a:cs typeface="Arial"/>
              <a:sym typeface="Arial"/>
            </a:endParaRPr>
          </a:p>
          <a:p>
            <a:pPr marL="457200" marR="0" lvl="0" indent="-381000" algn="l" defTabSz="914400" rtl="0" eaLnBrk="1" fontAlgn="auto" latinLnBrk="0" hangingPunct="1">
              <a:lnSpc>
                <a:spcPct val="100000"/>
              </a:lnSpc>
              <a:spcBef>
                <a:spcPts val="1000"/>
              </a:spcBef>
              <a:spcAft>
                <a:spcPts val="0"/>
              </a:spcAft>
              <a:buClr>
                <a:srgbClr val="034EA2"/>
              </a:buClr>
              <a:buSzPts val="2400"/>
              <a:buFont typeface="Arial"/>
              <a:buChar char="•"/>
              <a:tabLst/>
              <a:defRPr/>
            </a:pPr>
            <a:endParaRPr kumimoji="0" lang="en-US" sz="1500" b="0" i="0" u="none" strike="noStrike" kern="0" cap="none" spc="0" normalizeH="0" baseline="0" noProof="0" dirty="0">
              <a:ln>
                <a:noFill/>
              </a:ln>
              <a:solidFill>
                <a:srgbClr val="4D4D4D"/>
              </a:solidFill>
              <a:effectLst/>
              <a:uLnTx/>
              <a:uFillTx/>
              <a:latin typeface="Arial"/>
              <a:cs typeface="Arial"/>
              <a:sym typeface="Arial"/>
            </a:endParaRPr>
          </a:p>
        </p:txBody>
      </p:sp>
      <p:sp>
        <p:nvSpPr>
          <p:cNvPr id="21" name="Content Placeholder 3">
            <a:extLst>
              <a:ext uri="{FF2B5EF4-FFF2-40B4-BE49-F238E27FC236}">
                <a16:creationId xmlns:a16="http://schemas.microsoft.com/office/drawing/2014/main" id="{C6BA3FC2-4FB1-77D9-F8C2-A99D8BC03073}"/>
              </a:ext>
            </a:extLst>
          </p:cNvPr>
          <p:cNvSpPr txBox="1">
            <a:spLocks/>
          </p:cNvSpPr>
          <p:nvPr/>
        </p:nvSpPr>
        <p:spPr>
          <a:xfrm>
            <a:off x="978172" y="3943229"/>
            <a:ext cx="6374531" cy="211021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200" b="1" i="0" u="none" strike="noStrike" kern="0" cap="none" spc="0" normalizeH="0" baseline="0" noProof="0" dirty="0">
                <a:ln>
                  <a:noFill/>
                </a:ln>
                <a:solidFill>
                  <a:srgbClr val="E76C53"/>
                </a:solidFill>
                <a:effectLst/>
                <a:uLnTx/>
                <a:uFillTx/>
                <a:latin typeface="EC Square Sans Cond Pro" panose="020B0506040000020004" pitchFamily="34" charset="0"/>
                <a:cs typeface="Arial"/>
                <a:sym typeface="Arial"/>
              </a:rPr>
              <a:t>Volunteers </a:t>
            </a:r>
            <a:r>
              <a:rPr kumimoji="0" lang="en-US" sz="1200" b="0" i="0" u="none" strike="noStrike" kern="0" cap="none" spc="0" normalizeH="0" baseline="0" noProof="0" dirty="0">
                <a:ln>
                  <a:noFill/>
                </a:ln>
                <a:solidFill>
                  <a:srgbClr val="E76C53"/>
                </a:solidFill>
                <a:effectLst/>
                <a:uLnTx/>
                <a:uFillTx/>
                <a:latin typeface="EC Square Sans Cond Pro" panose="020B0506040000020004" pitchFamily="34" charset="0"/>
                <a:cs typeface="Arial"/>
                <a:sym typeface="Arial"/>
              </a:rPr>
              <a:t>=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persons who freely work for an organisation, on a non-compulsory basis and without being paid (Art. 6.2 CERV MGA)</a:t>
            </a:r>
            <a:endParaRPr kumimoji="0" lang="en-US" sz="1200" b="0" i="0" u="none" strike="noStrike" kern="0" cap="none" spc="0" normalizeH="0" baseline="0" noProof="0" dirty="0">
              <a:ln>
                <a:noFill/>
              </a:ln>
              <a:solidFill>
                <a:srgbClr val="E76C53">
                  <a:lumMod val="75000"/>
                </a:srgbClr>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1 unit =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1-month full time for 1 person</a:t>
            </a:r>
            <a:endParaRPr kumimoji="0" lang="en-US" sz="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2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Cost per unit =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monthly rate (=daily rate * 18)</a:t>
            </a: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The costs must be calculated in accordance with the methodology set out in the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hlinkClick r:id="rId5"/>
              </a:rPr>
              <a:t>Decision C(2019) 2646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and method set out in </a:t>
            </a: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hlinkClick r:id="rId6"/>
              </a:rPr>
              <a:t>Annex 2a.</a:t>
            </a:r>
            <a:endPar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2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In the decision, the amount per unit is expressed in daily rate!  </a:t>
            </a:r>
          </a:p>
          <a:p>
            <a:pPr marL="457200" marR="0" lvl="0" indent="-381000" algn="l" defTabSz="914400" rtl="0" eaLnBrk="1" fontAlgn="auto" latinLnBrk="0" hangingPunct="1">
              <a:lnSpc>
                <a:spcPct val="100000"/>
              </a:lnSpc>
              <a:spcBef>
                <a:spcPts val="1000"/>
              </a:spcBef>
              <a:spcAft>
                <a:spcPts val="0"/>
              </a:spcAft>
              <a:buClr>
                <a:srgbClr val="034EA2"/>
              </a:buClr>
              <a:buSzPts val="2400"/>
              <a:buFont typeface="Arial"/>
              <a:buChar char="•"/>
              <a:tabLst/>
              <a:defRPr/>
            </a:pPr>
            <a:endParaRPr kumimoji="0" lang="en-US" sz="1500" b="0" i="0" u="none" strike="noStrike" kern="0" cap="none" spc="0" normalizeH="0" baseline="0" noProof="0" dirty="0">
              <a:ln>
                <a:noFill/>
              </a:ln>
              <a:solidFill>
                <a:srgbClr val="4D4D4D"/>
              </a:solidFill>
              <a:effectLst/>
              <a:uLnTx/>
              <a:uFillTx/>
              <a:latin typeface="Arial"/>
              <a:cs typeface="Arial"/>
              <a:sym typeface="Arial"/>
            </a:endParaRPr>
          </a:p>
        </p:txBody>
      </p:sp>
      <p:cxnSp>
        <p:nvCxnSpPr>
          <p:cNvPr id="22" name="Straight Connector 21">
            <a:extLst>
              <a:ext uri="{FF2B5EF4-FFF2-40B4-BE49-F238E27FC236}">
                <a16:creationId xmlns:a16="http://schemas.microsoft.com/office/drawing/2014/main" id="{B666DDF0-006E-ECBB-34C7-5E005B64C3F6}"/>
              </a:ext>
            </a:extLst>
          </p:cNvPr>
          <p:cNvCxnSpPr>
            <a:cxnSpLocks/>
          </p:cNvCxnSpPr>
          <p:nvPr/>
        </p:nvCxnSpPr>
        <p:spPr>
          <a:xfrm flipH="1">
            <a:off x="4088423" y="2084271"/>
            <a:ext cx="1" cy="442170"/>
          </a:xfrm>
          <a:prstGeom prst="line">
            <a:avLst/>
          </a:prstGeom>
          <a:ln w="19050">
            <a:solidFill>
              <a:schemeClr val="bg2">
                <a:lumMod val="60000"/>
                <a:lumOff val="40000"/>
              </a:schemeClr>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A248440C-1B50-2521-8D85-1B9648C1ED25}"/>
              </a:ext>
            </a:extLst>
          </p:cNvPr>
          <p:cNvCxnSpPr>
            <a:cxnSpLocks/>
          </p:cNvCxnSpPr>
          <p:nvPr/>
        </p:nvCxnSpPr>
        <p:spPr>
          <a:xfrm>
            <a:off x="1018473" y="4581832"/>
            <a:ext cx="0" cy="543010"/>
          </a:xfrm>
          <a:prstGeom prst="line">
            <a:avLst/>
          </a:prstGeom>
          <a:ln w="19050">
            <a:solidFill>
              <a:schemeClr val="bg2">
                <a:lumMod val="60000"/>
                <a:lumOff val="40000"/>
              </a:schemeClr>
            </a:solidFill>
          </a:ln>
        </p:spPr>
        <p:style>
          <a:lnRef idx="1">
            <a:schemeClr val="dk1"/>
          </a:lnRef>
          <a:fillRef idx="0">
            <a:schemeClr val="dk1"/>
          </a:fillRef>
          <a:effectRef idx="0">
            <a:schemeClr val="dk1"/>
          </a:effectRef>
          <a:fontRef idx="minor">
            <a:schemeClr val="tx1"/>
          </a:fontRef>
        </p:style>
      </p:cxnSp>
      <p:sp>
        <p:nvSpPr>
          <p:cNvPr id="25" name="Rectangle: Rounded Corners 24">
            <a:extLst>
              <a:ext uri="{FF2B5EF4-FFF2-40B4-BE49-F238E27FC236}">
                <a16:creationId xmlns:a16="http://schemas.microsoft.com/office/drawing/2014/main" id="{A52F4295-CC6C-BC3D-0ABE-1DDA913C7CFA}"/>
              </a:ext>
            </a:extLst>
          </p:cNvPr>
          <p:cNvSpPr/>
          <p:nvPr/>
        </p:nvSpPr>
        <p:spPr>
          <a:xfrm>
            <a:off x="3903029" y="1331129"/>
            <a:ext cx="6899348" cy="23455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6200" marR="0" lvl="0" indent="0" algn="l" defTabSz="914400" rtl="0" eaLnBrk="1" fontAlgn="auto" latinLnBrk="0" hangingPunct="1">
              <a:lnSpc>
                <a:spcPct val="100000"/>
              </a:lnSpc>
              <a:spcBef>
                <a:spcPts val="1000"/>
              </a:spcBef>
              <a:spcAft>
                <a:spcPts val="0"/>
              </a:spcAft>
              <a:buClrTx/>
              <a:buSzTx/>
              <a:buFontTx/>
              <a:buNone/>
              <a:tabLst/>
              <a:defRPr/>
            </a:pPr>
            <a:endParaRPr kumimoji="0" lang="en-US" sz="105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27" name="Rectangle: Rounded Corners 26">
            <a:extLst>
              <a:ext uri="{FF2B5EF4-FFF2-40B4-BE49-F238E27FC236}">
                <a16:creationId xmlns:a16="http://schemas.microsoft.com/office/drawing/2014/main" id="{C9C98ECD-54C0-7693-FCD7-385632E40681}"/>
              </a:ext>
            </a:extLst>
          </p:cNvPr>
          <p:cNvSpPr/>
          <p:nvPr/>
        </p:nvSpPr>
        <p:spPr>
          <a:xfrm>
            <a:off x="914290" y="3886201"/>
            <a:ext cx="6411706" cy="22450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6200" marR="0" lvl="0" indent="0" algn="l" defTabSz="914400" rtl="0" eaLnBrk="1" fontAlgn="auto" latinLnBrk="0" hangingPunct="1">
              <a:lnSpc>
                <a:spcPct val="100000"/>
              </a:lnSpc>
              <a:spcBef>
                <a:spcPts val="1000"/>
              </a:spcBef>
              <a:spcAft>
                <a:spcPts val="0"/>
              </a:spcAft>
              <a:buClrTx/>
              <a:buSzTx/>
              <a:buFontTx/>
              <a:buNone/>
              <a:tabLst/>
              <a:defRPr/>
            </a:pPr>
            <a:endParaRPr kumimoji="0" lang="en-US" sz="105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17915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91</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a:xfrm>
            <a:off x="970722" y="482860"/>
            <a:ext cx="10515600" cy="782358"/>
          </a:xfrm>
        </p:spPr>
        <p:txBody>
          <a:bodyPr/>
          <a:lstStyle/>
          <a:p>
            <a:r>
              <a:rPr lang="en-GB" sz="2800" dirty="0">
                <a:latin typeface="EC Square Sans Cond Pro" panose="020B0506040000020004" pitchFamily="34" charset="0"/>
              </a:rPr>
              <a:t>Subcontracting, equipment and services</a:t>
            </a:r>
            <a:br>
              <a:rPr lang="en-GB" sz="2800" dirty="0">
                <a:latin typeface="EC Square Sans Cond Pro" panose="020B0506040000020004" pitchFamily="34" charset="0"/>
              </a:rPr>
            </a:br>
            <a:r>
              <a:rPr lang="en-GB" sz="2400" dirty="0">
                <a:latin typeface="EC Square Sans Cond Pro" panose="020B0506040000020004" pitchFamily="34" charset="0"/>
              </a:rPr>
              <a:t>How to make your cost estimation</a:t>
            </a:r>
          </a:p>
        </p:txBody>
      </p:sp>
      <p:sp>
        <p:nvSpPr>
          <p:cNvPr id="4" name="Content Placeholder 3"/>
          <p:cNvSpPr>
            <a:spLocks noGrp="1"/>
          </p:cNvSpPr>
          <p:nvPr>
            <p:ph type="body" idx="1"/>
          </p:nvPr>
        </p:nvSpPr>
        <p:spPr>
          <a:xfrm>
            <a:off x="821349" y="2330904"/>
            <a:ext cx="3734628" cy="2372746"/>
          </a:xfrm>
        </p:spPr>
        <p:txBody>
          <a:bodyPr/>
          <a:lstStyle/>
          <a:p>
            <a:pPr marL="76200" indent="0">
              <a:spcBef>
                <a:spcPts val="1000"/>
              </a:spcBef>
              <a:buNone/>
            </a:pPr>
            <a:endParaRPr lang="en-US" sz="1050" dirty="0"/>
          </a:p>
          <a:p>
            <a:pPr marL="76200" indent="0">
              <a:spcBef>
                <a:spcPts val="1000"/>
              </a:spcBef>
              <a:buNone/>
            </a:pPr>
            <a:endParaRPr lang="en-US" sz="1500" dirty="0"/>
          </a:p>
          <a:p>
            <a:pPr>
              <a:spcBef>
                <a:spcPts val="1000"/>
              </a:spcBef>
            </a:pPr>
            <a:endParaRPr lang="en-US" sz="1500" dirty="0"/>
          </a:p>
        </p:txBody>
      </p:sp>
      <p:sp>
        <p:nvSpPr>
          <p:cNvPr id="6" name="Content Placeholder 3">
            <a:extLst>
              <a:ext uri="{FF2B5EF4-FFF2-40B4-BE49-F238E27FC236}">
                <a16:creationId xmlns:a16="http://schemas.microsoft.com/office/drawing/2014/main" id="{D0BEE6FE-90D0-7913-21C0-1544869A854E}"/>
              </a:ext>
            </a:extLst>
          </p:cNvPr>
          <p:cNvSpPr txBox="1">
            <a:spLocks/>
          </p:cNvSpPr>
          <p:nvPr/>
        </p:nvSpPr>
        <p:spPr>
          <a:xfrm>
            <a:off x="3943061" y="1651800"/>
            <a:ext cx="6650182" cy="447948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600" b="1" i="1" u="none" strike="noStrike" kern="0" cap="none" spc="0" normalizeH="0" baseline="0" noProof="0" dirty="0">
                <a:ln>
                  <a:noFill/>
                </a:ln>
                <a:solidFill>
                  <a:srgbClr val="034EA2"/>
                </a:solidFill>
                <a:effectLst/>
                <a:uLnTx/>
                <a:uFillTx/>
                <a:latin typeface="EC Square Sans Cond Pro" panose="020B0506040000020004" pitchFamily="34" charset="0"/>
                <a:cs typeface="Arial"/>
                <a:sym typeface="Arial"/>
              </a:rPr>
              <a:t>EC recommendations:</a:t>
            </a:r>
          </a:p>
          <a:p>
            <a:pPr marL="76200" marR="0" lvl="0" indent="0" algn="l" defTabSz="914400" rtl="0" eaLnBrk="1" fontAlgn="auto" latinLnBrk="0" hangingPunct="1">
              <a:lnSpc>
                <a:spcPct val="150000"/>
              </a:lnSpc>
              <a:spcBef>
                <a:spcPts val="1000"/>
              </a:spcBef>
              <a:spcAft>
                <a:spcPts val="0"/>
              </a:spcAft>
              <a:buClr>
                <a:srgbClr val="034EA2"/>
              </a:buClr>
              <a:buSzPts val="2400"/>
              <a:buFont typeface="Arial"/>
              <a:buNone/>
              <a:tabLst/>
              <a:defRPr/>
            </a:pPr>
            <a:r>
              <a:rPr kumimoji="0" lang="en-US" sz="16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Subcontracting </a:t>
            </a:r>
            <a:r>
              <a:rPr kumimoji="0" lang="en-US"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in Part B (Technical Description) please provide clear and detailed explanations of the subcontracted action tasks, their estimated costs and of the best-value-for-money procedure to select the subcontractor.</a:t>
            </a:r>
          </a:p>
          <a:p>
            <a:pPr marL="76200" marR="0" lvl="0" indent="0" algn="l" defTabSz="914400" rtl="0" eaLnBrk="1" fontAlgn="auto" latinLnBrk="0" hangingPunct="1">
              <a:lnSpc>
                <a:spcPct val="150000"/>
              </a:lnSpc>
              <a:spcBef>
                <a:spcPts val="1000"/>
              </a:spcBef>
              <a:spcAft>
                <a:spcPts val="0"/>
              </a:spcAft>
              <a:buClr>
                <a:srgbClr val="034EA2"/>
              </a:buClr>
              <a:buSzPts val="2400"/>
              <a:buFont typeface="Arial"/>
              <a:buNone/>
              <a:tabLst/>
              <a:defRPr/>
            </a:pPr>
            <a:r>
              <a:rPr kumimoji="0" lang="en-US"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For </a:t>
            </a:r>
            <a:r>
              <a:rPr kumimoji="0" lang="en-US" sz="16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C.2 equipment</a:t>
            </a:r>
            <a:r>
              <a:rPr kumimoji="0" lang="en-US"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it is mandatory to use the worksheet ‘Depreciation costs’.</a:t>
            </a:r>
          </a:p>
          <a:p>
            <a:pPr marL="76200" marR="0" lvl="0" indent="0" algn="l" defTabSz="914400" rtl="0" eaLnBrk="1" fontAlgn="auto" latinLnBrk="0" hangingPunct="1">
              <a:lnSpc>
                <a:spcPct val="150000"/>
              </a:lnSpc>
              <a:spcBef>
                <a:spcPts val="1000"/>
              </a:spcBef>
              <a:spcAft>
                <a:spcPts val="0"/>
              </a:spcAft>
              <a:buClr>
                <a:srgbClr val="034EA2"/>
              </a:buClr>
              <a:buSzPts val="2400"/>
              <a:buFont typeface="Arial"/>
              <a:buNone/>
              <a:tabLst/>
              <a:defRPr/>
            </a:pPr>
            <a:r>
              <a:rPr kumimoji="0" lang="en-US"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For </a:t>
            </a:r>
            <a:r>
              <a:rPr kumimoji="0" lang="en-US" sz="16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C.3 Other goods, works and services </a:t>
            </a:r>
            <a:r>
              <a:rPr kumimoji="0" lang="en-US"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estimated costs must be in line with outputs. </a:t>
            </a:r>
          </a:p>
          <a:p>
            <a:pPr marL="76200" marR="0" lvl="0" indent="0" algn="l" defTabSz="914400" rtl="0" eaLnBrk="1" fontAlgn="auto" latinLnBrk="0" hangingPunct="1">
              <a:lnSpc>
                <a:spcPct val="150000"/>
              </a:lnSpc>
              <a:spcBef>
                <a:spcPts val="1000"/>
              </a:spcBef>
              <a:spcAft>
                <a:spcPts val="0"/>
              </a:spcAft>
              <a:buClr>
                <a:srgbClr val="034EA2"/>
              </a:buClr>
              <a:buSzPts val="2400"/>
              <a:buFont typeface="Arial"/>
              <a:buNone/>
              <a:tabLst/>
              <a:defRPr/>
            </a:pPr>
            <a:r>
              <a:rPr kumimoji="0" lang="en-US" sz="1600" b="1" i="0" u="none" strike="noStrike" kern="0" cap="none" spc="0" normalizeH="0" baseline="0" noProof="0" dirty="0">
                <a:ln>
                  <a:noFill/>
                </a:ln>
                <a:solidFill>
                  <a:srgbClr val="FF0000"/>
                </a:solidFill>
                <a:effectLst/>
                <a:uLnTx/>
                <a:uFillTx/>
                <a:latin typeface="EC Square Sans Cond Pro" panose="020B0506040000020004" pitchFamily="34" charset="0"/>
                <a:cs typeface="Arial"/>
                <a:sym typeface="Arial"/>
              </a:rPr>
              <a:t>! </a:t>
            </a:r>
            <a:r>
              <a:rPr kumimoji="0" lang="en-US"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In the description of the proposal (Part B), make sure that activities are well described so that the evaluators can assess the link between resources (cost estimations in the detailed budget table) and the quantifiable outputs included under deliverables. </a:t>
            </a: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400" b="0" i="0" u="none" strike="noStrike" kern="1200" cap="none" spc="0" normalizeH="0" baseline="0" noProof="0" dirty="0">
              <a:ln>
                <a:noFill/>
              </a:ln>
              <a:solidFill>
                <a:srgbClr val="4D4D4D"/>
              </a:solidFill>
              <a:effectLst/>
              <a:highlight>
                <a:srgbClr val="00FF00"/>
              </a:highlight>
              <a:uLnTx/>
              <a:uFillTx/>
              <a:latin typeface="Arial"/>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500" b="0" i="0" u="none" strike="noStrike" kern="0" cap="none" spc="0" normalizeH="0" baseline="0" noProof="0" dirty="0">
              <a:ln>
                <a:noFill/>
              </a:ln>
              <a:solidFill>
                <a:srgbClr val="4D4D4D"/>
              </a:solidFill>
              <a:effectLst/>
              <a:uLnTx/>
              <a:uFillTx/>
              <a:latin typeface="Arial"/>
              <a:cs typeface="Arial"/>
              <a:sym typeface="Arial"/>
            </a:endParaRPr>
          </a:p>
          <a:p>
            <a:pPr marL="457200" marR="0" lvl="0" indent="-381000" algn="l" defTabSz="914400" rtl="0" eaLnBrk="1" fontAlgn="auto" latinLnBrk="0" hangingPunct="1">
              <a:lnSpc>
                <a:spcPct val="100000"/>
              </a:lnSpc>
              <a:spcBef>
                <a:spcPts val="1000"/>
              </a:spcBef>
              <a:spcAft>
                <a:spcPts val="0"/>
              </a:spcAft>
              <a:buClr>
                <a:srgbClr val="034EA2"/>
              </a:buClr>
              <a:buSzPts val="2400"/>
              <a:buFont typeface="Arial"/>
              <a:buChar char="•"/>
              <a:tabLst/>
              <a:defRPr/>
            </a:pPr>
            <a:endParaRPr kumimoji="0" lang="en-US" sz="1500" b="0" i="0" u="none" strike="noStrike" kern="0" cap="none" spc="0" normalizeH="0" baseline="0" noProof="0" dirty="0">
              <a:ln>
                <a:noFill/>
              </a:ln>
              <a:solidFill>
                <a:srgbClr val="4D4D4D"/>
              </a:solidFill>
              <a:effectLst/>
              <a:uLnTx/>
              <a:uFillTx/>
              <a:latin typeface="Arial"/>
              <a:cs typeface="Arial"/>
              <a:sym typeface="Arial"/>
            </a:endParaRPr>
          </a:p>
        </p:txBody>
      </p:sp>
      <p:sp>
        <p:nvSpPr>
          <p:cNvPr id="3" name="Rectangle: Rounded Corners 2">
            <a:extLst>
              <a:ext uri="{FF2B5EF4-FFF2-40B4-BE49-F238E27FC236}">
                <a16:creationId xmlns:a16="http://schemas.microsoft.com/office/drawing/2014/main" id="{3905368B-5F1F-24A3-1875-B6EEB9BDBBC3}"/>
              </a:ext>
            </a:extLst>
          </p:cNvPr>
          <p:cNvSpPr/>
          <p:nvPr/>
        </p:nvSpPr>
        <p:spPr>
          <a:xfrm>
            <a:off x="821349" y="2145622"/>
            <a:ext cx="2902926" cy="109446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6200" marR="0" lvl="0" indent="0" algn="l" defTabSz="914400" rtl="0" eaLnBrk="1" fontAlgn="auto" latinLnBrk="0" hangingPunct="1">
              <a:lnSpc>
                <a:spcPct val="100000"/>
              </a:lnSpc>
              <a:spcBef>
                <a:spcPts val="1000"/>
              </a:spcBef>
              <a:spcAft>
                <a:spcPts val="0"/>
              </a:spcAft>
              <a:buClrTx/>
              <a:buSzTx/>
              <a:buFontTx/>
              <a:buNone/>
              <a:tabLst/>
              <a:defRPr/>
            </a:pP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B. </a:t>
            </a:r>
            <a:r>
              <a:rPr kumimoji="0" lang="en-US" sz="1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Subcontracting costs</a:t>
            </a:r>
          </a:p>
          <a:p>
            <a:pPr marL="76200" marR="0" lvl="0" indent="0" algn="l" defTabSz="914400" rtl="0" eaLnBrk="1" fontAlgn="auto" latinLnBrk="0" hangingPunct="1">
              <a:lnSpc>
                <a:spcPct val="100000"/>
              </a:lnSpc>
              <a:spcBef>
                <a:spcPts val="1000"/>
              </a:spcBef>
              <a:spcAft>
                <a:spcPts val="0"/>
              </a:spcAft>
              <a:buClrTx/>
              <a:buSzTx/>
              <a:buFontTx/>
              <a:buNone/>
              <a:tabLst/>
              <a:defRPr/>
            </a:pP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C.2 </a:t>
            </a:r>
            <a:r>
              <a:rPr kumimoji="0" lang="en-US" sz="1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Equipment</a:t>
            </a:r>
          </a:p>
          <a:p>
            <a:pPr marL="76200" marR="0" lvl="0" indent="0" algn="l" defTabSz="914400" rtl="0" eaLnBrk="1" fontAlgn="auto" latinLnBrk="0" hangingPunct="1">
              <a:lnSpc>
                <a:spcPct val="100000"/>
              </a:lnSpc>
              <a:spcBef>
                <a:spcPts val="1000"/>
              </a:spcBef>
              <a:spcAft>
                <a:spcPts val="0"/>
              </a:spcAft>
              <a:buClrTx/>
              <a:buSzTx/>
              <a:buFontTx/>
              <a:buNone/>
              <a:tabLst/>
              <a:defRPr/>
            </a:pP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C.3 </a:t>
            </a:r>
            <a:r>
              <a:rPr kumimoji="0" lang="en-US" sz="1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Other goods, works and services</a:t>
            </a:r>
          </a:p>
        </p:txBody>
      </p:sp>
    </p:spTree>
    <p:extLst>
      <p:ext uri="{BB962C8B-B14F-4D97-AF65-F5344CB8AC3E}">
        <p14:creationId xmlns:p14="http://schemas.microsoft.com/office/powerpoint/2010/main" val="387598955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92</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a:xfrm>
            <a:off x="970722" y="482860"/>
            <a:ext cx="10515600" cy="782358"/>
          </a:xfrm>
        </p:spPr>
        <p:txBody>
          <a:bodyPr/>
          <a:lstStyle/>
          <a:p>
            <a:r>
              <a:rPr lang="en-GB" sz="2800" b="1" dirty="0">
                <a:latin typeface="EC Square Sans Cond Pro" panose="020B0506040000020004" pitchFamily="34" charset="0"/>
              </a:rPr>
              <a:t>C1.</a:t>
            </a:r>
            <a:r>
              <a:rPr lang="en-GB" sz="2800" dirty="0">
                <a:latin typeface="EC Square Sans Cond Pro" panose="020B0506040000020004" pitchFamily="34" charset="0"/>
              </a:rPr>
              <a:t> Travel, accommodation and subsistence : UNIT COSTS</a:t>
            </a:r>
          </a:p>
        </p:txBody>
      </p:sp>
      <p:sp>
        <p:nvSpPr>
          <p:cNvPr id="4" name="Content Placeholder 3"/>
          <p:cNvSpPr>
            <a:spLocks noGrp="1"/>
          </p:cNvSpPr>
          <p:nvPr>
            <p:ph type="body" idx="1"/>
          </p:nvPr>
        </p:nvSpPr>
        <p:spPr>
          <a:xfrm>
            <a:off x="4599034" y="1265218"/>
            <a:ext cx="5228457" cy="1877650"/>
          </a:xfrm>
        </p:spPr>
        <p:txBody>
          <a:bodyPr/>
          <a:lstStyle/>
          <a:p>
            <a:pPr marL="76200" indent="0">
              <a:spcBef>
                <a:spcPts val="1000"/>
              </a:spcBef>
              <a:buNone/>
            </a:pPr>
            <a:endParaRPr lang="en-US" sz="1200" dirty="0"/>
          </a:p>
          <a:p>
            <a:pPr marL="76200" indent="0">
              <a:spcBef>
                <a:spcPts val="1000"/>
              </a:spcBef>
              <a:buNone/>
            </a:pPr>
            <a:endParaRPr lang="en-US" sz="1200" dirty="0"/>
          </a:p>
          <a:p>
            <a:pPr marL="76200" indent="0">
              <a:lnSpc>
                <a:spcPct val="150000"/>
              </a:lnSpc>
              <a:spcBef>
                <a:spcPts val="1000"/>
              </a:spcBef>
              <a:buNone/>
            </a:pPr>
            <a:r>
              <a:rPr lang="en-US" sz="1200" b="1" dirty="0"/>
              <a:t>1 travel unit </a:t>
            </a:r>
            <a:r>
              <a:rPr lang="en-US" sz="1200" dirty="0"/>
              <a:t>= 1 person return trip</a:t>
            </a:r>
          </a:p>
          <a:p>
            <a:pPr marL="76200" indent="0">
              <a:lnSpc>
                <a:spcPct val="150000"/>
              </a:lnSpc>
              <a:spcBef>
                <a:spcPts val="1000"/>
              </a:spcBef>
              <a:buNone/>
            </a:pPr>
            <a:r>
              <a:rPr lang="en-US" sz="1200" b="1" dirty="0"/>
              <a:t>1 accommodation unit </a:t>
            </a:r>
            <a:r>
              <a:rPr lang="en-US" sz="1200" dirty="0"/>
              <a:t>= 1 night spent on travel for the action</a:t>
            </a:r>
          </a:p>
          <a:p>
            <a:pPr marL="76200" indent="0">
              <a:lnSpc>
                <a:spcPct val="150000"/>
              </a:lnSpc>
              <a:spcBef>
                <a:spcPts val="1000"/>
              </a:spcBef>
              <a:buNone/>
            </a:pPr>
            <a:r>
              <a:rPr lang="en-US" sz="1200" b="1" dirty="0"/>
              <a:t>1 subsistence unit </a:t>
            </a:r>
            <a:r>
              <a:rPr lang="en-US" sz="1200" dirty="0"/>
              <a:t>= 1 day spent on travel for the action (</a:t>
            </a:r>
            <a:r>
              <a:rPr lang="en-IE" sz="1200" dirty="0"/>
              <a:t>24-hour period)</a:t>
            </a:r>
            <a:endParaRPr lang="en-US" sz="1200" dirty="0"/>
          </a:p>
          <a:p>
            <a:pPr>
              <a:spcBef>
                <a:spcPts val="1000"/>
              </a:spcBef>
            </a:pPr>
            <a:endParaRPr lang="en-US" sz="1500" dirty="0"/>
          </a:p>
        </p:txBody>
      </p:sp>
      <p:sp>
        <p:nvSpPr>
          <p:cNvPr id="6" name="Content Placeholder 3">
            <a:extLst>
              <a:ext uri="{FF2B5EF4-FFF2-40B4-BE49-F238E27FC236}">
                <a16:creationId xmlns:a16="http://schemas.microsoft.com/office/drawing/2014/main" id="{D0BEE6FE-90D0-7913-21C0-1544869A854E}"/>
              </a:ext>
            </a:extLst>
          </p:cNvPr>
          <p:cNvSpPr txBox="1">
            <a:spLocks/>
          </p:cNvSpPr>
          <p:nvPr/>
        </p:nvSpPr>
        <p:spPr>
          <a:xfrm>
            <a:off x="1735004" y="4093445"/>
            <a:ext cx="8721992" cy="200516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marR="0" lvl="0" indent="0" algn="just"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400" b="0" i="0" u="none" strike="noStrike" kern="1200" cap="none" spc="0" normalizeH="0" baseline="0" noProof="0" dirty="0">
                <a:ln>
                  <a:noFill/>
                </a:ln>
                <a:solidFill>
                  <a:srgbClr val="4D4D4D"/>
                </a:solidFill>
                <a:effectLst/>
                <a:uLnTx/>
                <a:uFillTx/>
                <a:latin typeface="Arial"/>
                <a:cs typeface="Arial"/>
                <a:sym typeface="Arial"/>
              </a:rPr>
              <a:t>The number of units for travel, accommodation and subsistence must be in line with the activities foreseen </a:t>
            </a:r>
          </a:p>
          <a:p>
            <a:pPr marL="76200" marR="0" lvl="0" indent="0" algn="just"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05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just"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050" b="0"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just" defTabSz="914400" rtl="0" eaLnBrk="1" fontAlgn="auto" latinLnBrk="0" hangingPunct="1">
              <a:lnSpc>
                <a:spcPct val="100000"/>
              </a:lnSpc>
              <a:spcBef>
                <a:spcPts val="1000"/>
              </a:spcBef>
              <a:spcAft>
                <a:spcPts val="0"/>
              </a:spcAft>
              <a:buClr>
                <a:srgbClr val="034EA2"/>
              </a:buClr>
              <a:buSzPts val="2400"/>
              <a:buFont typeface="Arial"/>
              <a:buNone/>
              <a:tabLst/>
              <a:defRPr/>
            </a:pPr>
            <a:r>
              <a:rPr kumimoji="0" lang="en-US" sz="1200" b="1" i="0" u="none" strike="noStrike" kern="0" cap="none" spc="0" normalizeH="0" baseline="0" noProof="0" dirty="0">
                <a:ln>
                  <a:noFill/>
                </a:ln>
                <a:solidFill>
                  <a:srgbClr val="034EA2">
                    <a:lumMod val="60000"/>
                    <a:lumOff val="40000"/>
                  </a:srgbClr>
                </a:solidFill>
                <a:effectLst/>
                <a:uLnTx/>
                <a:uFillTx/>
                <a:latin typeface="Arial"/>
                <a:cs typeface="Arial"/>
                <a:sym typeface="Arial"/>
              </a:rPr>
              <a:t>Benchmark: </a:t>
            </a:r>
            <a:r>
              <a:rPr kumimoji="0" lang="en-US" sz="1200" b="1" i="0" u="none" strike="noStrike" kern="0" cap="none" spc="0" normalizeH="0" baseline="0" noProof="0" dirty="0">
                <a:ln>
                  <a:noFill/>
                </a:ln>
                <a:solidFill>
                  <a:srgbClr val="4D4D4D"/>
                </a:solidFill>
                <a:effectLst/>
                <a:uLnTx/>
                <a:uFillTx/>
                <a:latin typeface="Arial"/>
                <a:cs typeface="Arial"/>
                <a:sym typeface="Arial"/>
                <a:hlinkClick r:id="rId3"/>
              </a:rPr>
              <a:t>Decision on unit costs for travel and subsistence</a:t>
            </a:r>
            <a:r>
              <a:rPr kumimoji="0" lang="en-US" sz="1200" b="1" i="0" u="none" strike="noStrike" kern="0" cap="none" spc="0" normalizeH="0" baseline="0" noProof="0" dirty="0">
                <a:ln>
                  <a:noFill/>
                </a:ln>
                <a:solidFill>
                  <a:srgbClr val="4D4D4D"/>
                </a:solidFill>
                <a:effectLst/>
                <a:uLnTx/>
                <a:uFillTx/>
                <a:latin typeface="Arial"/>
                <a:cs typeface="Arial"/>
                <a:sym typeface="Arial"/>
              </a:rPr>
              <a:t> Decision C(2024)5405 </a:t>
            </a:r>
            <a:r>
              <a:rPr kumimoji="0" lang="en-US" sz="1200" b="0" i="0" u="none" strike="noStrike" kern="0" cap="none" spc="0" normalizeH="0" baseline="0" noProof="0" dirty="0">
                <a:ln>
                  <a:noFill/>
                </a:ln>
                <a:solidFill>
                  <a:srgbClr val="4D4D4D"/>
                </a:solidFill>
                <a:effectLst/>
                <a:uLnTx/>
                <a:uFillTx/>
                <a:latin typeface="Arial"/>
                <a:cs typeface="Arial"/>
                <a:sym typeface="Arial"/>
              </a:rPr>
              <a:t>and the </a:t>
            </a:r>
            <a:r>
              <a:rPr kumimoji="0" lang="en-US" sz="1200" b="1" i="0" u="none" strike="noStrike" kern="0" cap="none" spc="0" normalizeH="0" baseline="0" noProof="0" dirty="0">
                <a:ln>
                  <a:noFill/>
                </a:ln>
                <a:solidFill>
                  <a:srgbClr val="4D4D4D"/>
                </a:solidFill>
                <a:effectLst/>
                <a:uLnTx/>
                <a:uFillTx/>
                <a:latin typeface="Arial"/>
                <a:cs typeface="Arial"/>
                <a:sym typeface="Arial"/>
              </a:rPr>
              <a:t>new rates for unit cost for travels </a:t>
            </a:r>
            <a:r>
              <a:rPr kumimoji="0" lang="en-US" sz="1200" b="0" i="0" u="none" strike="noStrike" kern="0" cap="none" spc="0" normalizeH="0" baseline="0" noProof="0" dirty="0">
                <a:ln>
                  <a:noFill/>
                </a:ln>
                <a:solidFill>
                  <a:srgbClr val="4D4D4D"/>
                </a:solidFill>
                <a:effectLst/>
                <a:uLnTx/>
                <a:uFillTx/>
                <a:latin typeface="Arial"/>
                <a:cs typeface="Arial"/>
                <a:sym typeface="Arial"/>
              </a:rPr>
              <a:t>published in the </a:t>
            </a:r>
            <a:r>
              <a:rPr kumimoji="0" lang="en-US" sz="1200" b="1" i="0" u="none" strike="noStrike" kern="0" cap="none" spc="0" normalizeH="0" baseline="0" noProof="0" dirty="0">
                <a:ln>
                  <a:noFill/>
                </a:ln>
                <a:solidFill>
                  <a:srgbClr val="4D4D4D"/>
                </a:solidFill>
                <a:effectLst/>
                <a:uLnTx/>
                <a:uFillTx/>
                <a:latin typeface="Arial"/>
                <a:cs typeface="Arial"/>
                <a:sym typeface="Arial"/>
                <a:hlinkClick r:id="rId4"/>
              </a:rPr>
              <a:t>Additional information on unit costs Annex 2a</a:t>
            </a:r>
            <a:endParaRPr kumimoji="0" lang="en-US" sz="1200" b="1" i="0" u="none" strike="noStrike" kern="0" cap="none" spc="0" normalizeH="0" baseline="0" noProof="0" dirty="0">
              <a:ln>
                <a:noFill/>
              </a:ln>
              <a:solidFill>
                <a:srgbClr val="4D4D4D"/>
              </a:solidFill>
              <a:effectLst/>
              <a:uLnTx/>
              <a:uFillTx/>
              <a:latin typeface="Arial"/>
              <a:cs typeface="Arial"/>
              <a:sym typeface="Arial"/>
            </a:endParaRPr>
          </a:p>
          <a:p>
            <a:pPr marL="76200" marR="0" lvl="0" indent="0" algn="l" defTabSz="914400" rtl="0" eaLnBrk="1" fontAlgn="auto" latinLnBrk="0" hangingPunct="1">
              <a:lnSpc>
                <a:spcPct val="100000"/>
              </a:lnSpc>
              <a:spcBef>
                <a:spcPts val="1000"/>
              </a:spcBef>
              <a:spcAft>
                <a:spcPts val="0"/>
              </a:spcAft>
              <a:buClr>
                <a:srgbClr val="034EA2"/>
              </a:buClr>
              <a:buSzPts val="2400"/>
              <a:buFont typeface="Arial"/>
              <a:buNone/>
              <a:tabLst/>
              <a:defRPr/>
            </a:pPr>
            <a:endParaRPr kumimoji="0" lang="en-US" sz="1500" b="0" i="0" u="none" strike="noStrike" kern="0" cap="none" spc="0" normalizeH="0" baseline="0" noProof="0" dirty="0">
              <a:ln>
                <a:noFill/>
              </a:ln>
              <a:solidFill>
                <a:srgbClr val="4D4D4D"/>
              </a:solidFill>
              <a:effectLst/>
              <a:uLnTx/>
              <a:uFillTx/>
              <a:latin typeface="Arial"/>
              <a:cs typeface="Arial"/>
              <a:sym typeface="Arial"/>
            </a:endParaRPr>
          </a:p>
          <a:p>
            <a:pPr marL="457200" marR="0" lvl="0" indent="-381000" algn="l" defTabSz="914400" rtl="0" eaLnBrk="1" fontAlgn="auto" latinLnBrk="0" hangingPunct="1">
              <a:lnSpc>
                <a:spcPct val="100000"/>
              </a:lnSpc>
              <a:spcBef>
                <a:spcPts val="1000"/>
              </a:spcBef>
              <a:spcAft>
                <a:spcPts val="0"/>
              </a:spcAft>
              <a:buClr>
                <a:srgbClr val="034EA2"/>
              </a:buClr>
              <a:buSzPts val="2400"/>
              <a:buFont typeface="Arial"/>
              <a:buChar char="•"/>
              <a:tabLst/>
              <a:defRPr/>
            </a:pPr>
            <a:endParaRPr kumimoji="0" lang="en-US" sz="1500" b="0" i="0" u="none" strike="noStrike" kern="0" cap="none" spc="0" normalizeH="0" baseline="0" noProof="0" dirty="0">
              <a:ln>
                <a:noFill/>
              </a:ln>
              <a:solidFill>
                <a:srgbClr val="4D4D4D"/>
              </a:solidFill>
              <a:effectLst/>
              <a:uLnTx/>
              <a:uFillTx/>
              <a:latin typeface="Arial"/>
              <a:cs typeface="Arial"/>
              <a:sym typeface="Arial"/>
            </a:endParaRPr>
          </a:p>
        </p:txBody>
      </p:sp>
      <p:sp>
        <p:nvSpPr>
          <p:cNvPr id="3" name="Rectangle: Rounded Corners 2">
            <a:extLst>
              <a:ext uri="{FF2B5EF4-FFF2-40B4-BE49-F238E27FC236}">
                <a16:creationId xmlns:a16="http://schemas.microsoft.com/office/drawing/2014/main" id="{95D255D7-CE4F-803E-1042-1E05BDFBEE22}"/>
              </a:ext>
            </a:extLst>
          </p:cNvPr>
          <p:cNvSpPr/>
          <p:nvPr/>
        </p:nvSpPr>
        <p:spPr>
          <a:xfrm>
            <a:off x="1023074" y="1812378"/>
            <a:ext cx="2063027" cy="135457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6200" marR="0" lvl="0" indent="0" algn="l" defTabSz="914400" rtl="0" eaLnBrk="1" fontAlgn="auto" latinLnBrk="0" hangingPunct="1">
              <a:lnSpc>
                <a:spcPct val="100000"/>
              </a:lnSpc>
              <a:spcBef>
                <a:spcPts val="1000"/>
              </a:spcBef>
              <a:spcAft>
                <a:spcPts val="0"/>
              </a:spcAft>
              <a:buClrTx/>
              <a:buSzTx/>
              <a:buFontTx/>
              <a:buNone/>
              <a:tabLst/>
              <a:defRPr/>
            </a:pPr>
            <a:r>
              <a:rPr kumimoji="0" lang="en-US" sz="1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C. </a:t>
            </a: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Purchase costs</a:t>
            </a:r>
          </a:p>
          <a:p>
            <a:pPr marL="76200" marR="0" lvl="0" indent="0" algn="l" defTabSz="914400" rtl="0" eaLnBrk="1" fontAlgn="auto" latinLnBrk="0" hangingPunct="1">
              <a:lnSpc>
                <a:spcPct val="100000"/>
              </a:lnSpc>
              <a:spcBef>
                <a:spcPts val="1000"/>
              </a:spcBef>
              <a:spcAft>
                <a:spcPts val="0"/>
              </a:spcAft>
              <a:buClrTx/>
              <a:buSzTx/>
              <a:buFontTx/>
              <a:buNone/>
              <a:tabLst/>
              <a:defRPr/>
            </a:pPr>
            <a:r>
              <a:rPr kumimoji="0" lang="en-US" sz="1400" b="1"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C.1 </a:t>
            </a:r>
            <a:r>
              <a:rPr kumimoji="0" lang="en-US" sz="1400" b="0" i="0" u="none" strike="noStrike" kern="1200" cap="none" spc="0" normalizeH="0" baseline="0" noProof="0" dirty="0">
                <a:ln>
                  <a:noFill/>
                </a:ln>
                <a:solidFill>
                  <a:srgbClr val="4D4D4D"/>
                </a:solidFill>
                <a:effectLst/>
                <a:uLnTx/>
                <a:uFillTx/>
                <a:latin typeface="EC Square Sans Cond Pro" panose="020B0506040000020004" pitchFamily="34" charset="0"/>
                <a:ea typeface="+mn-ea"/>
                <a:cs typeface="+mn-cs"/>
              </a:rPr>
              <a:t>Travel subsistence and accommodation</a:t>
            </a:r>
          </a:p>
        </p:txBody>
      </p:sp>
      <p:pic>
        <p:nvPicPr>
          <p:cNvPr id="7" name="Graphic 6" descr="Cursor outline">
            <a:extLst>
              <a:ext uri="{FF2B5EF4-FFF2-40B4-BE49-F238E27FC236}">
                <a16:creationId xmlns:a16="http://schemas.microsoft.com/office/drawing/2014/main" id="{58C102D3-79CF-D649-4071-B7FB3A67A11A}"/>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rot="5592584">
            <a:off x="1244118" y="5069393"/>
            <a:ext cx="604812" cy="604812"/>
          </a:xfrm>
          <a:prstGeom prst="rect">
            <a:avLst/>
          </a:prstGeom>
        </p:spPr>
      </p:pic>
      <p:pic>
        <p:nvPicPr>
          <p:cNvPr id="10" name="Graphic 9" descr="Warning outline">
            <a:extLst>
              <a:ext uri="{FF2B5EF4-FFF2-40B4-BE49-F238E27FC236}">
                <a16:creationId xmlns:a16="http://schemas.microsoft.com/office/drawing/2014/main" id="{D271EE49-9051-E753-B77A-4FC6BC26A368}"/>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3977864" y="2227453"/>
            <a:ext cx="621170" cy="621170"/>
          </a:xfrm>
          <a:prstGeom prst="rect">
            <a:avLst/>
          </a:prstGeom>
        </p:spPr>
      </p:pic>
      <p:pic>
        <p:nvPicPr>
          <p:cNvPr id="8" name="Graphic 7" descr="Warning outline">
            <a:extLst>
              <a:ext uri="{FF2B5EF4-FFF2-40B4-BE49-F238E27FC236}">
                <a16:creationId xmlns:a16="http://schemas.microsoft.com/office/drawing/2014/main" id="{47818CA2-CDF9-F66A-D461-8FA21F7ABE3B}"/>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1265753" y="4087573"/>
            <a:ext cx="561544" cy="561544"/>
          </a:xfrm>
          <a:prstGeom prst="rect">
            <a:avLst/>
          </a:prstGeom>
        </p:spPr>
      </p:pic>
    </p:spTree>
    <p:extLst>
      <p:ext uri="{BB962C8B-B14F-4D97-AF65-F5344CB8AC3E}">
        <p14:creationId xmlns:p14="http://schemas.microsoft.com/office/powerpoint/2010/main" val="305841368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AE364F-DE92-785B-F8BA-7FB8A20DD1AE}"/>
              </a:ext>
            </a:extLst>
          </p:cNvPr>
          <p:cNvSpPr>
            <a:spLocks noGrp="1"/>
          </p:cNvSpPr>
          <p:nvPr>
            <p:ph type="sldNum" idx="12"/>
          </p:nvPr>
        </p:nvSpPr>
        <p:spPr>
          <a:xfrm>
            <a:off x="716574" y="6167299"/>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93</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3" name="Title 2">
            <a:extLst>
              <a:ext uri="{FF2B5EF4-FFF2-40B4-BE49-F238E27FC236}">
                <a16:creationId xmlns:a16="http://schemas.microsoft.com/office/drawing/2014/main" id="{E0174D42-4BB2-96EE-9626-0365C92EA271}"/>
              </a:ext>
            </a:extLst>
          </p:cNvPr>
          <p:cNvSpPr>
            <a:spLocks noGrp="1"/>
          </p:cNvSpPr>
          <p:nvPr>
            <p:ph type="title"/>
          </p:nvPr>
        </p:nvSpPr>
        <p:spPr/>
        <p:txBody>
          <a:bodyPr/>
          <a:lstStyle/>
          <a:p>
            <a:r>
              <a:rPr lang="en-IE" sz="2800" b="1" kern="0" dirty="0">
                <a:latin typeface="EC Square Sans Cond Pro" panose="020B0506040000020004" pitchFamily="34" charset="0"/>
              </a:rPr>
              <a:t>Travel, accommodation and subsistence</a:t>
            </a:r>
            <a:endParaRPr lang="en-IE" sz="2800" dirty="0"/>
          </a:p>
        </p:txBody>
      </p:sp>
      <p:sp>
        <p:nvSpPr>
          <p:cNvPr id="4" name="Text Placeholder 3">
            <a:extLst>
              <a:ext uri="{FF2B5EF4-FFF2-40B4-BE49-F238E27FC236}">
                <a16:creationId xmlns:a16="http://schemas.microsoft.com/office/drawing/2014/main" id="{20614139-A31A-F6B5-7FEE-6F1DF7BB8EE0}"/>
              </a:ext>
            </a:extLst>
          </p:cNvPr>
          <p:cNvSpPr>
            <a:spLocks noGrp="1"/>
          </p:cNvSpPr>
          <p:nvPr>
            <p:ph type="body" idx="1"/>
          </p:nvPr>
        </p:nvSpPr>
        <p:spPr>
          <a:xfrm>
            <a:off x="1275523" y="1942577"/>
            <a:ext cx="7335078" cy="3881904"/>
          </a:xfrm>
        </p:spPr>
        <p:txBody>
          <a:bodyPr/>
          <a:lstStyle/>
          <a:p>
            <a:pPr marL="76200" indent="0">
              <a:buNone/>
            </a:pPr>
            <a:r>
              <a:rPr lang="en-IE" dirty="0">
                <a:solidFill>
                  <a:srgbClr val="4D4D4D"/>
                </a:solidFill>
                <a:latin typeface="EC Square Sans Cond Pro" panose="020B0506040000020004" pitchFamily="34" charset="0"/>
              </a:rPr>
              <a:t>To cover the </a:t>
            </a:r>
            <a:r>
              <a:rPr lang="en-IE" b="1" dirty="0">
                <a:solidFill>
                  <a:srgbClr val="4D4D4D"/>
                </a:solidFill>
                <a:latin typeface="EC Square Sans Cond Pro" panose="020B0506040000020004" pitchFamily="34" charset="0"/>
              </a:rPr>
              <a:t>most frequent cases:</a:t>
            </a:r>
          </a:p>
          <a:p>
            <a:pPr marL="285750" indent="-285750" defTabSz="685800">
              <a:lnSpc>
                <a:spcPct val="150000"/>
              </a:lnSpc>
              <a:buFont typeface="Wingdings" panose="05000000000000000000" pitchFamily="2" charset="2"/>
              <a:buChar char="ü"/>
            </a:pPr>
            <a:r>
              <a:rPr lang="en-IE" sz="1800" dirty="0">
                <a:solidFill>
                  <a:srgbClr val="4D4D4D"/>
                </a:solidFill>
                <a:latin typeface="EC Square Sans Cond Pro" panose="020B0506040000020004" pitchFamily="34" charset="0"/>
              </a:rPr>
              <a:t>travels intra member states (50-400km)</a:t>
            </a:r>
          </a:p>
          <a:p>
            <a:pPr marL="285750" indent="-285750" defTabSz="685800">
              <a:lnSpc>
                <a:spcPct val="150000"/>
              </a:lnSpc>
              <a:buFont typeface="Wingdings" panose="05000000000000000000" pitchFamily="2" charset="2"/>
              <a:buChar char="ü"/>
            </a:pPr>
            <a:r>
              <a:rPr lang="en-IE" sz="1800" dirty="0">
                <a:solidFill>
                  <a:srgbClr val="4D4D4D"/>
                </a:solidFill>
                <a:latin typeface="EC Square Sans Cond Pro" panose="020B0506040000020004" pitchFamily="34" charset="0"/>
              </a:rPr>
              <a:t>Travels between member states (50-400km)</a:t>
            </a:r>
          </a:p>
          <a:p>
            <a:pPr marL="285750" indent="-285750" defTabSz="685800">
              <a:lnSpc>
                <a:spcPct val="150000"/>
              </a:lnSpc>
              <a:buFont typeface="Wingdings" panose="05000000000000000000" pitchFamily="2" charset="2"/>
              <a:buChar char="ü"/>
            </a:pPr>
            <a:r>
              <a:rPr lang="en-IE" sz="1800" dirty="0">
                <a:solidFill>
                  <a:srgbClr val="4D4D4D"/>
                </a:solidFill>
                <a:latin typeface="EC Square Sans Cond Pro" panose="020B0506040000020004" pitchFamily="34" charset="0"/>
              </a:rPr>
              <a:t>All travels above 400k</a:t>
            </a:r>
          </a:p>
          <a:p>
            <a:pPr marL="285750" indent="-285750" defTabSz="685800">
              <a:lnSpc>
                <a:spcPct val="150000"/>
              </a:lnSpc>
              <a:buFont typeface="Wingdings" panose="05000000000000000000" pitchFamily="2" charset="2"/>
              <a:buChar char="ü"/>
            </a:pPr>
            <a:r>
              <a:rPr lang="en-US" sz="1800" dirty="0">
                <a:solidFill>
                  <a:srgbClr val="4D4D4D"/>
                </a:solidFill>
                <a:latin typeface="EC Square Sans Cond Pro" panose="020B0506040000020004" pitchFamily="34" charset="0"/>
              </a:rPr>
              <a:t>Same for accommodation and subsistence: only the most frequent destinations are listed (55/193 countries)</a:t>
            </a:r>
            <a:endParaRPr lang="en-IE" dirty="0">
              <a:solidFill>
                <a:srgbClr val="4D4D4D"/>
              </a:solidFill>
              <a:latin typeface="EC Square Sans Cond Pro" panose="020B0506040000020004" pitchFamily="34" charset="0"/>
            </a:endParaRPr>
          </a:p>
          <a:p>
            <a:pPr marL="76200" indent="0" defTabSz="685800">
              <a:lnSpc>
                <a:spcPct val="150000"/>
              </a:lnSpc>
              <a:buNone/>
            </a:pPr>
            <a:r>
              <a:rPr lang="en-IE" dirty="0">
                <a:solidFill>
                  <a:srgbClr val="4D4D4D"/>
                </a:solidFill>
                <a:latin typeface="EC Square Sans Cond Pro" panose="020B0506040000020004" pitchFamily="34" charset="0"/>
              </a:rPr>
              <a:t>For </a:t>
            </a:r>
            <a:r>
              <a:rPr lang="en-IE" b="1" dirty="0">
                <a:solidFill>
                  <a:srgbClr val="4D4D4D"/>
                </a:solidFill>
                <a:latin typeface="EC Square Sans Cond Pro" panose="020B0506040000020004" pitchFamily="34" charset="0"/>
              </a:rPr>
              <a:t>all other situations </a:t>
            </a:r>
            <a:r>
              <a:rPr lang="en-IE" dirty="0">
                <a:solidFill>
                  <a:srgbClr val="4D4D4D"/>
                </a:solidFill>
                <a:latin typeface="EC Square Sans Cond Pro" panose="020B0506040000020004" pitchFamily="34" charset="0"/>
              </a:rPr>
              <a:t>(less frequent/exceptional) not covered by unit costs, you use estimated actual costs</a:t>
            </a:r>
            <a:r>
              <a:rPr lang="en-IE" b="1" dirty="0">
                <a:solidFill>
                  <a:srgbClr val="4D4D4D"/>
                </a:solidFill>
                <a:latin typeface="EC Square Sans Cond Pro" panose="020B0506040000020004" pitchFamily="34" charset="0"/>
              </a:rPr>
              <a:t> </a:t>
            </a:r>
            <a:r>
              <a:rPr lang="en-IE" sz="1800" dirty="0">
                <a:solidFill>
                  <a:srgbClr val="4D4D4D"/>
                </a:solidFill>
                <a:latin typeface="EC Square Sans Cond Pro" panose="020B0506040000020004" pitchFamily="34" charset="0"/>
              </a:rPr>
              <a:t>(</a:t>
            </a:r>
            <a:r>
              <a:rPr lang="en-IE" sz="1800" dirty="0">
                <a:solidFill>
                  <a:srgbClr val="4D4D4D"/>
                </a:solidFill>
                <a:latin typeface="EC Square Sans Cond Pro" panose="020B0506040000020004" pitchFamily="34" charset="0"/>
                <a:hlinkClick r:id="rId2"/>
              </a:rPr>
              <a:t>see datasheet</a:t>
            </a:r>
            <a:r>
              <a:rPr lang="en-IE" sz="1800" dirty="0">
                <a:solidFill>
                  <a:srgbClr val="4D4D4D"/>
                </a:solidFill>
                <a:latin typeface="EC Square Sans Cond Pro" panose="020B0506040000020004" pitchFamily="34" charset="0"/>
              </a:rPr>
              <a:t>)</a:t>
            </a:r>
          </a:p>
          <a:p>
            <a:pPr marL="214313" indent="-214313" defTabSz="685800">
              <a:lnSpc>
                <a:spcPct val="150000"/>
              </a:lnSpc>
              <a:buFont typeface="Arial" panose="020B0604020202020204" pitchFamily="34" charset="0"/>
              <a:buChar char="•"/>
            </a:pPr>
            <a:endParaRPr lang="en-IE" sz="1800" dirty="0">
              <a:solidFill>
                <a:srgbClr val="4D4D4D"/>
              </a:solidFill>
              <a:latin typeface="EC Square Sans Cond Pro" panose="020B0506040000020004" pitchFamily="34" charset="0"/>
            </a:endParaRPr>
          </a:p>
        </p:txBody>
      </p:sp>
      <p:sp>
        <p:nvSpPr>
          <p:cNvPr id="13" name="Title 3">
            <a:extLst>
              <a:ext uri="{FF2B5EF4-FFF2-40B4-BE49-F238E27FC236}">
                <a16:creationId xmlns:a16="http://schemas.microsoft.com/office/drawing/2014/main" id="{A11AE9CF-7F7A-D30B-40D4-CA250089730F}"/>
              </a:ext>
            </a:extLst>
          </p:cNvPr>
          <p:cNvSpPr txBox="1">
            <a:spLocks/>
          </p:cNvSpPr>
          <p:nvPr/>
        </p:nvSpPr>
        <p:spPr>
          <a:xfrm>
            <a:off x="9244435" y="1161193"/>
            <a:ext cx="2947565" cy="1232257"/>
          </a:xfrm>
          <a:prstGeom prst="rect">
            <a:avLst/>
          </a:prstGeom>
          <a:noFill/>
          <a:ln>
            <a:noFill/>
          </a:ln>
        </p:spPr>
        <p:txBody>
          <a:bodyPr spcFirstLastPara="1" wrap="square" lIns="91425" tIns="45700" rIns="91425" bIns="0" anchor="b" anchorCtr="0">
            <a:noAutofit/>
          </a:bodyPr>
          <a:lstStyle>
            <a:defPPr marR="0" lvl="0" algn="l" rtl="0">
              <a:lnSpc>
                <a:spcPct val="100000"/>
              </a:lnSpc>
              <a:spcBef>
                <a:spcPts val="0"/>
              </a:spcBef>
              <a:spcAft>
                <a:spcPts val="0"/>
              </a:spcAft>
            </a:defPPr>
            <a:lvl1pPr marR="0" lvl="0" algn="l" rtl="0" eaLnBrk="1" hangingPunct="1">
              <a:lnSpc>
                <a:spcPct val="90000"/>
              </a:lnSpc>
              <a:spcBef>
                <a:spcPts val="0"/>
              </a:spcBef>
              <a:spcAft>
                <a:spcPts val="0"/>
              </a:spcAft>
              <a:buClr>
                <a:schemeClr val="dk2"/>
              </a:buClr>
              <a:buSzPts val="1800"/>
              <a:buFont typeface="Arial"/>
              <a:buNone/>
              <a:defRPr sz="4000" b="0" i="0" u="none" strike="noStrike" cap="none">
                <a:solidFill>
                  <a:schemeClr val="dk2"/>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34EA2"/>
              </a:buClr>
              <a:buSzPts val="1800"/>
              <a:buFont typeface="Arial"/>
              <a:buNone/>
              <a:tabLst/>
              <a:defRPr/>
            </a:pPr>
            <a:endParaRPr kumimoji="0" lang="en-IE" sz="1600" b="0" i="0" u="sng"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76200" marR="0" lvl="0" indent="0" algn="l" defTabSz="914400" rtl="0" eaLnBrk="1" fontAlgn="auto" latinLnBrk="0" hangingPunct="1">
              <a:lnSpc>
                <a:spcPct val="90000"/>
              </a:lnSpc>
              <a:spcBef>
                <a:spcPts val="0"/>
              </a:spcBef>
              <a:spcAft>
                <a:spcPts val="0"/>
              </a:spcAft>
              <a:buClr>
                <a:srgbClr val="034EA2"/>
              </a:buClr>
              <a:buSzPts val="1800"/>
              <a:buFont typeface="Arial"/>
              <a:buNone/>
              <a:tabLst/>
              <a:defRPr/>
            </a:pPr>
            <a:r>
              <a:rPr kumimoji="0" lang="en-IE" sz="1600" b="1"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Departure</a:t>
            </a:r>
            <a:r>
              <a:rPr kumimoji="0" lang="en-IE" sz="16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 place of employment</a:t>
            </a:r>
          </a:p>
          <a:p>
            <a:pPr marL="76200" marR="0" lvl="0" indent="0" algn="l" defTabSz="914400" rtl="0" eaLnBrk="1" fontAlgn="auto" latinLnBrk="0" hangingPunct="1">
              <a:lnSpc>
                <a:spcPct val="90000"/>
              </a:lnSpc>
              <a:spcBef>
                <a:spcPts val="0"/>
              </a:spcBef>
              <a:spcAft>
                <a:spcPts val="0"/>
              </a:spcAft>
              <a:buClr>
                <a:srgbClr val="034EA2"/>
              </a:buClr>
              <a:buSzPts val="1800"/>
              <a:buFont typeface="Arial"/>
              <a:buNone/>
              <a:tabLst/>
              <a:defRPr/>
            </a:pPr>
            <a:r>
              <a:rPr kumimoji="0" lang="en-IE" sz="1600" b="1"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Arrival: </a:t>
            </a:r>
            <a:r>
              <a:rPr kumimoji="0" lang="en-IE" sz="1600" b="0" i="0" u="none" strike="noStrike" kern="1200" cap="none" spc="0" normalizeH="0" baseline="0" noProof="0" dirty="0">
                <a:ln>
                  <a:noFill/>
                </a:ln>
                <a:solidFill>
                  <a:srgbClr val="4D4D4D"/>
                </a:solidFill>
                <a:effectLst/>
                <a:uLnTx/>
                <a:uFillTx/>
                <a:latin typeface="EC Square Sans Cond Pro" panose="020B0506040000020004" pitchFamily="34" charset="0"/>
                <a:cs typeface="Arial"/>
                <a:sym typeface="Arial"/>
              </a:rPr>
              <a:t>place where the activity takes place</a:t>
            </a:r>
          </a:p>
          <a:p>
            <a:pPr marL="0" marR="0" lvl="0" indent="0" algn="l" defTabSz="914400" rtl="0" eaLnBrk="1" fontAlgn="auto" latinLnBrk="0" hangingPunct="1">
              <a:lnSpc>
                <a:spcPct val="90000"/>
              </a:lnSpc>
              <a:spcBef>
                <a:spcPts val="0"/>
              </a:spcBef>
              <a:spcAft>
                <a:spcPts val="0"/>
              </a:spcAft>
              <a:buClr>
                <a:srgbClr val="034EA2"/>
              </a:buClr>
              <a:buSzPts val="1800"/>
              <a:buFont typeface="Arial"/>
              <a:buNone/>
              <a:tabLst/>
              <a:defRPr/>
            </a:pPr>
            <a:endParaRPr kumimoji="0" lang="en-US" sz="1600" b="0" i="0" u="sng" strike="noStrike" kern="0" cap="none" spc="0" normalizeH="0" baseline="0" noProof="0" dirty="0">
              <a:ln>
                <a:noFill/>
              </a:ln>
              <a:solidFill>
                <a:srgbClr val="034EA2"/>
              </a:solidFill>
              <a:effectLst/>
              <a:uLnTx/>
              <a:uFillTx/>
              <a:latin typeface="Arial"/>
              <a:cs typeface="Arial"/>
              <a:sym typeface="Arial"/>
            </a:endParaRPr>
          </a:p>
        </p:txBody>
      </p:sp>
      <p:sp>
        <p:nvSpPr>
          <p:cNvPr id="16" name="TextBox 15">
            <a:extLst>
              <a:ext uri="{FF2B5EF4-FFF2-40B4-BE49-F238E27FC236}">
                <a16:creationId xmlns:a16="http://schemas.microsoft.com/office/drawing/2014/main" id="{B40141E4-FCBC-B814-889F-BA84A2E27264}"/>
              </a:ext>
            </a:extLst>
          </p:cNvPr>
          <p:cNvSpPr txBox="1"/>
          <p:nvPr/>
        </p:nvSpPr>
        <p:spPr>
          <a:xfrm>
            <a:off x="9491276" y="1161193"/>
            <a:ext cx="1823506" cy="30008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IE" sz="1350" b="0" i="0" u="none" strike="noStrike" kern="1200" cap="none" spc="0" normalizeH="0" baseline="0" noProof="0" dirty="0">
                <a:ln>
                  <a:noFill/>
                </a:ln>
                <a:solidFill>
                  <a:srgbClr val="FF0000"/>
                </a:solidFill>
                <a:effectLst/>
                <a:uLnTx/>
                <a:uFillTx/>
                <a:latin typeface="Arial"/>
                <a:ea typeface="+mn-ea"/>
                <a:cs typeface="+mn-cs"/>
                <a:hlinkClick r:id="rId3"/>
              </a:rPr>
              <a:t>Distance calculator</a:t>
            </a:r>
            <a:endParaRPr kumimoji="0" lang="en-US" sz="1350" b="0" i="0" u="none" strike="noStrike" kern="1200" cap="none" spc="0" normalizeH="0" baseline="0" noProof="0" dirty="0">
              <a:ln>
                <a:noFill/>
              </a:ln>
              <a:solidFill>
                <a:srgbClr val="FF0000"/>
              </a:solidFill>
              <a:effectLst/>
              <a:uLnTx/>
              <a:uFillTx/>
              <a:latin typeface="Arial"/>
              <a:ea typeface="+mn-ea"/>
              <a:cs typeface="+mn-cs"/>
            </a:endParaRPr>
          </a:p>
        </p:txBody>
      </p:sp>
      <p:pic>
        <p:nvPicPr>
          <p:cNvPr id="17" name="Graphic 16" descr="Cursor outline">
            <a:extLst>
              <a:ext uri="{FF2B5EF4-FFF2-40B4-BE49-F238E27FC236}">
                <a16:creationId xmlns:a16="http://schemas.microsoft.com/office/drawing/2014/main" id="{259211CC-49A4-EFC4-5CB0-FD37BFAF84C4}"/>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rot="5592584">
            <a:off x="8955883" y="1196776"/>
            <a:ext cx="462570" cy="462570"/>
          </a:xfrm>
          <a:prstGeom prst="rect">
            <a:avLst/>
          </a:prstGeom>
        </p:spPr>
      </p:pic>
    </p:spTree>
    <p:extLst>
      <p:ext uri="{BB962C8B-B14F-4D97-AF65-F5344CB8AC3E}">
        <p14:creationId xmlns:p14="http://schemas.microsoft.com/office/powerpoint/2010/main" val="111301156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AE364F-DE92-785B-F8BA-7FB8A20DD1AE}"/>
              </a:ext>
            </a:extLst>
          </p:cNvPr>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94</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3" name="Title 2">
            <a:extLst>
              <a:ext uri="{FF2B5EF4-FFF2-40B4-BE49-F238E27FC236}">
                <a16:creationId xmlns:a16="http://schemas.microsoft.com/office/drawing/2014/main" id="{E0174D42-4BB2-96EE-9626-0365C92EA271}"/>
              </a:ext>
            </a:extLst>
          </p:cNvPr>
          <p:cNvSpPr>
            <a:spLocks noGrp="1"/>
          </p:cNvSpPr>
          <p:nvPr>
            <p:ph type="title"/>
          </p:nvPr>
        </p:nvSpPr>
        <p:spPr/>
        <p:txBody>
          <a:bodyPr/>
          <a:lstStyle/>
          <a:p>
            <a:r>
              <a:rPr lang="it-IT" sz="3200" b="1" kern="0" dirty="0">
                <a:latin typeface="EC Square Sans Cond Pro" panose="020B0506040000020004" pitchFamily="34" charset="0"/>
              </a:rPr>
              <a:t>Accommodation and subsistence costs</a:t>
            </a:r>
            <a:endParaRPr lang="en-IE" sz="2200" dirty="0"/>
          </a:p>
        </p:txBody>
      </p:sp>
      <p:sp>
        <p:nvSpPr>
          <p:cNvPr id="9" name="Content Placeholder 1">
            <a:extLst>
              <a:ext uri="{FF2B5EF4-FFF2-40B4-BE49-F238E27FC236}">
                <a16:creationId xmlns:a16="http://schemas.microsoft.com/office/drawing/2014/main" id="{6FDAC5CD-0C5E-96D6-5068-C6CBE90BCE15}"/>
              </a:ext>
            </a:extLst>
          </p:cNvPr>
          <p:cNvSpPr>
            <a:spLocks noGrp="1"/>
          </p:cNvSpPr>
          <p:nvPr>
            <p:ph type="body" idx="1"/>
          </p:nvPr>
        </p:nvSpPr>
        <p:spPr>
          <a:xfrm>
            <a:off x="970723" y="2247906"/>
            <a:ext cx="4149918" cy="1798688"/>
          </a:xfrm>
        </p:spPr>
        <p:txBody>
          <a:bodyPr/>
          <a:lstStyle/>
          <a:p>
            <a:pPr>
              <a:lnSpc>
                <a:spcPct val="150000"/>
              </a:lnSpc>
              <a:buFont typeface="Wingdings" panose="05000000000000000000" pitchFamily="2" charset="2"/>
              <a:buChar char="ü"/>
            </a:pPr>
            <a:r>
              <a:rPr lang="en-IE" sz="1600" dirty="0">
                <a:latin typeface="EC Square Sans Cond Pro" panose="020B0506040000020004" pitchFamily="34" charset="0"/>
              </a:rPr>
              <a:t>Accommodation </a:t>
            </a:r>
            <a:r>
              <a:rPr lang="en-IE" sz="1600" b="1" dirty="0">
                <a:latin typeface="EC Square Sans Cond Pro" panose="020B0506040000020004" pitchFamily="34" charset="0"/>
              </a:rPr>
              <a:t>unit</a:t>
            </a:r>
            <a:r>
              <a:rPr lang="en-IE" sz="1600" dirty="0">
                <a:latin typeface="EC Square Sans Cond Pro" panose="020B0506040000020004" pitchFamily="34" charset="0"/>
              </a:rPr>
              <a:t>: night spent on travel for the action</a:t>
            </a:r>
          </a:p>
          <a:p>
            <a:pPr>
              <a:lnSpc>
                <a:spcPct val="150000"/>
              </a:lnSpc>
              <a:buFont typeface="Wingdings" panose="05000000000000000000" pitchFamily="2" charset="2"/>
              <a:buChar char="ü"/>
            </a:pPr>
            <a:r>
              <a:rPr lang="en-IE" sz="1600" dirty="0">
                <a:latin typeface="EC Square Sans Cond Pro" panose="020B0506040000020004" pitchFamily="34" charset="0"/>
              </a:rPr>
              <a:t>Accommodation </a:t>
            </a:r>
            <a:r>
              <a:rPr lang="en-IE" sz="1600" b="1" dirty="0">
                <a:latin typeface="EC Square Sans Cond Pro" panose="020B0506040000020004" pitchFamily="34" charset="0"/>
              </a:rPr>
              <a:t>amount per unit </a:t>
            </a:r>
            <a:r>
              <a:rPr lang="en-IE" sz="1600" dirty="0">
                <a:latin typeface="EC Square Sans Cond Pro" panose="020B0506040000020004" pitchFamily="34" charset="0"/>
              </a:rPr>
              <a:t>in the table: </a:t>
            </a:r>
            <a:r>
              <a:rPr lang="en-IE" sz="1600" i="1" dirty="0">
                <a:latin typeface="EC Square Sans Cond Pro" panose="020B0506040000020004" pitchFamily="34" charset="0"/>
              </a:rPr>
              <a:t>‘for calls with opening date as from 31 July 2024’ at pages 10-11 of </a:t>
            </a:r>
            <a:r>
              <a:rPr lang="en-IE" sz="1600" i="1" dirty="0">
                <a:latin typeface="EC Square Sans Cond Pro" panose="020B0506040000020004" pitchFamily="34" charset="0"/>
                <a:hlinkClick r:id="rId2"/>
              </a:rPr>
              <a:t>Annex 2a</a:t>
            </a:r>
            <a:endParaRPr lang="en-IE" sz="2000" dirty="0">
              <a:latin typeface="EC Square Sans Cond Pro" panose="020B0506040000020004" pitchFamily="34" charset="0"/>
            </a:endParaRPr>
          </a:p>
        </p:txBody>
      </p:sp>
      <p:pic>
        <p:nvPicPr>
          <p:cNvPr id="10" name="Picture 9">
            <a:extLst>
              <a:ext uri="{FF2B5EF4-FFF2-40B4-BE49-F238E27FC236}">
                <a16:creationId xmlns:a16="http://schemas.microsoft.com/office/drawing/2014/main" id="{2C2368C8-A691-D295-3540-099584300F6F}"/>
              </a:ext>
            </a:extLst>
          </p:cNvPr>
          <p:cNvPicPr>
            <a:picLocks noChangeAspect="1"/>
          </p:cNvPicPr>
          <p:nvPr/>
        </p:nvPicPr>
        <p:blipFill>
          <a:blip r:embed="rId3"/>
          <a:stretch>
            <a:fillRect/>
          </a:stretch>
        </p:blipFill>
        <p:spPr>
          <a:xfrm>
            <a:off x="7600097" y="4366391"/>
            <a:ext cx="2158141" cy="1636636"/>
          </a:xfrm>
          <a:prstGeom prst="rect">
            <a:avLst/>
          </a:prstGeom>
        </p:spPr>
      </p:pic>
      <p:sp>
        <p:nvSpPr>
          <p:cNvPr id="11" name="Content Placeholder 1">
            <a:extLst>
              <a:ext uri="{FF2B5EF4-FFF2-40B4-BE49-F238E27FC236}">
                <a16:creationId xmlns:a16="http://schemas.microsoft.com/office/drawing/2014/main" id="{AFFDC505-EA26-3F96-F08E-7A2A0676698B}"/>
              </a:ext>
            </a:extLst>
          </p:cNvPr>
          <p:cNvSpPr txBox="1">
            <a:spLocks/>
          </p:cNvSpPr>
          <p:nvPr/>
        </p:nvSpPr>
        <p:spPr>
          <a:xfrm>
            <a:off x="6228522" y="1748809"/>
            <a:ext cx="4727121" cy="349686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457200" marR="0" lvl="0" indent="-381000" algn="l" defTabSz="914400" rtl="0" eaLnBrk="1" fontAlgn="auto" latinLnBrk="0" hangingPunct="1">
              <a:lnSpc>
                <a:spcPct val="150000"/>
              </a:lnSpc>
              <a:spcBef>
                <a:spcPts val="0"/>
              </a:spcBef>
              <a:spcAft>
                <a:spcPts val="0"/>
              </a:spcAft>
              <a:buClr>
                <a:srgbClr val="034EA2"/>
              </a:buClr>
              <a:buSzPts val="2400"/>
              <a:buFont typeface="Wingdings" panose="05000000000000000000" pitchFamily="2" charset="2"/>
              <a:buChar char="ü"/>
              <a:tabLst/>
              <a:defRPr/>
            </a:pPr>
            <a:endParaRPr kumimoji="0" lang="en-IE" sz="20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endParaRPr>
          </a:p>
          <a:p>
            <a:pPr marL="457200" marR="0" lvl="0" indent="-381000" algn="l" defTabSz="914400" rtl="0" eaLnBrk="1" fontAlgn="auto" latinLnBrk="0" hangingPunct="1">
              <a:lnSpc>
                <a:spcPct val="150000"/>
              </a:lnSpc>
              <a:spcBef>
                <a:spcPts val="0"/>
              </a:spcBef>
              <a:spcAft>
                <a:spcPts val="0"/>
              </a:spcAft>
              <a:buClr>
                <a:srgbClr val="034EA2"/>
              </a:buClr>
              <a:buSzPts val="2400"/>
              <a:buFont typeface="Wingdings" panose="05000000000000000000" pitchFamily="2" charset="2"/>
              <a:buChar char="ü"/>
              <a:tabLst/>
              <a:defRPr/>
            </a:pPr>
            <a:r>
              <a:rPr kumimoji="0" lang="en-IE"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Subsistence</a:t>
            </a:r>
            <a:r>
              <a:rPr kumimoji="0" lang="en-IE" sz="16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unit: </a:t>
            </a:r>
            <a:r>
              <a:rPr kumimoji="0" lang="en-IE"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days spent on travel for the action</a:t>
            </a:r>
          </a:p>
          <a:p>
            <a:pPr marL="457200" marR="0" lvl="0" indent="-381000" algn="l" defTabSz="914400" rtl="0" eaLnBrk="1" fontAlgn="auto" latinLnBrk="0" hangingPunct="1">
              <a:lnSpc>
                <a:spcPct val="150000"/>
              </a:lnSpc>
              <a:spcBef>
                <a:spcPts val="0"/>
              </a:spcBef>
              <a:spcAft>
                <a:spcPts val="0"/>
              </a:spcAft>
              <a:buClr>
                <a:srgbClr val="034EA2"/>
              </a:buClr>
              <a:buSzPts val="2400"/>
              <a:buFont typeface="Wingdings" panose="05000000000000000000" pitchFamily="2" charset="2"/>
              <a:buChar char="ü"/>
              <a:tabLst/>
              <a:defRPr/>
            </a:pPr>
            <a:r>
              <a:rPr kumimoji="0" lang="en-IE"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Subsistence </a:t>
            </a:r>
            <a:r>
              <a:rPr kumimoji="0" lang="en-IE" sz="1600" b="1"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amount per unit </a:t>
            </a:r>
            <a:r>
              <a:rPr kumimoji="0" lang="en-IE"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(daily rate) in the table: </a:t>
            </a:r>
            <a:r>
              <a:rPr kumimoji="0" lang="en-IE" sz="1600" b="0" i="1"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‘for calls with opening date after 31 July 2024’ page 15-16 of Annex 2a</a:t>
            </a:r>
          </a:p>
          <a:p>
            <a:pPr marL="457200" marR="0" lvl="0" indent="-381000" algn="l" defTabSz="914400" rtl="0" eaLnBrk="1" fontAlgn="auto" latinLnBrk="0" hangingPunct="1">
              <a:lnSpc>
                <a:spcPct val="150000"/>
              </a:lnSpc>
              <a:spcBef>
                <a:spcPts val="0"/>
              </a:spcBef>
              <a:spcAft>
                <a:spcPts val="0"/>
              </a:spcAft>
              <a:buClr>
                <a:srgbClr val="034EA2"/>
              </a:buClr>
              <a:buSzPts val="2400"/>
              <a:buFont typeface="Wingdings" panose="05000000000000000000" pitchFamily="2" charset="2"/>
              <a:buChar char="ü"/>
              <a:tabLst/>
              <a:defRPr/>
            </a:pPr>
            <a:r>
              <a:rPr kumimoji="0" lang="en-IE" sz="1600" b="1" i="0" u="none" strike="noStrike" kern="0" cap="none" spc="0" normalizeH="0" baseline="0" noProof="0" dirty="0">
                <a:ln>
                  <a:noFill/>
                </a:ln>
                <a:solidFill>
                  <a:srgbClr val="FF0000"/>
                </a:solidFill>
                <a:effectLst/>
                <a:uLnTx/>
                <a:uFillTx/>
                <a:latin typeface="EC Square Sans Cond Pro" panose="020B0506040000020004" pitchFamily="34" charset="0"/>
                <a:cs typeface="Arial"/>
                <a:sym typeface="Arial"/>
              </a:rPr>
              <a:t>! </a:t>
            </a:r>
            <a:r>
              <a:rPr kumimoji="0" lang="en-IE"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Only for people travelling, </a:t>
            </a:r>
            <a:r>
              <a:rPr kumimoji="0" lang="en-IE" sz="1600" b="0" i="0" u="none" strike="noStrike" kern="0" cap="none" spc="0" normalizeH="0" baseline="0" noProof="0" dirty="0">
                <a:ln>
                  <a:noFill/>
                </a:ln>
                <a:solidFill>
                  <a:srgbClr val="FF0000"/>
                </a:solidFill>
                <a:effectLst/>
                <a:uLnTx/>
                <a:uFillTx/>
                <a:latin typeface="EC Square Sans Cond Pro" panose="020B0506040000020004" pitchFamily="34" charset="0"/>
                <a:cs typeface="Arial"/>
                <a:sym typeface="Arial"/>
              </a:rPr>
              <a:t>not</a:t>
            </a:r>
            <a:r>
              <a:rPr kumimoji="0" lang="en-IE" sz="1600" b="0" i="0" u="none" strike="noStrike" kern="0" cap="none" spc="0" normalizeH="0" baseline="0" noProof="0" dirty="0">
                <a:ln>
                  <a:noFill/>
                </a:ln>
                <a:solidFill>
                  <a:srgbClr val="4D4D4D"/>
                </a:solidFill>
                <a:effectLst/>
                <a:uLnTx/>
                <a:uFillTx/>
                <a:latin typeface="EC Square Sans Cond Pro" panose="020B0506040000020004" pitchFamily="34" charset="0"/>
                <a:cs typeface="Arial"/>
                <a:sym typeface="Arial"/>
              </a:rPr>
              <a:t> for local participants</a:t>
            </a:r>
          </a:p>
        </p:txBody>
      </p:sp>
    </p:spTree>
    <p:extLst>
      <p:ext uri="{BB962C8B-B14F-4D97-AF65-F5344CB8AC3E}">
        <p14:creationId xmlns:p14="http://schemas.microsoft.com/office/powerpoint/2010/main" val="71705075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95</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2" name="Title 1"/>
          <p:cNvSpPr>
            <a:spLocks noGrp="1"/>
          </p:cNvSpPr>
          <p:nvPr>
            <p:ph type="title"/>
          </p:nvPr>
        </p:nvSpPr>
        <p:spPr>
          <a:xfrm>
            <a:off x="1017856" y="453330"/>
            <a:ext cx="10515600" cy="782357"/>
          </a:xfrm>
        </p:spPr>
        <p:txBody>
          <a:bodyPr/>
          <a:lstStyle/>
          <a:p>
            <a:r>
              <a:rPr lang="en-US" sz="2800" b="1" dirty="0">
                <a:solidFill>
                  <a:srgbClr val="FF0000"/>
                </a:solidFill>
                <a:latin typeface="EC Square Sans Cond Pro" panose="020B0506040000020004" pitchFamily="34" charset="0"/>
              </a:rPr>
              <a:t>ONLY</a:t>
            </a:r>
            <a:r>
              <a:rPr lang="en-US" sz="2800" b="1" dirty="0">
                <a:latin typeface="EC Square Sans Cond Pro" panose="020B0506040000020004" pitchFamily="34" charset="0"/>
              </a:rPr>
              <a:t> Priority 1 </a:t>
            </a:r>
            <a:br>
              <a:rPr lang="en-US" sz="2800" b="1" dirty="0">
                <a:latin typeface="EC Square Sans Cond Pro" panose="020B0506040000020004" pitchFamily="34" charset="0"/>
              </a:rPr>
            </a:br>
            <a:r>
              <a:rPr lang="en-US" sz="2800" b="1" dirty="0">
                <a:latin typeface="EC Square Sans Cond Pro" panose="020B0506040000020004" pitchFamily="34" charset="0"/>
              </a:rPr>
              <a:t>D.1 Financial support to third parties</a:t>
            </a:r>
            <a:endParaRPr lang="en-GB" sz="2800" b="1" dirty="0">
              <a:latin typeface="EC Square Sans Cond Pro" panose="020B0506040000020004" pitchFamily="34" charset="0"/>
            </a:endParaRPr>
          </a:p>
        </p:txBody>
      </p:sp>
      <p:sp>
        <p:nvSpPr>
          <p:cNvPr id="4" name="Content Placeholder 3"/>
          <p:cNvSpPr>
            <a:spLocks noGrp="1"/>
          </p:cNvSpPr>
          <p:nvPr>
            <p:ph type="body" idx="1"/>
          </p:nvPr>
        </p:nvSpPr>
        <p:spPr>
          <a:xfrm>
            <a:off x="1017856" y="1999149"/>
            <a:ext cx="10426284" cy="3368675"/>
          </a:xfrm>
        </p:spPr>
        <p:txBody>
          <a:bodyPr/>
          <a:lstStyle/>
          <a:p>
            <a:pPr algn="just">
              <a:spcBef>
                <a:spcPts val="1000"/>
              </a:spcBef>
            </a:pPr>
            <a:r>
              <a:rPr lang="en-US" sz="2200" dirty="0">
                <a:latin typeface="EC Square Sans Cond Pro" panose="020B0506040000020004" pitchFamily="34" charset="0"/>
              </a:rPr>
              <a:t>The maximum amount of financial support </a:t>
            </a:r>
            <a:r>
              <a:rPr lang="en-US" sz="2200" b="1" dirty="0">
                <a:latin typeface="EC Square Sans Cond Pro" panose="020B0506040000020004" pitchFamily="34" charset="0"/>
              </a:rPr>
              <a:t>per each third party </a:t>
            </a:r>
            <a:r>
              <a:rPr lang="en-US" sz="2200" dirty="0">
                <a:latin typeface="EC Square Sans Cond Pro" panose="020B0506040000020004" pitchFamily="34" charset="0"/>
              </a:rPr>
              <a:t>is EUR 60 000. </a:t>
            </a:r>
          </a:p>
          <a:p>
            <a:pPr algn="just">
              <a:spcBef>
                <a:spcPts val="1000"/>
              </a:spcBef>
            </a:pPr>
            <a:r>
              <a:rPr lang="en-US" sz="2200" dirty="0">
                <a:latin typeface="EC Square Sans Cond Pro" panose="020B0506040000020004" pitchFamily="34" charset="0"/>
              </a:rPr>
              <a:t>The maximum amount of financial support </a:t>
            </a:r>
            <a:r>
              <a:rPr lang="en-US" sz="2200" b="1" dirty="0">
                <a:latin typeface="EC Square Sans Cond Pro" panose="020B0506040000020004" pitchFamily="34" charset="0"/>
              </a:rPr>
              <a:t>per individual regranted project </a:t>
            </a:r>
            <a:r>
              <a:rPr lang="en-US" sz="2200" dirty="0">
                <a:latin typeface="EC Square Sans Cond Pro" panose="020B0506040000020004" pitchFamily="34" charset="0"/>
              </a:rPr>
              <a:t>is EUR 60 000. </a:t>
            </a:r>
          </a:p>
          <a:p>
            <a:pPr algn="just">
              <a:spcBef>
                <a:spcPts val="1000"/>
              </a:spcBef>
            </a:pPr>
            <a:r>
              <a:rPr lang="en-US" sz="2200" dirty="0">
                <a:latin typeface="EC Square Sans Cond Pro" panose="020B0506040000020004" pitchFamily="34" charset="0"/>
              </a:rPr>
              <a:t>Applicants for financial support to third parties should not be required to provide any co-financing. </a:t>
            </a:r>
          </a:p>
          <a:p>
            <a:pPr algn="just">
              <a:spcBef>
                <a:spcPts val="1000"/>
              </a:spcBef>
            </a:pPr>
            <a:r>
              <a:rPr lang="en-US" sz="2200" dirty="0">
                <a:latin typeface="EC Square Sans Cond Pro" panose="020B0506040000020004" pitchFamily="34" charset="0"/>
              </a:rPr>
              <a:t>Applicants for financial support to third parties should be able to use simplified cost options and in particular </a:t>
            </a:r>
            <a:r>
              <a:rPr lang="en-US" sz="2200" b="1" dirty="0">
                <a:latin typeface="EC Square Sans Cond Pro" panose="020B0506040000020004" pitchFamily="34" charset="0"/>
              </a:rPr>
              <a:t>lump sums. </a:t>
            </a:r>
          </a:p>
          <a:p>
            <a:pPr algn="just">
              <a:spcBef>
                <a:spcPts val="1000"/>
              </a:spcBef>
            </a:pPr>
            <a:r>
              <a:rPr lang="en-US" sz="2200" dirty="0">
                <a:latin typeface="EC Square Sans Cond Pro" panose="020B0506040000020004" pitchFamily="34" charset="0"/>
              </a:rPr>
              <a:t>the activities must take place </a:t>
            </a:r>
            <a:r>
              <a:rPr lang="en-US" sz="2200" b="1" dirty="0">
                <a:latin typeface="EC Square Sans Cond Pro" panose="020B0506040000020004" pitchFamily="34" charset="0"/>
              </a:rPr>
              <a:t>during</a:t>
            </a:r>
            <a:r>
              <a:rPr lang="en-US" sz="2200" dirty="0">
                <a:latin typeface="EC Square Sans Cond Pro" panose="020B0506040000020004" pitchFamily="34" charset="0"/>
              </a:rPr>
              <a:t> the project implementation period. Only cost incurred during that period can be considered eligible</a:t>
            </a:r>
          </a:p>
        </p:txBody>
      </p:sp>
    </p:spTree>
    <p:extLst>
      <p:ext uri="{BB962C8B-B14F-4D97-AF65-F5344CB8AC3E}">
        <p14:creationId xmlns:p14="http://schemas.microsoft.com/office/powerpoint/2010/main" val="189237537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44E34C-58D9-C7F1-EBC3-B132928319E9}"/>
              </a:ext>
            </a:extLst>
          </p:cNvPr>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smtClean="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96</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7" name="Title 6">
            <a:extLst>
              <a:ext uri="{FF2B5EF4-FFF2-40B4-BE49-F238E27FC236}">
                <a16:creationId xmlns:a16="http://schemas.microsoft.com/office/drawing/2014/main" id="{0A576A54-A6AF-FD2E-915D-9356234F9135}"/>
              </a:ext>
            </a:extLst>
          </p:cNvPr>
          <p:cNvSpPr>
            <a:spLocks noGrp="1"/>
          </p:cNvSpPr>
          <p:nvPr>
            <p:ph type="ctrTitle"/>
          </p:nvPr>
        </p:nvSpPr>
        <p:spPr>
          <a:xfrm>
            <a:off x="1017851" y="1341438"/>
            <a:ext cx="10156297" cy="1240348"/>
          </a:xfrm>
        </p:spPr>
        <p:txBody>
          <a:bodyPr/>
          <a:lstStyle/>
          <a:p>
            <a:r>
              <a:rPr lang="en-IE" b="1" dirty="0">
                <a:latin typeface="EC Square Sans Cond Pro" panose="020B0506040000020004" pitchFamily="34" charset="0"/>
              </a:rPr>
              <a:t>Detailed budget table</a:t>
            </a:r>
          </a:p>
        </p:txBody>
      </p:sp>
      <p:sp>
        <p:nvSpPr>
          <p:cNvPr id="8" name="Text Placeholder 7">
            <a:extLst>
              <a:ext uri="{FF2B5EF4-FFF2-40B4-BE49-F238E27FC236}">
                <a16:creationId xmlns:a16="http://schemas.microsoft.com/office/drawing/2014/main" id="{9B0CF814-DEDB-AEDA-5FB3-725666713D0D}"/>
              </a:ext>
            </a:extLst>
          </p:cNvPr>
          <p:cNvSpPr>
            <a:spLocks noGrp="1"/>
          </p:cNvSpPr>
          <p:nvPr>
            <p:ph type="body" idx="1"/>
          </p:nvPr>
        </p:nvSpPr>
        <p:spPr>
          <a:xfrm>
            <a:off x="858026" y="4276215"/>
            <a:ext cx="10888663" cy="576978"/>
          </a:xfrm>
        </p:spPr>
        <p:txBody>
          <a:bodyPr/>
          <a:lstStyle/>
          <a:p>
            <a:r>
              <a:rPr lang="en-IE" sz="2000" dirty="0">
                <a:latin typeface="EC Square Sans Cond Pro" panose="020B0506040000020004" pitchFamily="34" charset="0"/>
              </a:rPr>
              <a:t>The detailed budget table file is protected – </a:t>
            </a:r>
            <a:r>
              <a:rPr lang="en-IE" sz="2000" dirty="0">
                <a:solidFill>
                  <a:srgbClr val="FF0000"/>
                </a:solidFill>
                <a:latin typeface="EC Square Sans Cond Pro" panose="020B0506040000020004" pitchFamily="34" charset="0"/>
              </a:rPr>
              <a:t>do not modify the formulas! </a:t>
            </a:r>
          </a:p>
        </p:txBody>
      </p:sp>
    </p:spTree>
    <p:extLst>
      <p:ext uri="{BB962C8B-B14F-4D97-AF65-F5344CB8AC3E}">
        <p14:creationId xmlns:p14="http://schemas.microsoft.com/office/powerpoint/2010/main" val="238057939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861DAA-5BBC-4812-876F-0D7C7B9EA75C}" type="slidenum">
              <a:rPr kumimoji="0" lang="en-GB" sz="8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97</a:t>
            </a:fld>
            <a:endParaRPr kumimoji="0" lang="en-GB" sz="800" b="0" i="0" u="none" strike="noStrike" kern="1200" cap="none" spc="0" normalizeH="0" baseline="0" noProof="0" dirty="0">
              <a:ln>
                <a:noFill/>
              </a:ln>
              <a:solidFill>
                <a:srgbClr val="767676"/>
              </a:solidFill>
              <a:effectLst/>
              <a:uLnTx/>
              <a:uFillTx/>
              <a:latin typeface="Arial"/>
              <a:cs typeface="Arial"/>
              <a:sym typeface="Arial"/>
            </a:endParaRPr>
          </a:p>
        </p:txBody>
      </p:sp>
      <p:sp>
        <p:nvSpPr>
          <p:cNvPr id="7" name="Title 1">
            <a:extLst>
              <a:ext uri="{FF2B5EF4-FFF2-40B4-BE49-F238E27FC236}">
                <a16:creationId xmlns:a16="http://schemas.microsoft.com/office/drawing/2014/main" id="{0538E21D-68CA-44D0-871D-C0BD7ED03AA8}"/>
              </a:ext>
            </a:extLst>
          </p:cNvPr>
          <p:cNvSpPr>
            <a:spLocks noGrp="1"/>
          </p:cNvSpPr>
          <p:nvPr>
            <p:ph type="title"/>
          </p:nvPr>
        </p:nvSpPr>
        <p:spPr/>
        <p:txBody>
          <a:bodyPr/>
          <a:lstStyle/>
          <a:p>
            <a:r>
              <a:rPr lang="en-US" sz="2800" b="1" dirty="0">
                <a:latin typeface="EC Square Sans Cond Pro" panose="020B0506040000020004" pitchFamily="34" charset="0"/>
              </a:rPr>
              <a:t>Instructions</a:t>
            </a:r>
            <a:endParaRPr lang="en-IE" sz="2800" b="1" dirty="0">
              <a:latin typeface="EC Square Sans Cond Pro" panose="020B0506040000020004" pitchFamily="34" charset="0"/>
            </a:endParaRPr>
          </a:p>
        </p:txBody>
      </p:sp>
      <p:pic>
        <p:nvPicPr>
          <p:cNvPr id="13" name="Picture 12">
            <a:extLst>
              <a:ext uri="{FF2B5EF4-FFF2-40B4-BE49-F238E27FC236}">
                <a16:creationId xmlns:a16="http://schemas.microsoft.com/office/drawing/2014/main" id="{26097468-5E0B-ABB3-88D8-095E5DF78EDA}"/>
              </a:ext>
            </a:extLst>
          </p:cNvPr>
          <p:cNvPicPr>
            <a:picLocks noChangeAspect="1"/>
          </p:cNvPicPr>
          <p:nvPr/>
        </p:nvPicPr>
        <p:blipFill rotWithShape="1">
          <a:blip r:embed="rId2"/>
          <a:srcRect t="9703"/>
          <a:stretch/>
        </p:blipFill>
        <p:spPr>
          <a:xfrm>
            <a:off x="2587040" y="1359569"/>
            <a:ext cx="7017920" cy="5310678"/>
          </a:xfrm>
          <a:prstGeom prst="rect">
            <a:avLst/>
          </a:prstGeom>
        </p:spPr>
      </p:pic>
    </p:spTree>
    <p:extLst>
      <p:ext uri="{BB962C8B-B14F-4D97-AF65-F5344CB8AC3E}">
        <p14:creationId xmlns:p14="http://schemas.microsoft.com/office/powerpoint/2010/main" val="325813246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AC3EF13-08BF-2CAB-EE4D-37AC3BA3B85D}"/>
              </a:ext>
            </a:extLst>
          </p:cNvPr>
          <p:cNvPicPr>
            <a:picLocks noChangeAspect="1"/>
          </p:cNvPicPr>
          <p:nvPr/>
        </p:nvPicPr>
        <p:blipFill>
          <a:blip r:embed="rId2"/>
          <a:stretch>
            <a:fillRect/>
          </a:stretch>
        </p:blipFill>
        <p:spPr>
          <a:xfrm>
            <a:off x="838200" y="2553319"/>
            <a:ext cx="10905699" cy="2426516"/>
          </a:xfrm>
          <a:prstGeom prst="rect">
            <a:avLst/>
          </a:prstGeom>
          <a:noFill/>
        </p:spPr>
      </p:pic>
      <p:sp>
        <p:nvSpPr>
          <p:cNvPr id="5" name="Slide Number Placeholder 4"/>
          <p:cNvSpPr>
            <a:spLocks noGrp="1"/>
          </p:cNvSpPr>
          <p:nvPr>
            <p:ph type="sldNum" sz="quarter" idx="12"/>
          </p:nvPr>
        </p:nvSpPr>
        <p:spPr>
          <a:xfrm>
            <a:off x="697524" y="6131286"/>
            <a:ext cx="2743200" cy="365125"/>
          </a:xfrm>
        </p:spPr>
        <p:txBody>
          <a:bodyPr wrap="square" anchor="ct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fld id="{46861DAA-5BBC-4812-876F-0D7C7B9EA75C}" type="slidenum">
              <a:rPr kumimoji="0" lang="en-GB" sz="12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600"/>
                </a:spcAft>
                <a:buClrTx/>
                <a:buSzTx/>
                <a:buFontTx/>
                <a:buNone/>
                <a:tabLst/>
                <a:defRPr/>
              </a:pPr>
              <a:t>98</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7" name="Title 1">
            <a:extLst>
              <a:ext uri="{FF2B5EF4-FFF2-40B4-BE49-F238E27FC236}">
                <a16:creationId xmlns:a16="http://schemas.microsoft.com/office/drawing/2014/main" id="{0538E21D-68CA-44D0-871D-C0BD7ED03AA8}"/>
              </a:ext>
            </a:extLst>
          </p:cNvPr>
          <p:cNvSpPr>
            <a:spLocks noGrp="1"/>
          </p:cNvSpPr>
          <p:nvPr>
            <p:ph type="title"/>
          </p:nvPr>
        </p:nvSpPr>
        <p:spPr>
          <a:xfrm>
            <a:off x="970723" y="482862"/>
            <a:ext cx="10515600" cy="782357"/>
          </a:xfrm>
        </p:spPr>
        <p:txBody>
          <a:bodyPr wrap="square" anchor="b">
            <a:normAutofit/>
          </a:bodyPr>
          <a:lstStyle/>
          <a:p>
            <a:pPr>
              <a:buSzPts val="1800"/>
            </a:pPr>
            <a:r>
              <a:rPr lang="en-US" sz="2800" b="1" dirty="0">
                <a:latin typeface="EC Square Sans Cond Pro" panose="020B0506040000020004" pitchFamily="34" charset="0"/>
              </a:rPr>
              <a:t>Instructions</a:t>
            </a:r>
            <a:endParaRPr lang="en-IE" sz="2800" b="1" dirty="0">
              <a:latin typeface="EC Square Sans Cond Pro" panose="020B0506040000020004" pitchFamily="34" charset="0"/>
            </a:endParaRPr>
          </a:p>
        </p:txBody>
      </p:sp>
    </p:spTree>
    <p:extLst>
      <p:ext uri="{BB962C8B-B14F-4D97-AF65-F5344CB8AC3E}">
        <p14:creationId xmlns:p14="http://schemas.microsoft.com/office/powerpoint/2010/main" val="358106995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48C0F8F-1838-37C7-4606-B839A58A4A03}"/>
              </a:ext>
            </a:extLst>
          </p:cNvPr>
          <p:cNvPicPr>
            <a:picLocks noChangeAspect="1"/>
          </p:cNvPicPr>
          <p:nvPr/>
        </p:nvPicPr>
        <p:blipFill rotWithShape="1">
          <a:blip r:embed="rId2"/>
          <a:srcRect l="87" t="22047" r="437" b="-688"/>
          <a:stretch/>
        </p:blipFill>
        <p:spPr>
          <a:xfrm>
            <a:off x="697524" y="2914505"/>
            <a:ext cx="10848549" cy="2208410"/>
          </a:xfrm>
          <a:prstGeom prst="rect">
            <a:avLst/>
          </a:prstGeom>
          <a:noFill/>
        </p:spPr>
      </p:pic>
      <p:sp>
        <p:nvSpPr>
          <p:cNvPr id="5" name="Slide Number Placeholder 4"/>
          <p:cNvSpPr>
            <a:spLocks noGrp="1"/>
          </p:cNvSpPr>
          <p:nvPr>
            <p:ph type="sldNum" sz="quarter" idx="12"/>
          </p:nvPr>
        </p:nvSpPr>
        <p:spPr>
          <a:xfrm>
            <a:off x="697524" y="6131286"/>
            <a:ext cx="2743200" cy="365125"/>
          </a:xfrm>
        </p:spPr>
        <p:txBody>
          <a:bodyPr wrap="square" anchor="ct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fld id="{46861DAA-5BBC-4812-876F-0D7C7B9EA75C}" type="slidenum">
              <a:rPr kumimoji="0" lang="en-GB" sz="1200" b="0" i="0" u="none" strike="noStrike" kern="1200" cap="none" spc="0" normalizeH="0" baseline="0" noProof="0">
                <a:ln>
                  <a:noFill/>
                </a:ln>
                <a:solidFill>
                  <a:srgbClr val="767676"/>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600"/>
                </a:spcAft>
                <a:buClrTx/>
                <a:buSzTx/>
                <a:buFontTx/>
                <a:buNone/>
                <a:tabLst/>
                <a:defRPr/>
              </a:pPr>
              <a:t>99</a:t>
            </a:fld>
            <a:endParaRPr kumimoji="0" lang="en-GB" sz="1200" b="0" i="0" u="none" strike="noStrike" kern="1200" cap="none" spc="0" normalizeH="0" baseline="0" noProof="0">
              <a:ln>
                <a:noFill/>
              </a:ln>
              <a:solidFill>
                <a:srgbClr val="767676"/>
              </a:solidFill>
              <a:effectLst/>
              <a:uLnTx/>
              <a:uFillTx/>
              <a:latin typeface="Arial"/>
              <a:cs typeface="Arial"/>
              <a:sym typeface="Arial"/>
            </a:endParaRPr>
          </a:p>
        </p:txBody>
      </p:sp>
      <p:sp>
        <p:nvSpPr>
          <p:cNvPr id="7" name="Title 1">
            <a:extLst>
              <a:ext uri="{FF2B5EF4-FFF2-40B4-BE49-F238E27FC236}">
                <a16:creationId xmlns:a16="http://schemas.microsoft.com/office/drawing/2014/main" id="{0538E21D-68CA-44D0-871D-C0BD7ED03AA8}"/>
              </a:ext>
            </a:extLst>
          </p:cNvPr>
          <p:cNvSpPr>
            <a:spLocks noGrp="1"/>
          </p:cNvSpPr>
          <p:nvPr>
            <p:ph type="title"/>
          </p:nvPr>
        </p:nvSpPr>
        <p:spPr>
          <a:xfrm>
            <a:off x="970723" y="482862"/>
            <a:ext cx="10515600" cy="782357"/>
          </a:xfrm>
        </p:spPr>
        <p:txBody>
          <a:bodyPr wrap="square" anchor="b">
            <a:normAutofit/>
          </a:bodyPr>
          <a:lstStyle/>
          <a:p>
            <a:r>
              <a:rPr lang="en-US" sz="2800" b="1" dirty="0">
                <a:latin typeface="EC Square Sans Cond Pro" panose="020B0506040000020004" pitchFamily="34" charset="0"/>
              </a:rPr>
              <a:t>Instructions</a:t>
            </a:r>
            <a:endParaRPr lang="en-IE" sz="2800" b="1" dirty="0">
              <a:latin typeface="EC Square Sans Cond Pro" panose="020B0506040000020004" pitchFamily="34" charset="0"/>
            </a:endParaRPr>
          </a:p>
        </p:txBody>
      </p:sp>
      <p:sp>
        <p:nvSpPr>
          <p:cNvPr id="2" name="Content Placeholder 3">
            <a:extLst>
              <a:ext uri="{FF2B5EF4-FFF2-40B4-BE49-F238E27FC236}">
                <a16:creationId xmlns:a16="http://schemas.microsoft.com/office/drawing/2014/main" id="{BAD5BEE6-B9D4-FC1E-3805-3DC59BBE992F}"/>
              </a:ext>
            </a:extLst>
          </p:cNvPr>
          <p:cNvSpPr txBox="1">
            <a:spLocks/>
          </p:cNvSpPr>
          <p:nvPr/>
        </p:nvSpPr>
        <p:spPr>
          <a:xfrm>
            <a:off x="697524" y="1816100"/>
            <a:ext cx="7343776" cy="54752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81000" algn="l" rtl="0" eaLnBrk="1" hangingPunct="1">
              <a:lnSpc>
                <a:spcPct val="100000"/>
              </a:lnSpc>
              <a:spcBef>
                <a:spcPts val="0"/>
              </a:spcBef>
              <a:spcAft>
                <a:spcPts val="1350"/>
              </a:spcAft>
              <a:buClr>
                <a:schemeClr val="dk2"/>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eaLnBrk="1" hangingPunct="1">
              <a:lnSpc>
                <a:spcPct val="100000"/>
              </a:lnSpc>
              <a:spcBef>
                <a:spcPts val="1800"/>
              </a:spcBef>
              <a:spcAft>
                <a:spcPts val="135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eaLnBrk="1" hangingPunct="1">
              <a:lnSpc>
                <a:spcPct val="100000"/>
              </a:lnSpc>
              <a:spcBef>
                <a:spcPts val="1800"/>
              </a:spcBef>
              <a:spcAft>
                <a:spcPts val="135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eaLnBrk="1" hangingPunct="1">
              <a:lnSpc>
                <a:spcPct val="100000"/>
              </a:lnSpc>
              <a:spcBef>
                <a:spcPts val="1800"/>
              </a:spcBef>
              <a:spcAft>
                <a:spcPts val="1350"/>
              </a:spcAft>
              <a:buClr>
                <a:schemeClr val="dk2"/>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eaLnBrk="1" hangingPunct="1">
              <a:lnSpc>
                <a:spcPct val="100000"/>
              </a:lnSpc>
              <a:spcBef>
                <a:spcPts val="1800"/>
              </a:spcBef>
              <a:spcAft>
                <a:spcPts val="1350"/>
              </a:spcAft>
              <a:buClr>
                <a:schemeClr val="dk2"/>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eaLnBrk="1" hangingPunct="1">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eaLnBrk="1" hangingPunct="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76200" marR="0" lvl="0" indent="0" algn="l" defTabSz="914400" rtl="0" eaLnBrk="1" fontAlgn="auto" latinLnBrk="0" hangingPunct="1">
              <a:lnSpc>
                <a:spcPct val="100000"/>
              </a:lnSpc>
              <a:spcBef>
                <a:spcPts val="1000"/>
              </a:spcBef>
              <a:spcAft>
                <a:spcPts val="1350"/>
              </a:spcAft>
              <a:buClr>
                <a:srgbClr val="034EA2"/>
              </a:buClr>
              <a:buSzPts val="2400"/>
              <a:buFont typeface="Arial"/>
              <a:buNone/>
              <a:tabLst/>
              <a:defRPr/>
            </a:pPr>
            <a:r>
              <a:rPr kumimoji="0" lang="en-US" sz="1600" b="0" i="0" u="none" strike="noStrike" kern="0" cap="none" spc="0" normalizeH="0" baseline="0" noProof="0" dirty="0">
                <a:ln>
                  <a:noFill/>
                </a:ln>
                <a:solidFill>
                  <a:srgbClr val="4D4D4D"/>
                </a:solidFill>
                <a:effectLst/>
                <a:uLnTx/>
                <a:uFillTx/>
                <a:latin typeface="Arial"/>
                <a:cs typeface="Arial"/>
                <a:sym typeface="Arial"/>
              </a:rPr>
              <a:t>Possibility to </a:t>
            </a:r>
            <a:r>
              <a:rPr kumimoji="0" lang="en-US" sz="1600" b="0" i="0" u="none" strike="noStrike" kern="0" cap="none" spc="0" normalizeH="0" baseline="0" noProof="0" dirty="0">
                <a:ln>
                  <a:noFill/>
                </a:ln>
                <a:solidFill>
                  <a:srgbClr val="034EA2">
                    <a:lumMod val="60000"/>
                    <a:lumOff val="40000"/>
                  </a:srgbClr>
                </a:solidFill>
                <a:effectLst/>
                <a:uLnTx/>
                <a:uFillTx/>
                <a:latin typeface="Arial"/>
                <a:cs typeface="Arial"/>
                <a:sym typeface="Arial"/>
              </a:rPr>
              <a:t>customize </a:t>
            </a:r>
            <a:r>
              <a:rPr kumimoji="0" lang="en-US" sz="1600" b="0" i="0" u="none" strike="noStrike" kern="0" cap="none" spc="0" normalizeH="0" baseline="0" noProof="0" dirty="0">
                <a:ln>
                  <a:noFill/>
                </a:ln>
                <a:solidFill>
                  <a:srgbClr val="4D4D4D"/>
                </a:solidFill>
                <a:effectLst/>
                <a:uLnTx/>
                <a:uFillTx/>
                <a:latin typeface="Arial"/>
                <a:cs typeface="Arial"/>
                <a:sym typeface="Arial"/>
              </a:rPr>
              <a:t>the staff categories:</a:t>
            </a:r>
          </a:p>
        </p:txBody>
      </p:sp>
    </p:spTree>
    <p:extLst>
      <p:ext uri="{BB962C8B-B14F-4D97-AF65-F5344CB8AC3E}">
        <p14:creationId xmlns:p14="http://schemas.microsoft.com/office/powerpoint/2010/main" val="23573859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EC_Corporate_PPT_Template_accessible_2023.pptx" id="{EC878A57-382A-4C39-A584-1AF0C626172A}" vid="{130AD24A-F7AC-477C-91ED-41AA5CF26920}"/>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653B2940C5C6C49B7E49A595E3B48FE" ma:contentTypeVersion="4" ma:contentTypeDescription="Create a new document." ma:contentTypeScope="" ma:versionID="49643630d8c4e03577d57a39f47aeb73">
  <xsd:schema xmlns:xsd="http://www.w3.org/2001/XMLSchema" xmlns:xs="http://www.w3.org/2001/XMLSchema" xmlns:p="http://schemas.microsoft.com/office/2006/metadata/properties" xmlns:ns2="4842087e-2272-41de-a1ab-a38a45c617bb" targetNamespace="http://schemas.microsoft.com/office/2006/metadata/properties" ma:root="true" ma:fieldsID="ef9fbe9e2183f9005f7c820b8463d818" ns2:_="">
    <xsd:import namespace="4842087e-2272-41de-a1ab-a38a45c617b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42087e-2272-41de-a1ab-a38a45c617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B6222F-9BEA-48C3-93E9-4747E70FA940}">
  <ds:schemaRefs>
    <ds:schemaRef ds:uri="http://schemas.microsoft.com/sharepoint/v3/contenttype/forms"/>
  </ds:schemaRefs>
</ds:datastoreItem>
</file>

<file path=customXml/itemProps2.xml><?xml version="1.0" encoding="utf-8"?>
<ds:datastoreItem xmlns:ds="http://schemas.openxmlformats.org/officeDocument/2006/customXml" ds:itemID="{3FCD2625-6D6C-4B9C-A64E-60B18D6B683B}">
  <ds:schemaRefs>
    <ds:schemaRef ds:uri="http://schemas.microsoft.com/office/2006/documentManagement/types"/>
    <ds:schemaRef ds:uri="http://purl.org/dc/elements/1.1/"/>
    <ds:schemaRef ds:uri="http://www.w3.org/XML/1998/namespace"/>
    <ds:schemaRef ds:uri="http://schemas.microsoft.com/office/infopath/2007/PartnerControls"/>
    <ds:schemaRef ds:uri="http://purl.org/dc/dcmitype/"/>
    <ds:schemaRef ds:uri="http://purl.org/dc/terms/"/>
    <ds:schemaRef ds:uri="http://schemas.microsoft.com/office/2006/metadata/properties"/>
    <ds:schemaRef ds:uri="http://schemas.openxmlformats.org/package/2006/metadata/core-properties"/>
    <ds:schemaRef ds:uri="4842087e-2272-41de-a1ab-a38a45c617bb"/>
  </ds:schemaRefs>
</ds:datastoreItem>
</file>

<file path=customXml/itemProps3.xml><?xml version="1.0" encoding="utf-8"?>
<ds:datastoreItem xmlns:ds="http://schemas.openxmlformats.org/officeDocument/2006/customXml" ds:itemID="{FA2A28CF-8312-4C83-A75A-9AF21371427B}">
  <ds:schemaRefs>
    <ds:schemaRef ds:uri="4842087e-2272-41de-a1ab-a38a45c617b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8137</Words>
  <Application>Microsoft Office PowerPoint</Application>
  <PresentationFormat>Breitbild</PresentationFormat>
  <Paragraphs>1235</Paragraphs>
  <Slides>124</Slides>
  <Notes>67</Notes>
  <HiddenSlides>0</HiddenSlides>
  <MMClips>0</MMClips>
  <ScaleCrop>false</ScaleCrop>
  <HeadingPairs>
    <vt:vector size="6" baseType="variant">
      <vt:variant>
        <vt:lpstr>Verwendete Schriftarten</vt:lpstr>
      </vt:variant>
      <vt:variant>
        <vt:i4>26</vt:i4>
      </vt:variant>
      <vt:variant>
        <vt:lpstr>Design</vt:lpstr>
      </vt:variant>
      <vt:variant>
        <vt:i4>4</vt:i4>
      </vt:variant>
      <vt:variant>
        <vt:lpstr>Folientitel</vt:lpstr>
      </vt:variant>
      <vt:variant>
        <vt:i4>124</vt:i4>
      </vt:variant>
    </vt:vector>
  </HeadingPairs>
  <TitlesOfParts>
    <vt:vector size="154" baseType="lpstr">
      <vt:lpstr>Amatic SC Bold</vt:lpstr>
      <vt:lpstr>Aptos</vt:lpstr>
      <vt:lpstr>Aptos Display</vt:lpstr>
      <vt:lpstr>Arial</vt:lpstr>
      <vt:lpstr>Arimo Bold</vt:lpstr>
      <vt:lpstr>Calibri</vt:lpstr>
      <vt:lpstr>Calibri Light</vt:lpstr>
      <vt:lpstr>Canva Sans Bold</vt:lpstr>
      <vt:lpstr>Courier New</vt:lpstr>
      <vt:lpstr>EC Square Sans Cond Pro</vt:lpstr>
      <vt:lpstr>EC Square Sans Pro</vt:lpstr>
      <vt:lpstr>Fira Sans Extra Condensed Medium</vt:lpstr>
      <vt:lpstr>Fredoka One</vt:lpstr>
      <vt:lpstr>Gotham HTF</vt:lpstr>
      <vt:lpstr>Gotham HTF Book</vt:lpstr>
      <vt:lpstr>Gotham HTF Medium</vt:lpstr>
      <vt:lpstr>Microsoft Sans Serif</vt:lpstr>
      <vt:lpstr>Muli Bold</vt:lpstr>
      <vt:lpstr>Open Sans</vt:lpstr>
      <vt:lpstr>Roboto</vt:lpstr>
      <vt:lpstr>Segoe UI</vt:lpstr>
      <vt:lpstr>Tahoma</vt:lpstr>
      <vt:lpstr>Times New Roman</vt:lpstr>
      <vt:lpstr>Verdana</vt:lpstr>
      <vt:lpstr>Wingdings</vt:lpstr>
      <vt:lpstr>Wingdings</vt:lpstr>
      <vt:lpstr>Office Theme</vt:lpstr>
      <vt:lpstr>1_Office Theme</vt:lpstr>
      <vt:lpstr>Tema di Office</vt:lpstr>
      <vt:lpstr>1_Office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Daphne specific objectives under CERV</vt:lpstr>
      <vt:lpstr>Policy background – gender-based violence </vt:lpstr>
      <vt:lpstr>Policy background – gender-based violence </vt:lpstr>
      <vt:lpstr>Policy background – children </vt:lpstr>
      <vt:lpstr>PowerPoint-Präsentation</vt:lpstr>
      <vt:lpstr>PowerPoint-Präsentation</vt:lpstr>
      <vt:lpstr>PowerPoint-Präsentation</vt:lpstr>
      <vt:lpstr>PowerPoint-Präsentation</vt:lpstr>
      <vt:lpstr>Policy background (continued)</vt:lpstr>
      <vt:lpstr>Priorities of 2025 DAPHNE call</vt:lpstr>
      <vt:lpstr>Large-scale and long-term actions  with re-granting</vt:lpstr>
      <vt:lpstr>PowerPoint-Präsentation</vt:lpstr>
      <vt:lpstr>Large-scale and long-term actions  with re-granting</vt:lpstr>
      <vt:lpstr>2. Protection and support to victims and survivors of gender-based violence</vt:lpstr>
      <vt:lpstr>3. Prevention of gender-based violence</vt:lpstr>
      <vt:lpstr>4. Targeted actions making integrated child protection systems work in practice</vt:lpstr>
      <vt:lpstr>Types of activities to be funded</vt:lpstr>
      <vt:lpstr>Types of activities to be funded (priority 4)</vt:lpstr>
      <vt:lpstr>What we look for in proposals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How to apply </vt:lpstr>
      <vt:lpstr>Award criteria   </vt:lpstr>
      <vt:lpstr>PowerPoint-Präsentation</vt:lpstr>
      <vt:lpstr>What do we mean by EU values?</vt:lpstr>
      <vt:lpstr>How can you show adherence to EU values</vt:lpstr>
      <vt:lpstr>PowerPoint-Präsentation</vt:lpstr>
      <vt:lpstr>PowerPoint-Präsentation</vt:lpstr>
      <vt:lpstr>PowerPoint-Präsentation</vt:lpstr>
      <vt:lpstr>Presentation Outline </vt:lpstr>
      <vt:lpstr>REA Central Validation Service  (REA CVS)</vt:lpstr>
      <vt:lpstr>Registration of an organisation  (at proposal stage)</vt:lpstr>
      <vt:lpstr>Registration of an organisation  (at proposal stage)</vt:lpstr>
      <vt:lpstr>How to register in the Participant Register</vt:lpstr>
      <vt:lpstr>PowerPoint-Präsentation</vt:lpstr>
      <vt:lpstr>Legal validation</vt:lpstr>
      <vt:lpstr>Legal validation documents</vt:lpstr>
      <vt:lpstr>PowerPoint-Präsentation</vt:lpstr>
      <vt:lpstr>LEAR role and duties </vt:lpstr>
      <vt:lpstr>LEAR appointment documents </vt:lpstr>
      <vt:lpstr>Communication (e.g. request to submit legal documents or to appoint a LEAR)</vt:lpstr>
      <vt:lpstr>Access lost to a declared or valid PIC</vt:lpstr>
      <vt:lpstr>Guidance documents</vt:lpstr>
      <vt:lpstr> Thank you for your attention!  Questions?  </vt:lpstr>
      <vt:lpstr>PowerPoint-Präsentation</vt:lpstr>
      <vt:lpstr>Evolution of funding in DG JUST</vt:lpstr>
      <vt:lpstr>Definition </vt:lpstr>
      <vt:lpstr>PowerPoint-Präsentation</vt:lpstr>
      <vt:lpstr>Why? Focus on outputs</vt:lpstr>
      <vt:lpstr>PowerPoint-Präsentation</vt:lpstr>
      <vt:lpstr>What changes with LS II?</vt:lpstr>
      <vt:lpstr>What does not change:</vt:lpstr>
      <vt:lpstr>Payment arrangements</vt:lpstr>
      <vt:lpstr>PowerPoint-Präsentation</vt:lpstr>
      <vt:lpstr>Writing a proposal with Lump sum Type II</vt:lpstr>
      <vt:lpstr>Definition of Work Packages</vt:lpstr>
      <vt:lpstr>WPs split?</vt:lpstr>
      <vt:lpstr>Importance of the Work Packages</vt:lpstr>
      <vt:lpstr>Importance of deliverables</vt:lpstr>
      <vt:lpstr>Approximation of actual costs</vt:lpstr>
      <vt:lpstr>The detailed budget table </vt:lpstr>
      <vt:lpstr>Basic principle: the detailed budget table is based on units</vt:lpstr>
      <vt:lpstr>Grant Agreement</vt:lpstr>
      <vt:lpstr>Grant Agreement</vt:lpstr>
      <vt:lpstr>Budget flexibility and amendment</vt:lpstr>
      <vt:lpstr>LS TYPE II – PAYMENT</vt:lpstr>
      <vt:lpstr>WP1 – 10% of costs</vt:lpstr>
      <vt:lpstr>Project evaluation</vt:lpstr>
      <vt:lpstr>Evaluation of costs estimations</vt:lpstr>
      <vt:lpstr>PowerPoint-Präsentation</vt:lpstr>
      <vt:lpstr>Personnel costs  How to make your cost estimation</vt:lpstr>
      <vt:lpstr>PowerPoint-Präsentation</vt:lpstr>
      <vt:lpstr>Subcontracting, equipment and services How to make your cost estimation</vt:lpstr>
      <vt:lpstr>C1. Travel, accommodation and subsistence : UNIT COSTS</vt:lpstr>
      <vt:lpstr>Travel, accommodation and subsistence</vt:lpstr>
      <vt:lpstr>Accommodation and subsistence costs</vt:lpstr>
      <vt:lpstr>ONLY Priority 1  D.1 Financial support to third parties</vt:lpstr>
      <vt:lpstr>Detailed budget table</vt:lpstr>
      <vt:lpstr>Instructions</vt:lpstr>
      <vt:lpstr>Instructions</vt:lpstr>
      <vt:lpstr>Instructions</vt:lpstr>
      <vt:lpstr> Beneficiaries list</vt:lpstr>
      <vt:lpstr>WPs list</vt:lpstr>
      <vt:lpstr>Apply changes</vt:lpstr>
      <vt:lpstr>Instructions</vt:lpstr>
      <vt:lpstr>Encode the estimated costs in the individual beneficiary sheets (‘BEx’ tab)</vt:lpstr>
      <vt:lpstr>Personnel costs  How to encode in the table</vt:lpstr>
      <vt:lpstr>PowerPoint-Präsentation</vt:lpstr>
      <vt:lpstr>PowerPoint-Präsentation</vt:lpstr>
      <vt:lpstr>PowerPoint-Präsentation</vt:lpstr>
      <vt:lpstr>Depreciation costs worksheet</vt:lpstr>
      <vt:lpstr>‘Any comments’ worksheet</vt:lpstr>
      <vt:lpstr>Indirect costs</vt:lpstr>
      <vt:lpstr>Upload the file in the application </vt:lpstr>
      <vt:lpstr>Resources available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Assistance</vt:lpstr>
      <vt:lpstr>PowerPoint-Präsentation</vt:lpstr>
      <vt:lpstr>PowerPoint-Präsentation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CASTELLUCCI Michela (JUST)</dc:creator>
  <cp:lastModifiedBy>HOLZINGER, Ernst</cp:lastModifiedBy>
  <cp:revision>302</cp:revision>
  <dcterms:created xsi:type="dcterms:W3CDTF">2025-03-06T15:31:15Z</dcterms:created>
  <dcterms:modified xsi:type="dcterms:W3CDTF">2025-04-09T09:28:12Z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2025-03-06T16:36:45Z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2c7cc3a6-3dd3-488f-8008-748afbea5f90</vt:lpwstr>
  </property>
  <property fmtid="{D5CDD505-2E9C-101B-9397-08002B2CF9AE}" pid="8" name="MSIP_Label_6bd9ddd1-4d20-43f6-abfa-fc3c07406f94_ContentBits">
    <vt:lpwstr>0</vt:lpwstr>
  </property>
  <property fmtid="{D5CDD505-2E9C-101B-9397-08002B2CF9AE}" pid="9" name="ContentTypeId">
    <vt:lpwstr>0x0101008653B2940C5C6C49B7E49A595E3B48FE</vt:lpwstr>
  </property>
</Properties>
</file>