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2"/>
  </p:sldMasterIdLst>
  <p:notesMasterIdLst>
    <p:notesMasterId r:id="rId44"/>
  </p:notesMasterIdLst>
  <p:handoutMasterIdLst>
    <p:handoutMasterId r:id="rId45"/>
  </p:handoutMasterIdLst>
  <p:sldIdLst>
    <p:sldId id="332" r:id="rId3"/>
    <p:sldId id="316" r:id="rId4"/>
    <p:sldId id="389" r:id="rId5"/>
    <p:sldId id="406" r:id="rId6"/>
    <p:sldId id="475" r:id="rId7"/>
    <p:sldId id="334" r:id="rId8"/>
    <p:sldId id="338" r:id="rId9"/>
    <p:sldId id="367" r:id="rId10"/>
    <p:sldId id="473" r:id="rId11"/>
    <p:sldId id="381" r:id="rId12"/>
    <p:sldId id="393" r:id="rId13"/>
    <p:sldId id="457" r:id="rId14"/>
    <p:sldId id="426" r:id="rId15"/>
    <p:sldId id="427" r:id="rId16"/>
    <p:sldId id="377" r:id="rId17"/>
    <p:sldId id="428" r:id="rId18"/>
    <p:sldId id="455" r:id="rId19"/>
    <p:sldId id="461" r:id="rId20"/>
    <p:sldId id="431" r:id="rId21"/>
    <p:sldId id="432" r:id="rId22"/>
    <p:sldId id="433" r:id="rId23"/>
    <p:sldId id="479" r:id="rId24"/>
    <p:sldId id="435" r:id="rId25"/>
    <p:sldId id="436" r:id="rId26"/>
    <p:sldId id="459" r:id="rId27"/>
    <p:sldId id="466" r:id="rId28"/>
    <p:sldId id="439" r:id="rId29"/>
    <p:sldId id="440" r:id="rId30"/>
    <p:sldId id="464" r:id="rId31"/>
    <p:sldId id="448" r:id="rId32"/>
    <p:sldId id="451" r:id="rId33"/>
    <p:sldId id="452" r:id="rId34"/>
    <p:sldId id="462" r:id="rId35"/>
    <p:sldId id="467" r:id="rId36"/>
    <p:sldId id="469" r:id="rId37"/>
    <p:sldId id="471" r:id="rId38"/>
    <p:sldId id="470" r:id="rId39"/>
    <p:sldId id="472" r:id="rId40"/>
    <p:sldId id="445" r:id="rId41"/>
    <p:sldId id="476" r:id="rId42"/>
    <p:sldId id="337" r:id="rId43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772C890-3090-43A6-8DE5-C2B0FB9BE783}">
          <p14:sldIdLst>
            <p14:sldId id="332"/>
            <p14:sldId id="316"/>
            <p14:sldId id="389"/>
            <p14:sldId id="406"/>
            <p14:sldId id="475"/>
            <p14:sldId id="334"/>
            <p14:sldId id="338"/>
            <p14:sldId id="367"/>
            <p14:sldId id="473"/>
            <p14:sldId id="381"/>
            <p14:sldId id="393"/>
            <p14:sldId id="457"/>
            <p14:sldId id="426"/>
            <p14:sldId id="427"/>
            <p14:sldId id="377"/>
            <p14:sldId id="428"/>
            <p14:sldId id="455"/>
            <p14:sldId id="461"/>
            <p14:sldId id="431"/>
            <p14:sldId id="432"/>
            <p14:sldId id="433"/>
            <p14:sldId id="479"/>
            <p14:sldId id="435"/>
            <p14:sldId id="436"/>
            <p14:sldId id="459"/>
            <p14:sldId id="466"/>
            <p14:sldId id="439"/>
            <p14:sldId id="440"/>
            <p14:sldId id="464"/>
            <p14:sldId id="448"/>
            <p14:sldId id="451"/>
            <p14:sldId id="452"/>
            <p14:sldId id="462"/>
            <p14:sldId id="467"/>
            <p14:sldId id="469"/>
            <p14:sldId id="471"/>
            <p14:sldId id="470"/>
            <p14:sldId id="472"/>
          </p14:sldIdLst>
        </p14:section>
        <p14:section name="Abschnitt ohne Titel" id="{1DA18E19-FBD5-4149-8C6D-E3BD07C59B32}">
          <p14:sldIdLst>
            <p14:sldId id="445"/>
            <p14:sldId id="476"/>
            <p14:sldId id="33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698">
          <p15:clr>
            <a:srgbClr val="A4A3A4"/>
          </p15:clr>
        </p15:guide>
        <p15:guide id="2" orient="horz" pos="3869">
          <p15:clr>
            <a:srgbClr val="A4A3A4"/>
          </p15:clr>
        </p15:guide>
        <p15:guide id="3" pos="345">
          <p15:clr>
            <a:srgbClr val="A4A3A4"/>
          </p15:clr>
        </p15:guide>
        <p15:guide id="4" pos="5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376"/>
    <a:srgbClr val="FEF2F0"/>
    <a:srgbClr val="E6320F"/>
    <a:srgbClr val="A2CED5"/>
    <a:srgbClr val="E6EF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2277" autoAdjust="0"/>
  </p:normalViewPr>
  <p:slideViewPr>
    <p:cSldViewPr snapToGrid="0" snapToObjects="1">
      <p:cViewPr varScale="1">
        <p:scale>
          <a:sx n="106" d="100"/>
          <a:sy n="106" d="100"/>
        </p:scale>
        <p:origin x="1800" y="108"/>
      </p:cViewPr>
      <p:guideLst>
        <p:guide orient="horz" pos="698"/>
        <p:guide orient="horz" pos="3869"/>
        <p:guide pos="345"/>
        <p:guide pos="5366"/>
      </p:guideLst>
    </p:cSldViewPr>
  </p:slideViewPr>
  <p:outlineViewPr>
    <p:cViewPr>
      <p:scale>
        <a:sx n="33" d="100"/>
        <a:sy n="33" d="100"/>
      </p:scale>
      <p:origin x="36" y="48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-3288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E6C206-A86F-4EE8-89C1-63B01BE60A4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E2CEBABA-ACB1-4392-85E9-902D750F2214}">
      <dgm:prSet phldrT="[Text]" custT="1"/>
      <dgm:spPr>
        <a:solidFill>
          <a:srgbClr val="0070C0"/>
        </a:solidFill>
      </dgm:spPr>
      <dgm:t>
        <a:bodyPr/>
        <a:lstStyle/>
        <a:p>
          <a:r>
            <a:rPr lang="de-DE" sz="1800" b="1" dirty="0">
              <a:solidFill>
                <a:schemeClr val="bg1"/>
              </a:solidFill>
            </a:rPr>
            <a:t>Aktionsbereich Werte der Union: </a:t>
          </a:r>
          <a:r>
            <a:rPr lang="de-DE" sz="1800" b="0" dirty="0">
              <a:solidFill>
                <a:schemeClr val="bg1"/>
              </a:solidFill>
            </a:rPr>
            <a:t>Schutz und Förderung von Unionswerten</a:t>
          </a:r>
        </a:p>
      </dgm:t>
    </dgm:pt>
    <dgm:pt modelId="{092DF0D5-CBF8-4DC9-B9DE-0261EA9D530B}" type="parTrans" cxnId="{D76ABD40-76DC-4480-8424-1D800B27FDB0}">
      <dgm:prSet/>
      <dgm:spPr/>
      <dgm:t>
        <a:bodyPr/>
        <a:lstStyle/>
        <a:p>
          <a:endParaRPr lang="de-DE"/>
        </a:p>
      </dgm:t>
    </dgm:pt>
    <dgm:pt modelId="{91018202-BF16-417A-BE67-9DC067C31FF2}" type="sibTrans" cxnId="{D76ABD40-76DC-4480-8424-1D800B27FDB0}">
      <dgm:prSet/>
      <dgm:spPr/>
      <dgm:t>
        <a:bodyPr/>
        <a:lstStyle/>
        <a:p>
          <a:endParaRPr lang="de-DE"/>
        </a:p>
      </dgm:t>
    </dgm:pt>
    <dgm:pt modelId="{5544F6F0-6782-4126-9D30-33333E736DA7}">
      <dgm:prSet phldrT="[Text]" custT="1"/>
      <dgm:spPr>
        <a:solidFill>
          <a:schemeClr val="bg2">
            <a:lumMod val="85000"/>
          </a:schemeClr>
        </a:solidFill>
      </dgm:spPr>
      <dgm:t>
        <a:bodyPr/>
        <a:lstStyle/>
        <a:p>
          <a:r>
            <a:rPr lang="de-DE" sz="1800" b="1" dirty="0">
              <a:solidFill>
                <a:schemeClr val="tx1"/>
              </a:solidFill>
            </a:rPr>
            <a:t>Aktionsbereich Gleichstellung, Rechte und Gleichstellung der Geschlechter: </a:t>
          </a:r>
          <a:r>
            <a:rPr lang="de-DE" sz="1800" b="0" dirty="0">
              <a:solidFill>
                <a:schemeClr val="tx1"/>
              </a:solidFill>
            </a:rPr>
            <a:t>Förderung von Rechten, Nicht-Diskriminierung und Gleichheit</a:t>
          </a:r>
        </a:p>
      </dgm:t>
    </dgm:pt>
    <dgm:pt modelId="{72270274-2477-49E8-A9A3-0E279D075F6E}" type="parTrans" cxnId="{FA7DC14C-22F2-4200-87A8-03948B6C8CF1}">
      <dgm:prSet/>
      <dgm:spPr/>
      <dgm:t>
        <a:bodyPr/>
        <a:lstStyle/>
        <a:p>
          <a:endParaRPr lang="de-DE"/>
        </a:p>
      </dgm:t>
    </dgm:pt>
    <dgm:pt modelId="{2A8A25D3-3C5D-4BC1-92AE-A13A6295C501}" type="sibTrans" cxnId="{FA7DC14C-22F2-4200-87A8-03948B6C8CF1}">
      <dgm:prSet/>
      <dgm:spPr/>
      <dgm:t>
        <a:bodyPr/>
        <a:lstStyle/>
        <a:p>
          <a:endParaRPr lang="de-DE"/>
        </a:p>
      </dgm:t>
    </dgm:pt>
    <dgm:pt modelId="{43D98255-B525-4E29-A9C3-9B364F93FD06}">
      <dgm:prSet phldrT="[Text]" custT="1"/>
      <dgm:spPr>
        <a:solidFill>
          <a:srgbClr val="FFC000"/>
        </a:solidFill>
      </dgm:spPr>
      <dgm:t>
        <a:bodyPr/>
        <a:lstStyle/>
        <a:p>
          <a:r>
            <a:rPr lang="de-DE" sz="1800" b="1" dirty="0">
              <a:solidFill>
                <a:schemeClr val="tx1"/>
              </a:solidFill>
            </a:rPr>
            <a:t>Aktionsbereich Daphne: </a:t>
          </a:r>
          <a:r>
            <a:rPr lang="de-DE" sz="1800" b="0" dirty="0">
              <a:solidFill>
                <a:schemeClr val="tx1"/>
              </a:solidFill>
            </a:rPr>
            <a:t>Bekämpfung von Gewalt</a:t>
          </a:r>
        </a:p>
      </dgm:t>
    </dgm:pt>
    <dgm:pt modelId="{93C3991F-A790-4AA2-8311-54D6EC5423D1}" type="parTrans" cxnId="{B33B1F15-04CB-4287-ADAF-1606D3B8ED10}">
      <dgm:prSet/>
      <dgm:spPr/>
      <dgm:t>
        <a:bodyPr/>
        <a:lstStyle/>
        <a:p>
          <a:endParaRPr lang="de-DE"/>
        </a:p>
      </dgm:t>
    </dgm:pt>
    <dgm:pt modelId="{2D5788E7-9B41-436F-82B3-2BA02754EB90}" type="sibTrans" cxnId="{B33B1F15-04CB-4287-ADAF-1606D3B8ED10}">
      <dgm:prSet/>
      <dgm:spPr/>
      <dgm:t>
        <a:bodyPr/>
        <a:lstStyle/>
        <a:p>
          <a:endParaRPr lang="de-DE"/>
        </a:p>
      </dgm:t>
    </dgm:pt>
    <dgm:pt modelId="{EC68BCA5-516C-485A-A832-4FF6CC2FCFB3}">
      <dgm:prSet phldrT="[Text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de-DE" sz="1800" b="1" dirty="0">
              <a:solidFill>
                <a:schemeClr val="tx1"/>
              </a:solidFill>
            </a:rPr>
            <a:t>Aktionsbereich Bürgerbeteiligung und Teilhabe: </a:t>
          </a:r>
          <a:r>
            <a:rPr lang="de-DE" sz="1800" b="0" dirty="0">
              <a:solidFill>
                <a:schemeClr val="tx1"/>
              </a:solidFill>
            </a:rPr>
            <a:t>Förderung von Bürgerbeteiligung und Teilhabe am demokratischen Leben</a:t>
          </a:r>
        </a:p>
      </dgm:t>
    </dgm:pt>
    <dgm:pt modelId="{72C18878-55E6-4E12-ACCD-28920EDCED05}" type="parTrans" cxnId="{8B39E618-B029-4648-A179-872793BDB81D}">
      <dgm:prSet/>
      <dgm:spPr/>
      <dgm:t>
        <a:bodyPr/>
        <a:lstStyle/>
        <a:p>
          <a:endParaRPr lang="de-DE"/>
        </a:p>
      </dgm:t>
    </dgm:pt>
    <dgm:pt modelId="{64FB695B-D870-4F06-917C-F8BBF4F6B3F5}" type="sibTrans" cxnId="{8B39E618-B029-4648-A179-872793BDB81D}">
      <dgm:prSet/>
      <dgm:spPr/>
      <dgm:t>
        <a:bodyPr/>
        <a:lstStyle/>
        <a:p>
          <a:endParaRPr lang="de-DE"/>
        </a:p>
      </dgm:t>
    </dgm:pt>
    <dgm:pt modelId="{9D4B8A7C-A80A-49AE-8C4F-6132505BCAAF}" type="pres">
      <dgm:prSet presAssocID="{65E6C206-A86F-4EE8-89C1-63B01BE60A4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864B7B04-5406-46FF-934A-E92A3BED12F5}" type="pres">
      <dgm:prSet presAssocID="{E2CEBABA-ACB1-4392-85E9-902D750F2214}" presName="parentLin" presStyleCnt="0"/>
      <dgm:spPr/>
    </dgm:pt>
    <dgm:pt modelId="{C361C531-71DF-4925-B037-1AADA0A7EB78}" type="pres">
      <dgm:prSet presAssocID="{E2CEBABA-ACB1-4392-85E9-902D750F2214}" presName="parentLeftMargin" presStyleLbl="node1" presStyleIdx="0" presStyleCnt="4"/>
      <dgm:spPr/>
      <dgm:t>
        <a:bodyPr/>
        <a:lstStyle/>
        <a:p>
          <a:endParaRPr lang="de-DE"/>
        </a:p>
      </dgm:t>
    </dgm:pt>
    <dgm:pt modelId="{F7C1442A-0E53-401C-910C-4C5505E53245}" type="pres">
      <dgm:prSet presAssocID="{E2CEBABA-ACB1-4392-85E9-902D750F2214}" presName="parentText" presStyleLbl="node1" presStyleIdx="0" presStyleCnt="4" custScaleX="142857" custScaleY="116602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4C353FF-203A-4370-90C1-217200814671}" type="pres">
      <dgm:prSet presAssocID="{E2CEBABA-ACB1-4392-85E9-902D750F2214}" presName="negativeSpace" presStyleCnt="0"/>
      <dgm:spPr/>
    </dgm:pt>
    <dgm:pt modelId="{7A28F786-9858-4E9A-8C37-D7ED12B2E4D5}" type="pres">
      <dgm:prSet presAssocID="{E2CEBABA-ACB1-4392-85E9-902D750F2214}" presName="childText" presStyleLbl="conFgAcc1" presStyleIdx="0" presStyleCnt="4" custLinFactNeighborX="0" custLinFactNeighborY="-22806">
        <dgm:presLayoutVars>
          <dgm:bulletEnabled val="1"/>
        </dgm:presLayoutVars>
      </dgm:prSet>
      <dgm:spPr/>
    </dgm:pt>
    <dgm:pt modelId="{AE2E0EFB-3E5A-42A5-9E37-66E8D5D9FFDB}" type="pres">
      <dgm:prSet presAssocID="{91018202-BF16-417A-BE67-9DC067C31FF2}" presName="spaceBetweenRectangles" presStyleCnt="0"/>
      <dgm:spPr/>
    </dgm:pt>
    <dgm:pt modelId="{89ABBC02-B7C0-4419-A13C-9C2911087BAD}" type="pres">
      <dgm:prSet presAssocID="{5544F6F0-6782-4126-9D30-33333E736DA7}" presName="parentLin" presStyleCnt="0"/>
      <dgm:spPr/>
    </dgm:pt>
    <dgm:pt modelId="{E94B7011-AF40-496F-855F-26A2AB711B3D}" type="pres">
      <dgm:prSet presAssocID="{5544F6F0-6782-4126-9D30-33333E736DA7}" presName="parentLeftMargin" presStyleLbl="node1" presStyleIdx="0" presStyleCnt="4"/>
      <dgm:spPr/>
      <dgm:t>
        <a:bodyPr/>
        <a:lstStyle/>
        <a:p>
          <a:endParaRPr lang="de-DE"/>
        </a:p>
      </dgm:t>
    </dgm:pt>
    <dgm:pt modelId="{07FCA379-03E4-4502-B60F-B5575E2E5F74}" type="pres">
      <dgm:prSet presAssocID="{5544F6F0-6782-4126-9D30-33333E736DA7}" presName="parentText" presStyleLbl="node1" presStyleIdx="1" presStyleCnt="4" custScaleX="150037" custScaleY="140893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6273ED6-8227-4AED-9339-4FD9EB619864}" type="pres">
      <dgm:prSet presAssocID="{5544F6F0-6782-4126-9D30-33333E736DA7}" presName="negativeSpace" presStyleCnt="0"/>
      <dgm:spPr/>
    </dgm:pt>
    <dgm:pt modelId="{4D91A3F9-7FEE-40E5-A4BB-97F2F011E0AB}" type="pres">
      <dgm:prSet presAssocID="{5544F6F0-6782-4126-9D30-33333E736DA7}" presName="childText" presStyleLbl="conFgAcc1" presStyleIdx="1" presStyleCnt="4">
        <dgm:presLayoutVars>
          <dgm:bulletEnabled val="1"/>
        </dgm:presLayoutVars>
      </dgm:prSet>
      <dgm:spPr/>
    </dgm:pt>
    <dgm:pt modelId="{57DD8C50-9661-418A-A5EA-CDFA9B041ADB}" type="pres">
      <dgm:prSet presAssocID="{2A8A25D3-3C5D-4BC1-92AE-A13A6295C501}" presName="spaceBetweenRectangles" presStyleCnt="0"/>
      <dgm:spPr/>
    </dgm:pt>
    <dgm:pt modelId="{984C2260-57B3-41B9-AD15-F6951B66828E}" type="pres">
      <dgm:prSet presAssocID="{EC68BCA5-516C-485A-A832-4FF6CC2FCFB3}" presName="parentLin" presStyleCnt="0"/>
      <dgm:spPr/>
    </dgm:pt>
    <dgm:pt modelId="{C8288D50-05B9-4087-9D80-67A8E581442C}" type="pres">
      <dgm:prSet presAssocID="{EC68BCA5-516C-485A-A832-4FF6CC2FCFB3}" presName="parentLeftMargin" presStyleLbl="node1" presStyleIdx="1" presStyleCnt="4"/>
      <dgm:spPr/>
      <dgm:t>
        <a:bodyPr/>
        <a:lstStyle/>
        <a:p>
          <a:endParaRPr lang="de-DE"/>
        </a:p>
      </dgm:t>
    </dgm:pt>
    <dgm:pt modelId="{0F86EE62-8482-4696-A545-F7FF26A6B15E}" type="pres">
      <dgm:prSet presAssocID="{EC68BCA5-516C-485A-A832-4FF6CC2FCFB3}" presName="parentText" presStyleLbl="node1" presStyleIdx="2" presStyleCnt="4" custScaleX="142931" custScaleY="157115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2DB4BCF-001A-4798-BA79-7355A2818413}" type="pres">
      <dgm:prSet presAssocID="{EC68BCA5-516C-485A-A832-4FF6CC2FCFB3}" presName="negativeSpace" presStyleCnt="0"/>
      <dgm:spPr/>
    </dgm:pt>
    <dgm:pt modelId="{45DDF479-4A6B-4F58-AFE3-B637E053B2B9}" type="pres">
      <dgm:prSet presAssocID="{EC68BCA5-516C-485A-A832-4FF6CC2FCFB3}" presName="childText" presStyleLbl="conFgAcc1" presStyleIdx="2" presStyleCnt="4">
        <dgm:presLayoutVars>
          <dgm:bulletEnabled val="1"/>
        </dgm:presLayoutVars>
      </dgm:prSet>
      <dgm:spPr/>
    </dgm:pt>
    <dgm:pt modelId="{A2C7D4B9-A73F-4874-BD96-DE958D7536F8}" type="pres">
      <dgm:prSet presAssocID="{64FB695B-D870-4F06-917C-F8BBF4F6B3F5}" presName="spaceBetweenRectangles" presStyleCnt="0"/>
      <dgm:spPr/>
    </dgm:pt>
    <dgm:pt modelId="{2583C8F4-35B4-4225-998A-CBB5848B31FA}" type="pres">
      <dgm:prSet presAssocID="{43D98255-B525-4E29-A9C3-9B364F93FD06}" presName="parentLin" presStyleCnt="0"/>
      <dgm:spPr/>
    </dgm:pt>
    <dgm:pt modelId="{137F0E83-DF92-4AE9-B967-EBA6BD43008F}" type="pres">
      <dgm:prSet presAssocID="{43D98255-B525-4E29-A9C3-9B364F93FD06}" presName="parentLeftMargin" presStyleLbl="node1" presStyleIdx="2" presStyleCnt="4"/>
      <dgm:spPr/>
      <dgm:t>
        <a:bodyPr/>
        <a:lstStyle/>
        <a:p>
          <a:endParaRPr lang="de-DE"/>
        </a:p>
      </dgm:t>
    </dgm:pt>
    <dgm:pt modelId="{CC0829F4-FE29-491D-B9E7-BA4A03A890E7}" type="pres">
      <dgm:prSet presAssocID="{43D98255-B525-4E29-A9C3-9B364F93FD06}" presName="parentText" presStyleLbl="node1" presStyleIdx="3" presStyleCnt="4" custScaleX="142857" custScaleY="132404" custLinFactNeighborX="-16815" custLinFactNeighborY="-9511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AA4AE68-E00D-4064-9043-0D92802762C0}" type="pres">
      <dgm:prSet presAssocID="{43D98255-B525-4E29-A9C3-9B364F93FD06}" presName="negativeSpace" presStyleCnt="0"/>
      <dgm:spPr/>
    </dgm:pt>
    <dgm:pt modelId="{0C1E6AE9-3F9F-46BC-879F-3BFA2A6BE8FC}" type="pres">
      <dgm:prSet presAssocID="{43D98255-B525-4E29-A9C3-9B364F93FD06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860DF07E-57A5-4B0F-8965-A58155AF18FE}" type="presOf" srcId="{43D98255-B525-4E29-A9C3-9B364F93FD06}" destId="{CC0829F4-FE29-491D-B9E7-BA4A03A890E7}" srcOrd="1" destOrd="0" presId="urn:microsoft.com/office/officeart/2005/8/layout/list1"/>
    <dgm:cxn modelId="{162940E7-FEAB-4A66-B89B-9EA29B5AA080}" type="presOf" srcId="{E2CEBABA-ACB1-4392-85E9-902D750F2214}" destId="{C361C531-71DF-4925-B037-1AADA0A7EB78}" srcOrd="0" destOrd="0" presId="urn:microsoft.com/office/officeart/2005/8/layout/list1"/>
    <dgm:cxn modelId="{B33B1F15-04CB-4287-ADAF-1606D3B8ED10}" srcId="{65E6C206-A86F-4EE8-89C1-63B01BE60A46}" destId="{43D98255-B525-4E29-A9C3-9B364F93FD06}" srcOrd="3" destOrd="0" parTransId="{93C3991F-A790-4AA2-8311-54D6EC5423D1}" sibTransId="{2D5788E7-9B41-436F-82B3-2BA02754EB90}"/>
    <dgm:cxn modelId="{8B39E618-B029-4648-A179-872793BDB81D}" srcId="{65E6C206-A86F-4EE8-89C1-63B01BE60A46}" destId="{EC68BCA5-516C-485A-A832-4FF6CC2FCFB3}" srcOrd="2" destOrd="0" parTransId="{72C18878-55E6-4E12-ACCD-28920EDCED05}" sibTransId="{64FB695B-D870-4F06-917C-F8BBF4F6B3F5}"/>
    <dgm:cxn modelId="{57487FF5-24C6-4617-B3B7-6BB07325353B}" type="presOf" srcId="{43D98255-B525-4E29-A9C3-9B364F93FD06}" destId="{137F0E83-DF92-4AE9-B967-EBA6BD43008F}" srcOrd="0" destOrd="0" presId="urn:microsoft.com/office/officeart/2005/8/layout/list1"/>
    <dgm:cxn modelId="{D76ABD40-76DC-4480-8424-1D800B27FDB0}" srcId="{65E6C206-A86F-4EE8-89C1-63B01BE60A46}" destId="{E2CEBABA-ACB1-4392-85E9-902D750F2214}" srcOrd="0" destOrd="0" parTransId="{092DF0D5-CBF8-4DC9-B9DE-0261EA9D530B}" sibTransId="{91018202-BF16-417A-BE67-9DC067C31FF2}"/>
    <dgm:cxn modelId="{0B44CB4A-9E8A-4CDC-AA69-43A575A4117A}" type="presOf" srcId="{EC68BCA5-516C-485A-A832-4FF6CC2FCFB3}" destId="{C8288D50-05B9-4087-9D80-67A8E581442C}" srcOrd="0" destOrd="0" presId="urn:microsoft.com/office/officeart/2005/8/layout/list1"/>
    <dgm:cxn modelId="{66223906-FFA6-4C03-A42B-F9AD25447CE9}" type="presOf" srcId="{5544F6F0-6782-4126-9D30-33333E736DA7}" destId="{E94B7011-AF40-496F-855F-26A2AB711B3D}" srcOrd="0" destOrd="0" presId="urn:microsoft.com/office/officeart/2005/8/layout/list1"/>
    <dgm:cxn modelId="{305387B9-C3F3-437B-909A-E72B6F438525}" type="presOf" srcId="{EC68BCA5-516C-485A-A832-4FF6CC2FCFB3}" destId="{0F86EE62-8482-4696-A545-F7FF26A6B15E}" srcOrd="1" destOrd="0" presId="urn:microsoft.com/office/officeart/2005/8/layout/list1"/>
    <dgm:cxn modelId="{3FA9F35C-1DE8-4F1A-ACCA-050D98849C24}" type="presOf" srcId="{5544F6F0-6782-4126-9D30-33333E736DA7}" destId="{07FCA379-03E4-4502-B60F-B5575E2E5F74}" srcOrd="1" destOrd="0" presId="urn:microsoft.com/office/officeart/2005/8/layout/list1"/>
    <dgm:cxn modelId="{FA7DC14C-22F2-4200-87A8-03948B6C8CF1}" srcId="{65E6C206-A86F-4EE8-89C1-63B01BE60A46}" destId="{5544F6F0-6782-4126-9D30-33333E736DA7}" srcOrd="1" destOrd="0" parTransId="{72270274-2477-49E8-A9A3-0E279D075F6E}" sibTransId="{2A8A25D3-3C5D-4BC1-92AE-A13A6295C501}"/>
    <dgm:cxn modelId="{8849D48F-4D7D-4652-97E6-8078401CEE03}" type="presOf" srcId="{65E6C206-A86F-4EE8-89C1-63B01BE60A46}" destId="{9D4B8A7C-A80A-49AE-8C4F-6132505BCAAF}" srcOrd="0" destOrd="0" presId="urn:microsoft.com/office/officeart/2005/8/layout/list1"/>
    <dgm:cxn modelId="{84493865-5247-4C1C-AA74-7A5500D889B9}" type="presOf" srcId="{E2CEBABA-ACB1-4392-85E9-902D750F2214}" destId="{F7C1442A-0E53-401C-910C-4C5505E53245}" srcOrd="1" destOrd="0" presId="urn:microsoft.com/office/officeart/2005/8/layout/list1"/>
    <dgm:cxn modelId="{11B29B41-67A1-4046-9B24-61AE62BB8F8F}" type="presParOf" srcId="{9D4B8A7C-A80A-49AE-8C4F-6132505BCAAF}" destId="{864B7B04-5406-46FF-934A-E92A3BED12F5}" srcOrd="0" destOrd="0" presId="urn:microsoft.com/office/officeart/2005/8/layout/list1"/>
    <dgm:cxn modelId="{7F37276D-8945-4CAC-A68B-17F679ECD6B1}" type="presParOf" srcId="{864B7B04-5406-46FF-934A-E92A3BED12F5}" destId="{C361C531-71DF-4925-B037-1AADA0A7EB78}" srcOrd="0" destOrd="0" presId="urn:microsoft.com/office/officeart/2005/8/layout/list1"/>
    <dgm:cxn modelId="{68EAF3AA-688C-4A6D-B06E-50E4E7C68646}" type="presParOf" srcId="{864B7B04-5406-46FF-934A-E92A3BED12F5}" destId="{F7C1442A-0E53-401C-910C-4C5505E53245}" srcOrd="1" destOrd="0" presId="urn:microsoft.com/office/officeart/2005/8/layout/list1"/>
    <dgm:cxn modelId="{753448E9-A225-4F76-A62E-78515DF91C7E}" type="presParOf" srcId="{9D4B8A7C-A80A-49AE-8C4F-6132505BCAAF}" destId="{14C353FF-203A-4370-90C1-217200814671}" srcOrd="1" destOrd="0" presId="urn:microsoft.com/office/officeart/2005/8/layout/list1"/>
    <dgm:cxn modelId="{FCCC799B-5947-4350-9560-4EFEE3FC6BD8}" type="presParOf" srcId="{9D4B8A7C-A80A-49AE-8C4F-6132505BCAAF}" destId="{7A28F786-9858-4E9A-8C37-D7ED12B2E4D5}" srcOrd="2" destOrd="0" presId="urn:microsoft.com/office/officeart/2005/8/layout/list1"/>
    <dgm:cxn modelId="{DAAF5659-2F7B-492A-BC18-4C6C36DE9263}" type="presParOf" srcId="{9D4B8A7C-A80A-49AE-8C4F-6132505BCAAF}" destId="{AE2E0EFB-3E5A-42A5-9E37-66E8D5D9FFDB}" srcOrd="3" destOrd="0" presId="urn:microsoft.com/office/officeart/2005/8/layout/list1"/>
    <dgm:cxn modelId="{E08F4FE0-2A03-4194-87D3-7D6E6689E607}" type="presParOf" srcId="{9D4B8A7C-A80A-49AE-8C4F-6132505BCAAF}" destId="{89ABBC02-B7C0-4419-A13C-9C2911087BAD}" srcOrd="4" destOrd="0" presId="urn:microsoft.com/office/officeart/2005/8/layout/list1"/>
    <dgm:cxn modelId="{D55CE669-FBCB-4D4E-BCCB-FED92D02BE91}" type="presParOf" srcId="{89ABBC02-B7C0-4419-A13C-9C2911087BAD}" destId="{E94B7011-AF40-496F-855F-26A2AB711B3D}" srcOrd="0" destOrd="0" presId="urn:microsoft.com/office/officeart/2005/8/layout/list1"/>
    <dgm:cxn modelId="{D9305799-194B-4BA1-B875-4209A0BD1307}" type="presParOf" srcId="{89ABBC02-B7C0-4419-A13C-9C2911087BAD}" destId="{07FCA379-03E4-4502-B60F-B5575E2E5F74}" srcOrd="1" destOrd="0" presId="urn:microsoft.com/office/officeart/2005/8/layout/list1"/>
    <dgm:cxn modelId="{F7C5F8E5-DEA6-4CB2-B096-911AD9459322}" type="presParOf" srcId="{9D4B8A7C-A80A-49AE-8C4F-6132505BCAAF}" destId="{86273ED6-8227-4AED-9339-4FD9EB619864}" srcOrd="5" destOrd="0" presId="urn:microsoft.com/office/officeart/2005/8/layout/list1"/>
    <dgm:cxn modelId="{BC10C9D4-393A-4476-8AB3-91EF26F3FE60}" type="presParOf" srcId="{9D4B8A7C-A80A-49AE-8C4F-6132505BCAAF}" destId="{4D91A3F9-7FEE-40E5-A4BB-97F2F011E0AB}" srcOrd="6" destOrd="0" presId="urn:microsoft.com/office/officeart/2005/8/layout/list1"/>
    <dgm:cxn modelId="{8721C8F3-DB86-4B3C-9B39-4855ABE12413}" type="presParOf" srcId="{9D4B8A7C-A80A-49AE-8C4F-6132505BCAAF}" destId="{57DD8C50-9661-418A-A5EA-CDFA9B041ADB}" srcOrd="7" destOrd="0" presId="urn:microsoft.com/office/officeart/2005/8/layout/list1"/>
    <dgm:cxn modelId="{F2415DB4-B11F-4CCF-89EA-053458D56A06}" type="presParOf" srcId="{9D4B8A7C-A80A-49AE-8C4F-6132505BCAAF}" destId="{984C2260-57B3-41B9-AD15-F6951B66828E}" srcOrd="8" destOrd="0" presId="urn:microsoft.com/office/officeart/2005/8/layout/list1"/>
    <dgm:cxn modelId="{7801C207-1DB5-4727-B1D1-DFAE70DF3569}" type="presParOf" srcId="{984C2260-57B3-41B9-AD15-F6951B66828E}" destId="{C8288D50-05B9-4087-9D80-67A8E581442C}" srcOrd="0" destOrd="0" presId="urn:microsoft.com/office/officeart/2005/8/layout/list1"/>
    <dgm:cxn modelId="{EC466EC1-393D-4317-B9DF-3ED47F629E6D}" type="presParOf" srcId="{984C2260-57B3-41B9-AD15-F6951B66828E}" destId="{0F86EE62-8482-4696-A545-F7FF26A6B15E}" srcOrd="1" destOrd="0" presId="urn:microsoft.com/office/officeart/2005/8/layout/list1"/>
    <dgm:cxn modelId="{353B5E1C-D0FE-4235-A640-3F4493A8ACBE}" type="presParOf" srcId="{9D4B8A7C-A80A-49AE-8C4F-6132505BCAAF}" destId="{62DB4BCF-001A-4798-BA79-7355A2818413}" srcOrd="9" destOrd="0" presId="urn:microsoft.com/office/officeart/2005/8/layout/list1"/>
    <dgm:cxn modelId="{A01DE8AC-6EFF-4D58-936F-6A9BC7B5BCE8}" type="presParOf" srcId="{9D4B8A7C-A80A-49AE-8C4F-6132505BCAAF}" destId="{45DDF479-4A6B-4F58-AFE3-B637E053B2B9}" srcOrd="10" destOrd="0" presId="urn:microsoft.com/office/officeart/2005/8/layout/list1"/>
    <dgm:cxn modelId="{BDA5F890-F119-40D4-B2C5-2E458BE540F6}" type="presParOf" srcId="{9D4B8A7C-A80A-49AE-8C4F-6132505BCAAF}" destId="{A2C7D4B9-A73F-4874-BD96-DE958D7536F8}" srcOrd="11" destOrd="0" presId="urn:microsoft.com/office/officeart/2005/8/layout/list1"/>
    <dgm:cxn modelId="{893311E6-FB56-415F-B657-DA42BA7CD85C}" type="presParOf" srcId="{9D4B8A7C-A80A-49AE-8C4F-6132505BCAAF}" destId="{2583C8F4-35B4-4225-998A-CBB5848B31FA}" srcOrd="12" destOrd="0" presId="urn:microsoft.com/office/officeart/2005/8/layout/list1"/>
    <dgm:cxn modelId="{7E082766-9827-44C1-B754-F01D0EE3E0C7}" type="presParOf" srcId="{2583C8F4-35B4-4225-998A-CBB5848B31FA}" destId="{137F0E83-DF92-4AE9-B967-EBA6BD43008F}" srcOrd="0" destOrd="0" presId="urn:microsoft.com/office/officeart/2005/8/layout/list1"/>
    <dgm:cxn modelId="{72E272A8-61F3-4DA3-88E6-83C43A8FC92F}" type="presParOf" srcId="{2583C8F4-35B4-4225-998A-CBB5848B31FA}" destId="{CC0829F4-FE29-491D-B9E7-BA4A03A890E7}" srcOrd="1" destOrd="0" presId="urn:microsoft.com/office/officeart/2005/8/layout/list1"/>
    <dgm:cxn modelId="{C87F1C30-A6AF-4F90-8C08-BB3B9C4B32F3}" type="presParOf" srcId="{9D4B8A7C-A80A-49AE-8C4F-6132505BCAAF}" destId="{AAA4AE68-E00D-4064-9043-0D92802762C0}" srcOrd="13" destOrd="0" presId="urn:microsoft.com/office/officeart/2005/8/layout/list1"/>
    <dgm:cxn modelId="{82B1A7DD-B817-4A65-A084-B46AE8BB8F92}" type="presParOf" srcId="{9D4B8A7C-A80A-49AE-8C4F-6132505BCAAF}" destId="{0C1E6AE9-3F9F-46BC-879F-3BFA2A6BE8F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E6C206-A86F-4EE8-89C1-63B01BE60A4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9D4B8A7C-A80A-49AE-8C4F-6132505BCAAF}" type="pres">
      <dgm:prSet presAssocID="{65E6C206-A86F-4EE8-89C1-63B01BE60A4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</dgm:ptLst>
  <dgm:cxnLst>
    <dgm:cxn modelId="{8849D48F-4D7D-4652-97E6-8078401CEE03}" type="presOf" srcId="{65E6C206-A86F-4EE8-89C1-63B01BE60A46}" destId="{9D4B8A7C-A80A-49AE-8C4F-6132505BCAAF}" srcOrd="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5E6C206-A86F-4EE8-89C1-63B01BE60A4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9D4B8A7C-A80A-49AE-8C4F-6132505BCAAF}" type="pres">
      <dgm:prSet presAssocID="{65E6C206-A86F-4EE8-89C1-63B01BE60A4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</dgm:ptLst>
  <dgm:cxnLst>
    <dgm:cxn modelId="{8849D48F-4D7D-4652-97E6-8078401CEE03}" type="presOf" srcId="{65E6C206-A86F-4EE8-89C1-63B01BE60A46}" destId="{9D4B8A7C-A80A-49AE-8C4F-6132505BCAAF}" srcOrd="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5E6C206-A86F-4EE8-89C1-63B01BE60A4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E2CEBABA-ACB1-4392-85E9-902D750F2214}">
      <dgm:prSet phldrT="[Text]" custT="1"/>
      <dgm:spPr>
        <a:solidFill>
          <a:srgbClr val="0070C0"/>
        </a:solidFill>
      </dgm:spPr>
      <dgm:t>
        <a:bodyPr/>
        <a:lstStyle/>
        <a:p>
          <a:r>
            <a:rPr lang="de-DE" sz="1650" b="1" dirty="0">
              <a:solidFill>
                <a:schemeClr val="bg1"/>
              </a:solidFill>
            </a:rPr>
            <a:t>Aktionsbereich Werte der Union: </a:t>
          </a:r>
          <a:r>
            <a:rPr lang="de-DE" sz="1650" b="0" dirty="0">
              <a:solidFill>
                <a:schemeClr val="bg1"/>
              </a:solidFill>
            </a:rPr>
            <a:t>Schutz und Förderung von Unionswerten</a:t>
          </a:r>
        </a:p>
      </dgm:t>
    </dgm:pt>
    <dgm:pt modelId="{092DF0D5-CBF8-4DC9-B9DE-0261EA9D530B}" type="parTrans" cxnId="{D76ABD40-76DC-4480-8424-1D800B27FDB0}">
      <dgm:prSet/>
      <dgm:spPr/>
      <dgm:t>
        <a:bodyPr/>
        <a:lstStyle/>
        <a:p>
          <a:endParaRPr lang="de-DE"/>
        </a:p>
      </dgm:t>
    </dgm:pt>
    <dgm:pt modelId="{91018202-BF16-417A-BE67-9DC067C31FF2}" type="sibTrans" cxnId="{D76ABD40-76DC-4480-8424-1D800B27FDB0}">
      <dgm:prSet/>
      <dgm:spPr/>
      <dgm:t>
        <a:bodyPr/>
        <a:lstStyle/>
        <a:p>
          <a:endParaRPr lang="de-DE"/>
        </a:p>
      </dgm:t>
    </dgm:pt>
    <dgm:pt modelId="{5544F6F0-6782-4126-9D30-33333E736DA7}">
      <dgm:prSet phldrT="[Text]" custT="1"/>
      <dgm:spPr>
        <a:solidFill>
          <a:schemeClr val="bg2">
            <a:lumMod val="85000"/>
          </a:schemeClr>
        </a:solidFill>
      </dgm:spPr>
      <dgm:t>
        <a:bodyPr/>
        <a:lstStyle/>
        <a:p>
          <a:r>
            <a:rPr lang="de-DE" sz="1650" b="1" dirty="0">
              <a:solidFill>
                <a:schemeClr val="tx1"/>
              </a:solidFill>
            </a:rPr>
            <a:t>Aktionsbereich Gleichstellung, Rechte und Gleichstellung der Geschlechter: </a:t>
          </a:r>
          <a:r>
            <a:rPr lang="de-DE" sz="1650" b="0" dirty="0">
              <a:solidFill>
                <a:schemeClr val="tx1"/>
              </a:solidFill>
            </a:rPr>
            <a:t>Förderung von Rechten, Nicht-Diskriminierung und Gleichhei</a:t>
          </a:r>
          <a:r>
            <a:rPr lang="de-DE" sz="1400" b="0" dirty="0">
              <a:solidFill>
                <a:schemeClr val="tx1"/>
              </a:solidFill>
            </a:rPr>
            <a:t>t</a:t>
          </a:r>
        </a:p>
      </dgm:t>
    </dgm:pt>
    <dgm:pt modelId="{72270274-2477-49E8-A9A3-0E279D075F6E}" type="parTrans" cxnId="{FA7DC14C-22F2-4200-87A8-03948B6C8CF1}">
      <dgm:prSet/>
      <dgm:spPr/>
      <dgm:t>
        <a:bodyPr/>
        <a:lstStyle/>
        <a:p>
          <a:endParaRPr lang="de-DE"/>
        </a:p>
      </dgm:t>
    </dgm:pt>
    <dgm:pt modelId="{2A8A25D3-3C5D-4BC1-92AE-A13A6295C501}" type="sibTrans" cxnId="{FA7DC14C-22F2-4200-87A8-03948B6C8CF1}">
      <dgm:prSet/>
      <dgm:spPr/>
      <dgm:t>
        <a:bodyPr/>
        <a:lstStyle/>
        <a:p>
          <a:endParaRPr lang="de-DE"/>
        </a:p>
      </dgm:t>
    </dgm:pt>
    <dgm:pt modelId="{43D98255-B525-4E29-A9C3-9B364F93FD06}">
      <dgm:prSet phldrT="[Text]" custT="1"/>
      <dgm:spPr>
        <a:solidFill>
          <a:srgbClr val="FFC000"/>
        </a:solidFill>
      </dgm:spPr>
      <dgm:t>
        <a:bodyPr/>
        <a:lstStyle/>
        <a:p>
          <a:r>
            <a:rPr lang="de-DE" sz="1650" b="1" dirty="0">
              <a:solidFill>
                <a:schemeClr val="tx1"/>
              </a:solidFill>
            </a:rPr>
            <a:t>Aktionsbereich Daphne: </a:t>
          </a:r>
          <a:r>
            <a:rPr lang="de-DE" sz="1650" b="0" dirty="0">
              <a:solidFill>
                <a:schemeClr val="tx1"/>
              </a:solidFill>
            </a:rPr>
            <a:t>Bekämpfung von Gewalt</a:t>
          </a:r>
        </a:p>
      </dgm:t>
    </dgm:pt>
    <dgm:pt modelId="{93C3991F-A790-4AA2-8311-54D6EC5423D1}" type="parTrans" cxnId="{B33B1F15-04CB-4287-ADAF-1606D3B8ED10}">
      <dgm:prSet/>
      <dgm:spPr/>
      <dgm:t>
        <a:bodyPr/>
        <a:lstStyle/>
        <a:p>
          <a:endParaRPr lang="de-DE"/>
        </a:p>
      </dgm:t>
    </dgm:pt>
    <dgm:pt modelId="{2D5788E7-9B41-436F-82B3-2BA02754EB90}" type="sibTrans" cxnId="{B33B1F15-04CB-4287-ADAF-1606D3B8ED10}">
      <dgm:prSet/>
      <dgm:spPr/>
      <dgm:t>
        <a:bodyPr/>
        <a:lstStyle/>
        <a:p>
          <a:endParaRPr lang="de-DE"/>
        </a:p>
      </dgm:t>
    </dgm:pt>
    <dgm:pt modelId="{EC68BCA5-516C-485A-A832-4FF6CC2FCFB3}">
      <dgm:prSet phldrT="[Text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de-DE" sz="1650" b="1" dirty="0">
              <a:solidFill>
                <a:schemeClr val="tx1"/>
              </a:solidFill>
            </a:rPr>
            <a:t>Aktionsbereich Bürgerbeteiligung und Teilhabe: </a:t>
          </a:r>
          <a:r>
            <a:rPr lang="de-DE" sz="1650" b="0" dirty="0">
              <a:solidFill>
                <a:schemeClr val="tx1"/>
              </a:solidFill>
            </a:rPr>
            <a:t>Förderung von Bürgerbeteiligung und Teilhabe am demokratischen Leben</a:t>
          </a:r>
        </a:p>
      </dgm:t>
    </dgm:pt>
    <dgm:pt modelId="{72C18878-55E6-4E12-ACCD-28920EDCED05}" type="parTrans" cxnId="{8B39E618-B029-4648-A179-872793BDB81D}">
      <dgm:prSet/>
      <dgm:spPr/>
      <dgm:t>
        <a:bodyPr/>
        <a:lstStyle/>
        <a:p>
          <a:endParaRPr lang="de-DE"/>
        </a:p>
      </dgm:t>
    </dgm:pt>
    <dgm:pt modelId="{64FB695B-D870-4F06-917C-F8BBF4F6B3F5}" type="sibTrans" cxnId="{8B39E618-B029-4648-A179-872793BDB81D}">
      <dgm:prSet/>
      <dgm:spPr/>
      <dgm:t>
        <a:bodyPr/>
        <a:lstStyle/>
        <a:p>
          <a:endParaRPr lang="de-DE"/>
        </a:p>
      </dgm:t>
    </dgm:pt>
    <dgm:pt modelId="{9D4B8A7C-A80A-49AE-8C4F-6132505BCAAF}" type="pres">
      <dgm:prSet presAssocID="{65E6C206-A86F-4EE8-89C1-63B01BE60A4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864B7B04-5406-46FF-934A-E92A3BED12F5}" type="pres">
      <dgm:prSet presAssocID="{E2CEBABA-ACB1-4392-85E9-902D750F2214}" presName="parentLin" presStyleCnt="0"/>
      <dgm:spPr/>
    </dgm:pt>
    <dgm:pt modelId="{C361C531-71DF-4925-B037-1AADA0A7EB78}" type="pres">
      <dgm:prSet presAssocID="{E2CEBABA-ACB1-4392-85E9-902D750F2214}" presName="parentLeftMargin" presStyleLbl="node1" presStyleIdx="0" presStyleCnt="4"/>
      <dgm:spPr/>
      <dgm:t>
        <a:bodyPr/>
        <a:lstStyle/>
        <a:p>
          <a:endParaRPr lang="de-DE"/>
        </a:p>
      </dgm:t>
    </dgm:pt>
    <dgm:pt modelId="{F7C1442A-0E53-401C-910C-4C5505E53245}" type="pres">
      <dgm:prSet presAssocID="{E2CEBABA-ACB1-4392-85E9-902D750F2214}" presName="parentText" presStyleLbl="node1" presStyleIdx="0" presStyleCnt="4" custScaleX="142857" custScaleY="116602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4C353FF-203A-4370-90C1-217200814671}" type="pres">
      <dgm:prSet presAssocID="{E2CEBABA-ACB1-4392-85E9-902D750F2214}" presName="negativeSpace" presStyleCnt="0"/>
      <dgm:spPr/>
    </dgm:pt>
    <dgm:pt modelId="{7A28F786-9858-4E9A-8C37-D7ED12B2E4D5}" type="pres">
      <dgm:prSet presAssocID="{E2CEBABA-ACB1-4392-85E9-902D750F2214}" presName="childText" presStyleLbl="conFgAcc1" presStyleIdx="0" presStyleCnt="4" custLinFactNeighborX="0" custLinFactNeighborY="-22806">
        <dgm:presLayoutVars>
          <dgm:bulletEnabled val="1"/>
        </dgm:presLayoutVars>
      </dgm:prSet>
      <dgm:spPr/>
    </dgm:pt>
    <dgm:pt modelId="{AE2E0EFB-3E5A-42A5-9E37-66E8D5D9FFDB}" type="pres">
      <dgm:prSet presAssocID="{91018202-BF16-417A-BE67-9DC067C31FF2}" presName="spaceBetweenRectangles" presStyleCnt="0"/>
      <dgm:spPr/>
    </dgm:pt>
    <dgm:pt modelId="{89ABBC02-B7C0-4419-A13C-9C2911087BAD}" type="pres">
      <dgm:prSet presAssocID="{5544F6F0-6782-4126-9D30-33333E736DA7}" presName="parentLin" presStyleCnt="0"/>
      <dgm:spPr/>
    </dgm:pt>
    <dgm:pt modelId="{E94B7011-AF40-496F-855F-26A2AB711B3D}" type="pres">
      <dgm:prSet presAssocID="{5544F6F0-6782-4126-9D30-33333E736DA7}" presName="parentLeftMargin" presStyleLbl="node1" presStyleIdx="0" presStyleCnt="4"/>
      <dgm:spPr/>
      <dgm:t>
        <a:bodyPr/>
        <a:lstStyle/>
        <a:p>
          <a:endParaRPr lang="de-DE"/>
        </a:p>
      </dgm:t>
    </dgm:pt>
    <dgm:pt modelId="{07FCA379-03E4-4502-B60F-B5575E2E5F74}" type="pres">
      <dgm:prSet presAssocID="{5544F6F0-6782-4126-9D30-33333E736DA7}" presName="parentText" presStyleLbl="node1" presStyleIdx="1" presStyleCnt="4" custScaleX="150037" custScaleY="144895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6273ED6-8227-4AED-9339-4FD9EB619864}" type="pres">
      <dgm:prSet presAssocID="{5544F6F0-6782-4126-9D30-33333E736DA7}" presName="negativeSpace" presStyleCnt="0"/>
      <dgm:spPr/>
    </dgm:pt>
    <dgm:pt modelId="{4D91A3F9-7FEE-40E5-A4BB-97F2F011E0AB}" type="pres">
      <dgm:prSet presAssocID="{5544F6F0-6782-4126-9D30-33333E736DA7}" presName="childText" presStyleLbl="conFgAcc1" presStyleIdx="1" presStyleCnt="4">
        <dgm:presLayoutVars>
          <dgm:bulletEnabled val="1"/>
        </dgm:presLayoutVars>
      </dgm:prSet>
      <dgm:spPr/>
    </dgm:pt>
    <dgm:pt modelId="{57DD8C50-9661-418A-A5EA-CDFA9B041ADB}" type="pres">
      <dgm:prSet presAssocID="{2A8A25D3-3C5D-4BC1-92AE-A13A6295C501}" presName="spaceBetweenRectangles" presStyleCnt="0"/>
      <dgm:spPr/>
    </dgm:pt>
    <dgm:pt modelId="{984C2260-57B3-41B9-AD15-F6951B66828E}" type="pres">
      <dgm:prSet presAssocID="{EC68BCA5-516C-485A-A832-4FF6CC2FCFB3}" presName="parentLin" presStyleCnt="0"/>
      <dgm:spPr/>
    </dgm:pt>
    <dgm:pt modelId="{C8288D50-05B9-4087-9D80-67A8E581442C}" type="pres">
      <dgm:prSet presAssocID="{EC68BCA5-516C-485A-A832-4FF6CC2FCFB3}" presName="parentLeftMargin" presStyleLbl="node1" presStyleIdx="1" presStyleCnt="4"/>
      <dgm:spPr/>
      <dgm:t>
        <a:bodyPr/>
        <a:lstStyle/>
        <a:p>
          <a:endParaRPr lang="de-DE"/>
        </a:p>
      </dgm:t>
    </dgm:pt>
    <dgm:pt modelId="{0F86EE62-8482-4696-A545-F7FF26A6B15E}" type="pres">
      <dgm:prSet presAssocID="{EC68BCA5-516C-485A-A832-4FF6CC2FCFB3}" presName="parentText" presStyleLbl="node1" presStyleIdx="2" presStyleCnt="4" custScaleX="142931" custScaleY="149573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2DB4BCF-001A-4798-BA79-7355A2818413}" type="pres">
      <dgm:prSet presAssocID="{EC68BCA5-516C-485A-A832-4FF6CC2FCFB3}" presName="negativeSpace" presStyleCnt="0"/>
      <dgm:spPr/>
    </dgm:pt>
    <dgm:pt modelId="{45DDF479-4A6B-4F58-AFE3-B637E053B2B9}" type="pres">
      <dgm:prSet presAssocID="{EC68BCA5-516C-485A-A832-4FF6CC2FCFB3}" presName="childText" presStyleLbl="conFgAcc1" presStyleIdx="2" presStyleCnt="4">
        <dgm:presLayoutVars>
          <dgm:bulletEnabled val="1"/>
        </dgm:presLayoutVars>
      </dgm:prSet>
      <dgm:spPr/>
    </dgm:pt>
    <dgm:pt modelId="{A2C7D4B9-A73F-4874-BD96-DE958D7536F8}" type="pres">
      <dgm:prSet presAssocID="{64FB695B-D870-4F06-917C-F8BBF4F6B3F5}" presName="spaceBetweenRectangles" presStyleCnt="0"/>
      <dgm:spPr/>
    </dgm:pt>
    <dgm:pt modelId="{2583C8F4-35B4-4225-998A-CBB5848B31FA}" type="pres">
      <dgm:prSet presAssocID="{43D98255-B525-4E29-A9C3-9B364F93FD06}" presName="parentLin" presStyleCnt="0"/>
      <dgm:spPr/>
    </dgm:pt>
    <dgm:pt modelId="{137F0E83-DF92-4AE9-B967-EBA6BD43008F}" type="pres">
      <dgm:prSet presAssocID="{43D98255-B525-4E29-A9C3-9B364F93FD06}" presName="parentLeftMargin" presStyleLbl="node1" presStyleIdx="2" presStyleCnt="4"/>
      <dgm:spPr/>
      <dgm:t>
        <a:bodyPr/>
        <a:lstStyle/>
        <a:p>
          <a:endParaRPr lang="de-DE"/>
        </a:p>
      </dgm:t>
    </dgm:pt>
    <dgm:pt modelId="{CC0829F4-FE29-491D-B9E7-BA4A03A890E7}" type="pres">
      <dgm:prSet presAssocID="{43D98255-B525-4E29-A9C3-9B364F93FD06}" presName="parentText" presStyleLbl="node1" presStyleIdx="3" presStyleCnt="4" custScaleX="142857" custScaleY="132404" custLinFactNeighborX="-16815" custLinFactNeighborY="-9511">
        <dgm:presLayoutVars>
          <dgm:chMax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AA4AE68-E00D-4064-9043-0D92802762C0}" type="pres">
      <dgm:prSet presAssocID="{43D98255-B525-4E29-A9C3-9B364F93FD06}" presName="negativeSpace" presStyleCnt="0"/>
      <dgm:spPr/>
    </dgm:pt>
    <dgm:pt modelId="{0C1E6AE9-3F9F-46BC-879F-3BFA2A6BE8FC}" type="pres">
      <dgm:prSet presAssocID="{43D98255-B525-4E29-A9C3-9B364F93FD06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860DF07E-57A5-4B0F-8965-A58155AF18FE}" type="presOf" srcId="{43D98255-B525-4E29-A9C3-9B364F93FD06}" destId="{CC0829F4-FE29-491D-B9E7-BA4A03A890E7}" srcOrd="1" destOrd="0" presId="urn:microsoft.com/office/officeart/2005/8/layout/list1"/>
    <dgm:cxn modelId="{162940E7-FEAB-4A66-B89B-9EA29B5AA080}" type="presOf" srcId="{E2CEBABA-ACB1-4392-85E9-902D750F2214}" destId="{C361C531-71DF-4925-B037-1AADA0A7EB78}" srcOrd="0" destOrd="0" presId="urn:microsoft.com/office/officeart/2005/8/layout/list1"/>
    <dgm:cxn modelId="{B33B1F15-04CB-4287-ADAF-1606D3B8ED10}" srcId="{65E6C206-A86F-4EE8-89C1-63B01BE60A46}" destId="{43D98255-B525-4E29-A9C3-9B364F93FD06}" srcOrd="3" destOrd="0" parTransId="{93C3991F-A790-4AA2-8311-54D6EC5423D1}" sibTransId="{2D5788E7-9B41-436F-82B3-2BA02754EB90}"/>
    <dgm:cxn modelId="{8B39E618-B029-4648-A179-872793BDB81D}" srcId="{65E6C206-A86F-4EE8-89C1-63B01BE60A46}" destId="{EC68BCA5-516C-485A-A832-4FF6CC2FCFB3}" srcOrd="2" destOrd="0" parTransId="{72C18878-55E6-4E12-ACCD-28920EDCED05}" sibTransId="{64FB695B-D870-4F06-917C-F8BBF4F6B3F5}"/>
    <dgm:cxn modelId="{57487FF5-24C6-4617-B3B7-6BB07325353B}" type="presOf" srcId="{43D98255-B525-4E29-A9C3-9B364F93FD06}" destId="{137F0E83-DF92-4AE9-B967-EBA6BD43008F}" srcOrd="0" destOrd="0" presId="urn:microsoft.com/office/officeart/2005/8/layout/list1"/>
    <dgm:cxn modelId="{D76ABD40-76DC-4480-8424-1D800B27FDB0}" srcId="{65E6C206-A86F-4EE8-89C1-63B01BE60A46}" destId="{E2CEBABA-ACB1-4392-85E9-902D750F2214}" srcOrd="0" destOrd="0" parTransId="{092DF0D5-CBF8-4DC9-B9DE-0261EA9D530B}" sibTransId="{91018202-BF16-417A-BE67-9DC067C31FF2}"/>
    <dgm:cxn modelId="{0B44CB4A-9E8A-4CDC-AA69-43A575A4117A}" type="presOf" srcId="{EC68BCA5-516C-485A-A832-4FF6CC2FCFB3}" destId="{C8288D50-05B9-4087-9D80-67A8E581442C}" srcOrd="0" destOrd="0" presId="urn:microsoft.com/office/officeart/2005/8/layout/list1"/>
    <dgm:cxn modelId="{66223906-FFA6-4C03-A42B-F9AD25447CE9}" type="presOf" srcId="{5544F6F0-6782-4126-9D30-33333E736DA7}" destId="{E94B7011-AF40-496F-855F-26A2AB711B3D}" srcOrd="0" destOrd="0" presId="urn:microsoft.com/office/officeart/2005/8/layout/list1"/>
    <dgm:cxn modelId="{305387B9-C3F3-437B-909A-E72B6F438525}" type="presOf" srcId="{EC68BCA5-516C-485A-A832-4FF6CC2FCFB3}" destId="{0F86EE62-8482-4696-A545-F7FF26A6B15E}" srcOrd="1" destOrd="0" presId="urn:microsoft.com/office/officeart/2005/8/layout/list1"/>
    <dgm:cxn modelId="{3FA9F35C-1DE8-4F1A-ACCA-050D98849C24}" type="presOf" srcId="{5544F6F0-6782-4126-9D30-33333E736DA7}" destId="{07FCA379-03E4-4502-B60F-B5575E2E5F74}" srcOrd="1" destOrd="0" presId="urn:microsoft.com/office/officeart/2005/8/layout/list1"/>
    <dgm:cxn modelId="{FA7DC14C-22F2-4200-87A8-03948B6C8CF1}" srcId="{65E6C206-A86F-4EE8-89C1-63B01BE60A46}" destId="{5544F6F0-6782-4126-9D30-33333E736DA7}" srcOrd="1" destOrd="0" parTransId="{72270274-2477-49E8-A9A3-0E279D075F6E}" sibTransId="{2A8A25D3-3C5D-4BC1-92AE-A13A6295C501}"/>
    <dgm:cxn modelId="{8849D48F-4D7D-4652-97E6-8078401CEE03}" type="presOf" srcId="{65E6C206-A86F-4EE8-89C1-63B01BE60A46}" destId="{9D4B8A7C-A80A-49AE-8C4F-6132505BCAAF}" srcOrd="0" destOrd="0" presId="urn:microsoft.com/office/officeart/2005/8/layout/list1"/>
    <dgm:cxn modelId="{84493865-5247-4C1C-AA74-7A5500D889B9}" type="presOf" srcId="{E2CEBABA-ACB1-4392-85E9-902D750F2214}" destId="{F7C1442A-0E53-401C-910C-4C5505E53245}" srcOrd="1" destOrd="0" presId="urn:microsoft.com/office/officeart/2005/8/layout/list1"/>
    <dgm:cxn modelId="{11B29B41-67A1-4046-9B24-61AE62BB8F8F}" type="presParOf" srcId="{9D4B8A7C-A80A-49AE-8C4F-6132505BCAAF}" destId="{864B7B04-5406-46FF-934A-E92A3BED12F5}" srcOrd="0" destOrd="0" presId="urn:microsoft.com/office/officeart/2005/8/layout/list1"/>
    <dgm:cxn modelId="{7F37276D-8945-4CAC-A68B-17F679ECD6B1}" type="presParOf" srcId="{864B7B04-5406-46FF-934A-E92A3BED12F5}" destId="{C361C531-71DF-4925-B037-1AADA0A7EB78}" srcOrd="0" destOrd="0" presId="urn:microsoft.com/office/officeart/2005/8/layout/list1"/>
    <dgm:cxn modelId="{68EAF3AA-688C-4A6D-B06E-50E4E7C68646}" type="presParOf" srcId="{864B7B04-5406-46FF-934A-E92A3BED12F5}" destId="{F7C1442A-0E53-401C-910C-4C5505E53245}" srcOrd="1" destOrd="0" presId="urn:microsoft.com/office/officeart/2005/8/layout/list1"/>
    <dgm:cxn modelId="{753448E9-A225-4F76-A62E-78515DF91C7E}" type="presParOf" srcId="{9D4B8A7C-A80A-49AE-8C4F-6132505BCAAF}" destId="{14C353FF-203A-4370-90C1-217200814671}" srcOrd="1" destOrd="0" presId="urn:microsoft.com/office/officeart/2005/8/layout/list1"/>
    <dgm:cxn modelId="{FCCC799B-5947-4350-9560-4EFEE3FC6BD8}" type="presParOf" srcId="{9D4B8A7C-A80A-49AE-8C4F-6132505BCAAF}" destId="{7A28F786-9858-4E9A-8C37-D7ED12B2E4D5}" srcOrd="2" destOrd="0" presId="urn:microsoft.com/office/officeart/2005/8/layout/list1"/>
    <dgm:cxn modelId="{DAAF5659-2F7B-492A-BC18-4C6C36DE9263}" type="presParOf" srcId="{9D4B8A7C-A80A-49AE-8C4F-6132505BCAAF}" destId="{AE2E0EFB-3E5A-42A5-9E37-66E8D5D9FFDB}" srcOrd="3" destOrd="0" presId="urn:microsoft.com/office/officeart/2005/8/layout/list1"/>
    <dgm:cxn modelId="{E08F4FE0-2A03-4194-87D3-7D6E6689E607}" type="presParOf" srcId="{9D4B8A7C-A80A-49AE-8C4F-6132505BCAAF}" destId="{89ABBC02-B7C0-4419-A13C-9C2911087BAD}" srcOrd="4" destOrd="0" presId="urn:microsoft.com/office/officeart/2005/8/layout/list1"/>
    <dgm:cxn modelId="{D55CE669-FBCB-4D4E-BCCB-FED92D02BE91}" type="presParOf" srcId="{89ABBC02-B7C0-4419-A13C-9C2911087BAD}" destId="{E94B7011-AF40-496F-855F-26A2AB711B3D}" srcOrd="0" destOrd="0" presId="urn:microsoft.com/office/officeart/2005/8/layout/list1"/>
    <dgm:cxn modelId="{D9305799-194B-4BA1-B875-4209A0BD1307}" type="presParOf" srcId="{89ABBC02-B7C0-4419-A13C-9C2911087BAD}" destId="{07FCA379-03E4-4502-B60F-B5575E2E5F74}" srcOrd="1" destOrd="0" presId="urn:microsoft.com/office/officeart/2005/8/layout/list1"/>
    <dgm:cxn modelId="{F7C5F8E5-DEA6-4CB2-B096-911AD9459322}" type="presParOf" srcId="{9D4B8A7C-A80A-49AE-8C4F-6132505BCAAF}" destId="{86273ED6-8227-4AED-9339-4FD9EB619864}" srcOrd="5" destOrd="0" presId="urn:microsoft.com/office/officeart/2005/8/layout/list1"/>
    <dgm:cxn modelId="{BC10C9D4-393A-4476-8AB3-91EF26F3FE60}" type="presParOf" srcId="{9D4B8A7C-A80A-49AE-8C4F-6132505BCAAF}" destId="{4D91A3F9-7FEE-40E5-A4BB-97F2F011E0AB}" srcOrd="6" destOrd="0" presId="urn:microsoft.com/office/officeart/2005/8/layout/list1"/>
    <dgm:cxn modelId="{8721C8F3-DB86-4B3C-9B39-4855ABE12413}" type="presParOf" srcId="{9D4B8A7C-A80A-49AE-8C4F-6132505BCAAF}" destId="{57DD8C50-9661-418A-A5EA-CDFA9B041ADB}" srcOrd="7" destOrd="0" presId="urn:microsoft.com/office/officeart/2005/8/layout/list1"/>
    <dgm:cxn modelId="{F2415DB4-B11F-4CCF-89EA-053458D56A06}" type="presParOf" srcId="{9D4B8A7C-A80A-49AE-8C4F-6132505BCAAF}" destId="{984C2260-57B3-41B9-AD15-F6951B66828E}" srcOrd="8" destOrd="0" presId="urn:microsoft.com/office/officeart/2005/8/layout/list1"/>
    <dgm:cxn modelId="{7801C207-1DB5-4727-B1D1-DFAE70DF3569}" type="presParOf" srcId="{984C2260-57B3-41B9-AD15-F6951B66828E}" destId="{C8288D50-05B9-4087-9D80-67A8E581442C}" srcOrd="0" destOrd="0" presId="urn:microsoft.com/office/officeart/2005/8/layout/list1"/>
    <dgm:cxn modelId="{EC466EC1-393D-4317-B9DF-3ED47F629E6D}" type="presParOf" srcId="{984C2260-57B3-41B9-AD15-F6951B66828E}" destId="{0F86EE62-8482-4696-A545-F7FF26A6B15E}" srcOrd="1" destOrd="0" presId="urn:microsoft.com/office/officeart/2005/8/layout/list1"/>
    <dgm:cxn modelId="{353B5E1C-D0FE-4235-A640-3F4493A8ACBE}" type="presParOf" srcId="{9D4B8A7C-A80A-49AE-8C4F-6132505BCAAF}" destId="{62DB4BCF-001A-4798-BA79-7355A2818413}" srcOrd="9" destOrd="0" presId="urn:microsoft.com/office/officeart/2005/8/layout/list1"/>
    <dgm:cxn modelId="{A01DE8AC-6EFF-4D58-936F-6A9BC7B5BCE8}" type="presParOf" srcId="{9D4B8A7C-A80A-49AE-8C4F-6132505BCAAF}" destId="{45DDF479-4A6B-4F58-AFE3-B637E053B2B9}" srcOrd="10" destOrd="0" presId="urn:microsoft.com/office/officeart/2005/8/layout/list1"/>
    <dgm:cxn modelId="{BDA5F890-F119-40D4-B2C5-2E458BE540F6}" type="presParOf" srcId="{9D4B8A7C-A80A-49AE-8C4F-6132505BCAAF}" destId="{A2C7D4B9-A73F-4874-BD96-DE958D7536F8}" srcOrd="11" destOrd="0" presId="urn:microsoft.com/office/officeart/2005/8/layout/list1"/>
    <dgm:cxn modelId="{893311E6-FB56-415F-B657-DA42BA7CD85C}" type="presParOf" srcId="{9D4B8A7C-A80A-49AE-8C4F-6132505BCAAF}" destId="{2583C8F4-35B4-4225-998A-CBB5848B31FA}" srcOrd="12" destOrd="0" presId="urn:microsoft.com/office/officeart/2005/8/layout/list1"/>
    <dgm:cxn modelId="{7E082766-9827-44C1-B754-F01D0EE3E0C7}" type="presParOf" srcId="{2583C8F4-35B4-4225-998A-CBB5848B31FA}" destId="{137F0E83-DF92-4AE9-B967-EBA6BD43008F}" srcOrd="0" destOrd="0" presId="urn:microsoft.com/office/officeart/2005/8/layout/list1"/>
    <dgm:cxn modelId="{72E272A8-61F3-4DA3-88E6-83C43A8FC92F}" type="presParOf" srcId="{2583C8F4-35B4-4225-998A-CBB5848B31FA}" destId="{CC0829F4-FE29-491D-B9E7-BA4A03A890E7}" srcOrd="1" destOrd="0" presId="urn:microsoft.com/office/officeart/2005/8/layout/list1"/>
    <dgm:cxn modelId="{C87F1C30-A6AF-4F90-8C08-BB3B9C4B32F3}" type="presParOf" srcId="{9D4B8A7C-A80A-49AE-8C4F-6132505BCAAF}" destId="{AAA4AE68-E00D-4064-9043-0D92802762C0}" srcOrd="13" destOrd="0" presId="urn:microsoft.com/office/officeart/2005/8/layout/list1"/>
    <dgm:cxn modelId="{82B1A7DD-B817-4A65-A084-B46AE8BB8F92}" type="presParOf" srcId="{9D4B8A7C-A80A-49AE-8C4F-6132505BCAAF}" destId="{0C1E6AE9-3F9F-46BC-879F-3BFA2A6BE8F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C3E12F3-67BB-4CE0-A6AD-3C4150CD1C79}" type="doc">
      <dgm:prSet loTypeId="urn:microsoft.com/office/officeart/2005/8/layout/hierarchy3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4D2EE8CC-F3D5-4E71-AC66-9291CAEA57FD}">
      <dgm:prSet phldrT="[Text]" custT="1"/>
      <dgm:spPr>
        <a:solidFill>
          <a:srgbClr val="0070C0"/>
        </a:solidFill>
      </dgm:spPr>
      <dgm:t>
        <a:bodyPr/>
        <a:lstStyle/>
        <a:p>
          <a:r>
            <a:rPr lang="de-DE" sz="2000" b="1" baseline="0" dirty="0" smtClean="0">
              <a:solidFill>
                <a:schemeClr val="bg1"/>
              </a:solidFill>
            </a:rPr>
            <a:t>Werte der</a:t>
          </a:r>
          <a:r>
            <a:rPr lang="de-DE" sz="2000" b="1" dirty="0" smtClean="0">
              <a:solidFill>
                <a:schemeClr val="tx1"/>
              </a:solidFill>
            </a:rPr>
            <a:t> </a:t>
          </a:r>
          <a:r>
            <a:rPr lang="de-DE" sz="2000" b="1" baseline="0" dirty="0" smtClean="0">
              <a:solidFill>
                <a:schemeClr val="bg1"/>
              </a:solidFill>
            </a:rPr>
            <a:t>Union</a:t>
          </a:r>
          <a:endParaRPr lang="de-DE" sz="2000" b="1" baseline="0" dirty="0">
            <a:solidFill>
              <a:schemeClr val="bg1"/>
            </a:solidFill>
          </a:endParaRPr>
        </a:p>
      </dgm:t>
    </dgm:pt>
    <dgm:pt modelId="{9AF78705-9317-480D-980E-A3EEBFFB8A97}" type="parTrans" cxnId="{11C3336E-F651-471C-A3E1-29F003239069}">
      <dgm:prSet/>
      <dgm:spPr/>
      <dgm:t>
        <a:bodyPr/>
        <a:lstStyle/>
        <a:p>
          <a:endParaRPr lang="de-DE"/>
        </a:p>
      </dgm:t>
    </dgm:pt>
    <dgm:pt modelId="{B7C21AF2-5ADD-48A7-8E75-5B6BDF04D99A}" type="sibTrans" cxnId="{11C3336E-F651-471C-A3E1-29F003239069}">
      <dgm:prSet/>
      <dgm:spPr/>
      <dgm:t>
        <a:bodyPr/>
        <a:lstStyle/>
        <a:p>
          <a:endParaRPr lang="de-DE"/>
        </a:p>
      </dgm:t>
    </dgm:pt>
    <dgm:pt modelId="{0D19873B-BA4D-440A-919C-1BD9B38518E7}">
      <dgm:prSet phldrT="[Text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de-DE" sz="2000" b="1" dirty="0" smtClean="0">
              <a:solidFill>
                <a:schemeClr val="tx1"/>
              </a:solidFill>
            </a:rPr>
            <a:t>Bürgerbeteiligung</a:t>
          </a:r>
          <a:endParaRPr lang="de-DE" sz="2000" b="1" dirty="0">
            <a:solidFill>
              <a:schemeClr val="tx1"/>
            </a:solidFill>
          </a:endParaRPr>
        </a:p>
      </dgm:t>
    </dgm:pt>
    <dgm:pt modelId="{67994D9D-40E8-479D-BCEE-F4CA00AB6E9B}" type="parTrans" cxnId="{B8A69D4F-C434-4127-84BB-82555B96BDB2}">
      <dgm:prSet/>
      <dgm:spPr/>
      <dgm:t>
        <a:bodyPr/>
        <a:lstStyle/>
        <a:p>
          <a:endParaRPr lang="de-DE"/>
        </a:p>
      </dgm:t>
    </dgm:pt>
    <dgm:pt modelId="{4632BD93-1BB9-46AA-8545-6FAA02DE7E06}" type="sibTrans" cxnId="{B8A69D4F-C434-4127-84BB-82555B96BDB2}">
      <dgm:prSet/>
      <dgm:spPr/>
      <dgm:t>
        <a:bodyPr/>
        <a:lstStyle/>
        <a:p>
          <a:endParaRPr lang="de-DE"/>
        </a:p>
      </dgm:t>
    </dgm:pt>
    <dgm:pt modelId="{9DD287D3-8D03-4354-8CA5-58B0495C3CE2}">
      <dgm:prSet phldrT="[Text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de-DE" sz="1400" dirty="0" smtClean="0"/>
            <a:t>Stärkung des europäischen </a:t>
          </a:r>
          <a:r>
            <a:rPr lang="de-DE" sz="1400" b="1" dirty="0" smtClean="0"/>
            <a:t>Geschichts-bewusstseins</a:t>
          </a:r>
          <a:r>
            <a:rPr lang="de-DE" sz="1400" dirty="0" smtClean="0"/>
            <a:t>, der </a:t>
          </a:r>
          <a:r>
            <a:rPr lang="de-DE" sz="1400" b="1" dirty="0" smtClean="0"/>
            <a:t>gemeinsamen Kultur</a:t>
          </a:r>
          <a:r>
            <a:rPr lang="de-DE" sz="1400" dirty="0" smtClean="0"/>
            <a:t> u. des </a:t>
          </a:r>
          <a:r>
            <a:rPr lang="de-DE" sz="1400" b="1" dirty="0" smtClean="0"/>
            <a:t>kulturellen Erbes</a:t>
          </a:r>
        </a:p>
      </dgm:t>
    </dgm:pt>
    <dgm:pt modelId="{90FBD19E-6819-4FE1-94D9-B9065DA0E12E}" type="parTrans" cxnId="{7CBCDD30-F10A-4A97-81FB-035BA4C42CA0}">
      <dgm:prSet/>
      <dgm:spPr/>
      <dgm:t>
        <a:bodyPr/>
        <a:lstStyle/>
        <a:p>
          <a:endParaRPr lang="de-DE"/>
        </a:p>
      </dgm:t>
    </dgm:pt>
    <dgm:pt modelId="{6681F26D-CF03-485F-A3DD-9B309C706D9A}" type="sibTrans" cxnId="{7CBCDD30-F10A-4A97-81FB-035BA4C42CA0}">
      <dgm:prSet/>
      <dgm:spPr/>
      <dgm:t>
        <a:bodyPr/>
        <a:lstStyle/>
        <a:p>
          <a:endParaRPr lang="de-DE"/>
        </a:p>
      </dgm:t>
    </dgm:pt>
    <dgm:pt modelId="{E32924B4-198C-4D91-A598-80191C784A1C}">
      <dgm:prSet custT="1"/>
      <dgm:spPr>
        <a:solidFill>
          <a:schemeClr val="bg2">
            <a:lumMod val="85000"/>
          </a:schemeClr>
        </a:solidFill>
      </dgm:spPr>
      <dgm:t>
        <a:bodyPr/>
        <a:lstStyle/>
        <a:p>
          <a:r>
            <a:rPr lang="de-DE" sz="2000" b="1" dirty="0" smtClean="0">
              <a:solidFill>
                <a:schemeClr val="tx1"/>
              </a:solidFill>
            </a:rPr>
            <a:t>Gleichstellung und Rechte</a:t>
          </a:r>
          <a:endParaRPr lang="de-DE" sz="2000" b="1" dirty="0">
            <a:solidFill>
              <a:schemeClr val="tx1"/>
            </a:solidFill>
          </a:endParaRPr>
        </a:p>
      </dgm:t>
    </dgm:pt>
    <dgm:pt modelId="{829B0A44-51DE-41D7-9E7A-D8AFDADDA7CB}" type="parTrans" cxnId="{AA1E0D04-0411-4867-A74B-63093178F227}">
      <dgm:prSet/>
      <dgm:spPr/>
      <dgm:t>
        <a:bodyPr/>
        <a:lstStyle/>
        <a:p>
          <a:endParaRPr lang="de-DE"/>
        </a:p>
      </dgm:t>
    </dgm:pt>
    <dgm:pt modelId="{5AD9AF3C-772E-4C1E-9914-2E6F64142E82}" type="sibTrans" cxnId="{AA1E0D04-0411-4867-A74B-63093178F227}">
      <dgm:prSet/>
      <dgm:spPr/>
      <dgm:t>
        <a:bodyPr/>
        <a:lstStyle/>
        <a:p>
          <a:endParaRPr lang="de-DE"/>
        </a:p>
      </dgm:t>
    </dgm:pt>
    <dgm:pt modelId="{5BA093FF-45BA-4D0A-BB0A-271443C4FB64}">
      <dgm:prSet custT="1"/>
      <dgm:spPr>
        <a:solidFill>
          <a:srgbClr val="FFC000"/>
        </a:solidFill>
      </dgm:spPr>
      <dgm:t>
        <a:bodyPr/>
        <a:lstStyle/>
        <a:p>
          <a:r>
            <a:rPr lang="de-DE" sz="2000" b="1" dirty="0" smtClean="0">
              <a:solidFill>
                <a:schemeClr val="tx1"/>
              </a:solidFill>
            </a:rPr>
            <a:t>Daphne</a:t>
          </a:r>
          <a:endParaRPr lang="de-DE" sz="2000" b="1" dirty="0">
            <a:solidFill>
              <a:schemeClr val="tx1"/>
            </a:solidFill>
          </a:endParaRPr>
        </a:p>
      </dgm:t>
    </dgm:pt>
    <dgm:pt modelId="{4EDEDD70-8FDB-486E-825A-815496B2DCAF}" type="parTrans" cxnId="{421DCBCC-5685-4FC6-B247-4D972D5DCB35}">
      <dgm:prSet/>
      <dgm:spPr/>
      <dgm:t>
        <a:bodyPr/>
        <a:lstStyle/>
        <a:p>
          <a:endParaRPr lang="de-DE"/>
        </a:p>
      </dgm:t>
    </dgm:pt>
    <dgm:pt modelId="{2035D4FB-BC4E-4624-B938-81B028A47C5D}" type="sibTrans" cxnId="{421DCBCC-5685-4FC6-B247-4D972D5DCB35}">
      <dgm:prSet/>
      <dgm:spPr/>
      <dgm:t>
        <a:bodyPr/>
        <a:lstStyle/>
        <a:p>
          <a:endParaRPr lang="de-DE"/>
        </a:p>
      </dgm:t>
    </dgm:pt>
    <dgm:pt modelId="{DB97AC76-5E92-44EC-BDC3-0E7B0BA91F48}">
      <dgm:prSet custT="1"/>
      <dgm:spPr/>
      <dgm:t>
        <a:bodyPr/>
        <a:lstStyle/>
        <a:p>
          <a:pPr algn="ctr"/>
          <a:r>
            <a:rPr lang="de-AT" sz="1400" dirty="0" smtClean="0"/>
            <a:t>Schutz und Förderung, Sensibilisierung der/für Rechte durch </a:t>
          </a:r>
          <a:r>
            <a:rPr lang="de-AT" sz="1400" b="1" dirty="0" smtClean="0"/>
            <a:t>finanzielle Unterstützung zivilgesellschaftlicher Organisationen  </a:t>
          </a:r>
          <a:r>
            <a:rPr lang="de-AT" sz="1400" dirty="0" smtClean="0"/>
            <a:t>auf lokaler, regionaler, nationaler und transnationaler Ebene</a:t>
          </a:r>
          <a:endParaRPr lang="de-AT" sz="1400" dirty="0"/>
        </a:p>
      </dgm:t>
    </dgm:pt>
    <dgm:pt modelId="{A68B0F54-5269-4B28-A107-3211DE58FBB7}" type="parTrans" cxnId="{A6B5C897-1410-4EDD-8CDB-8D19AC1BB82E}">
      <dgm:prSet/>
      <dgm:spPr/>
      <dgm:t>
        <a:bodyPr/>
        <a:lstStyle/>
        <a:p>
          <a:endParaRPr lang="de-DE"/>
        </a:p>
      </dgm:t>
    </dgm:pt>
    <dgm:pt modelId="{9F51F412-9C14-40CB-8C37-80469ACE6E63}" type="sibTrans" cxnId="{A6B5C897-1410-4EDD-8CDB-8D19AC1BB82E}">
      <dgm:prSet/>
      <dgm:spPr/>
      <dgm:t>
        <a:bodyPr/>
        <a:lstStyle/>
        <a:p>
          <a:endParaRPr lang="de-DE"/>
        </a:p>
      </dgm:t>
    </dgm:pt>
    <dgm:pt modelId="{8BFACBA4-6F62-4351-982F-A4AAF4AF31F7}">
      <dgm:prSet custT="1"/>
      <dgm:spPr/>
      <dgm:t>
        <a:bodyPr/>
        <a:lstStyle/>
        <a:p>
          <a:r>
            <a:rPr lang="de-AT" sz="1400" dirty="0" smtClean="0"/>
            <a:t>Förderung von </a:t>
          </a:r>
          <a:r>
            <a:rPr lang="de-AT" sz="1400" b="1" dirty="0" smtClean="0"/>
            <a:t>Gleichstellung</a:t>
          </a:r>
          <a:r>
            <a:rPr lang="de-AT" sz="1400" dirty="0" smtClean="0"/>
            <a:t>; Verhütung  und Bekämpfung von Ungleichheiten und Diskriminierung </a:t>
          </a:r>
          <a:endParaRPr lang="de-DE" sz="1400" dirty="0"/>
        </a:p>
      </dgm:t>
    </dgm:pt>
    <dgm:pt modelId="{EC651F10-F285-469F-9B87-00027E908340}" type="parTrans" cxnId="{0496B900-2C22-43BC-9810-D6B1E2D05ECE}">
      <dgm:prSet/>
      <dgm:spPr/>
      <dgm:t>
        <a:bodyPr/>
        <a:lstStyle/>
        <a:p>
          <a:endParaRPr lang="de-DE"/>
        </a:p>
      </dgm:t>
    </dgm:pt>
    <dgm:pt modelId="{A622E7CF-2412-46B8-8A5E-8EFD9558E401}" type="sibTrans" cxnId="{0496B900-2C22-43BC-9810-D6B1E2D05ECE}">
      <dgm:prSet/>
      <dgm:spPr/>
      <dgm:t>
        <a:bodyPr/>
        <a:lstStyle/>
        <a:p>
          <a:endParaRPr lang="de-DE"/>
        </a:p>
      </dgm:t>
    </dgm:pt>
    <dgm:pt modelId="{7BDF921D-C0D3-4BA3-B898-3D55F07B3B80}">
      <dgm:prSet custT="1"/>
      <dgm:spPr/>
      <dgm:t>
        <a:bodyPr/>
        <a:lstStyle/>
        <a:p>
          <a:r>
            <a:rPr lang="de-AT" sz="1400" dirty="0" smtClean="0"/>
            <a:t>Bekämpfung von </a:t>
          </a:r>
          <a:r>
            <a:rPr lang="de-AT" sz="1400" b="1" dirty="0" smtClean="0"/>
            <a:t>Rassismus</a:t>
          </a:r>
          <a:r>
            <a:rPr lang="de-AT" sz="1400" dirty="0" smtClean="0"/>
            <a:t>, </a:t>
          </a:r>
          <a:r>
            <a:rPr lang="de-AT" sz="1400" b="1" dirty="0" smtClean="0"/>
            <a:t>Xenophobie</a:t>
          </a:r>
          <a:r>
            <a:rPr lang="de-AT" sz="1400" dirty="0" smtClean="0"/>
            <a:t> und </a:t>
          </a:r>
          <a:r>
            <a:rPr lang="de-AT" sz="1400" b="1" dirty="0" smtClean="0"/>
            <a:t>Intoleranz</a:t>
          </a:r>
          <a:r>
            <a:rPr lang="de-AT" sz="1400" dirty="0" smtClean="0"/>
            <a:t> </a:t>
          </a:r>
          <a:endParaRPr lang="de-DE" sz="1400" dirty="0"/>
        </a:p>
      </dgm:t>
    </dgm:pt>
    <dgm:pt modelId="{E6A9126B-A7D9-457F-A2E9-F9CF829BDCD3}" type="parTrans" cxnId="{A679D4ED-06AA-4450-AEBA-B5B53128644C}">
      <dgm:prSet/>
      <dgm:spPr/>
      <dgm:t>
        <a:bodyPr/>
        <a:lstStyle/>
        <a:p>
          <a:endParaRPr lang="de-DE"/>
        </a:p>
      </dgm:t>
    </dgm:pt>
    <dgm:pt modelId="{41C0083B-BA2F-4F78-AA73-24F78652332E}" type="sibTrans" cxnId="{A679D4ED-06AA-4450-AEBA-B5B53128644C}">
      <dgm:prSet/>
      <dgm:spPr/>
      <dgm:t>
        <a:bodyPr/>
        <a:lstStyle/>
        <a:p>
          <a:endParaRPr lang="de-DE"/>
        </a:p>
      </dgm:t>
    </dgm:pt>
    <dgm:pt modelId="{CABB8554-D6D8-4E08-B3F7-6442C2D74A76}">
      <dgm:prSet custT="1"/>
      <dgm:spPr/>
      <dgm:t>
        <a:bodyPr/>
        <a:lstStyle/>
        <a:p>
          <a:r>
            <a:rPr lang="de-DE" sz="1400" dirty="0" smtClean="0"/>
            <a:t>Schutz/Förderung von </a:t>
          </a:r>
          <a:r>
            <a:rPr lang="de-DE" sz="1400" b="1" dirty="0" smtClean="0"/>
            <a:t>Kinderrechten </a:t>
          </a:r>
          <a:endParaRPr lang="de-DE" sz="1400" b="1" dirty="0"/>
        </a:p>
      </dgm:t>
    </dgm:pt>
    <dgm:pt modelId="{5BC91236-98C2-4B88-AED1-1D6D5775A43E}" type="parTrans" cxnId="{76854994-15C9-4F10-8506-BB86727972E9}">
      <dgm:prSet/>
      <dgm:spPr/>
      <dgm:t>
        <a:bodyPr/>
        <a:lstStyle/>
        <a:p>
          <a:endParaRPr lang="de-DE"/>
        </a:p>
      </dgm:t>
    </dgm:pt>
    <dgm:pt modelId="{51C9E786-B48A-443A-BF6D-1CD719AE4DB5}" type="sibTrans" cxnId="{76854994-15C9-4F10-8506-BB86727972E9}">
      <dgm:prSet/>
      <dgm:spPr/>
      <dgm:t>
        <a:bodyPr/>
        <a:lstStyle/>
        <a:p>
          <a:endParaRPr lang="de-DE"/>
        </a:p>
      </dgm:t>
    </dgm:pt>
    <dgm:pt modelId="{788B82E8-92BE-4D92-9EB4-B0744A6320A7}">
      <dgm:prSet custT="1"/>
      <dgm:spPr/>
      <dgm:t>
        <a:bodyPr/>
        <a:lstStyle/>
        <a:p>
          <a:r>
            <a:rPr lang="de-AT" sz="1400" dirty="0" smtClean="0"/>
            <a:t>Schutz/Förderung von </a:t>
          </a:r>
          <a:r>
            <a:rPr lang="de-AT" sz="1400" b="1" dirty="0" smtClean="0"/>
            <a:t>Bürgerrechten </a:t>
          </a:r>
          <a:r>
            <a:rPr lang="de-AT" sz="1400" dirty="0" smtClean="0"/>
            <a:t>und Schutz  personenbezogener  Daten</a:t>
          </a:r>
          <a:endParaRPr lang="de-DE" sz="1400" dirty="0" smtClean="0"/>
        </a:p>
      </dgm:t>
    </dgm:pt>
    <dgm:pt modelId="{287410FD-517F-4452-9DA7-E35EC514D644}" type="parTrans" cxnId="{5B757DD0-521C-4902-9DA9-73D98E25B7D2}">
      <dgm:prSet/>
      <dgm:spPr/>
      <dgm:t>
        <a:bodyPr/>
        <a:lstStyle/>
        <a:p>
          <a:endParaRPr lang="de-DE"/>
        </a:p>
      </dgm:t>
    </dgm:pt>
    <dgm:pt modelId="{BCEFE3CE-3151-40D7-AC27-66E927B0A278}" type="sibTrans" cxnId="{5B757DD0-521C-4902-9DA9-73D98E25B7D2}">
      <dgm:prSet/>
      <dgm:spPr/>
      <dgm:t>
        <a:bodyPr/>
        <a:lstStyle/>
        <a:p>
          <a:endParaRPr lang="de-DE"/>
        </a:p>
      </dgm:t>
    </dgm:pt>
    <dgm:pt modelId="{E4E7F02C-9B98-4194-82D4-E6B5213A4EE3}">
      <dgm:prSet custT="1"/>
      <dgm:spPr/>
      <dgm:t>
        <a:bodyPr/>
        <a:lstStyle/>
        <a:p>
          <a:r>
            <a:rPr lang="de-DE" sz="1400" dirty="0" smtClean="0"/>
            <a:t>Schutz/Förderung v. </a:t>
          </a:r>
          <a:r>
            <a:rPr lang="de-DE" sz="1400" b="1" dirty="0" smtClean="0"/>
            <a:t>Behinderten-rechten</a:t>
          </a:r>
          <a:r>
            <a:rPr lang="de-DE" sz="1400" dirty="0" smtClean="0"/>
            <a:t> </a:t>
          </a:r>
          <a:endParaRPr lang="de-DE" sz="1400" dirty="0"/>
        </a:p>
      </dgm:t>
    </dgm:pt>
    <dgm:pt modelId="{0B7BADC8-D397-4DF5-B7DB-8F0188B74D74}" type="parTrans" cxnId="{4DC86C4A-2477-4FFC-9F20-3478E8EB5C31}">
      <dgm:prSet/>
      <dgm:spPr/>
      <dgm:t>
        <a:bodyPr/>
        <a:lstStyle/>
        <a:p>
          <a:endParaRPr lang="de-DE"/>
        </a:p>
      </dgm:t>
    </dgm:pt>
    <dgm:pt modelId="{5F33C45D-FA36-489C-8D2D-32F76D20E05E}" type="sibTrans" cxnId="{4DC86C4A-2477-4FFC-9F20-3478E8EB5C31}">
      <dgm:prSet/>
      <dgm:spPr/>
      <dgm:t>
        <a:bodyPr/>
        <a:lstStyle/>
        <a:p>
          <a:endParaRPr lang="de-DE"/>
        </a:p>
      </dgm:t>
    </dgm:pt>
    <dgm:pt modelId="{A32F778B-3693-4E63-A42E-63A3522CE4BC}">
      <dgm:prSet custT="1"/>
      <dgm:spPr/>
      <dgm:t>
        <a:bodyPr/>
        <a:lstStyle/>
        <a:p>
          <a:r>
            <a:rPr lang="de-AT" sz="1400" dirty="0" smtClean="0"/>
            <a:t>Förderung des Austausches zwischen </a:t>
          </a:r>
          <a:r>
            <a:rPr lang="de-AT" sz="1400" dirty="0" err="1" smtClean="0"/>
            <a:t>BürgerInnen</a:t>
          </a:r>
          <a:r>
            <a:rPr lang="de-AT" sz="1400" dirty="0" smtClean="0"/>
            <a:t>, insbesondere durch </a:t>
          </a:r>
          <a:r>
            <a:rPr lang="de-AT" sz="1400" b="1" dirty="0" smtClean="0"/>
            <a:t>Städtepartnerschaften</a:t>
          </a:r>
          <a:r>
            <a:rPr lang="de-AT" sz="1400" dirty="0" smtClean="0"/>
            <a:t> und </a:t>
          </a:r>
          <a:r>
            <a:rPr lang="de-AT" sz="1400" b="1" dirty="0" smtClean="0"/>
            <a:t>Städtenetzwerke</a:t>
          </a:r>
          <a:endParaRPr lang="de-DE" sz="1400" b="1" dirty="0"/>
        </a:p>
      </dgm:t>
    </dgm:pt>
    <dgm:pt modelId="{11A3C212-A8E2-4DB2-98C7-6F5A2DB859F7}" type="parTrans" cxnId="{AB49C8E2-0328-4D59-9897-EF5B448E6372}">
      <dgm:prSet/>
      <dgm:spPr/>
      <dgm:t>
        <a:bodyPr/>
        <a:lstStyle/>
        <a:p>
          <a:endParaRPr lang="de-DE"/>
        </a:p>
      </dgm:t>
    </dgm:pt>
    <dgm:pt modelId="{F75B67AB-68A1-49E8-B95A-AB1E32E02D15}" type="sibTrans" cxnId="{AB49C8E2-0328-4D59-9897-EF5B448E6372}">
      <dgm:prSet/>
      <dgm:spPr/>
      <dgm:t>
        <a:bodyPr/>
        <a:lstStyle/>
        <a:p>
          <a:endParaRPr lang="de-DE"/>
        </a:p>
      </dgm:t>
    </dgm:pt>
    <dgm:pt modelId="{43578F0A-126C-4AA8-AECF-B4E4099D0411}">
      <dgm:prSet custT="1"/>
      <dgm:spPr/>
      <dgm:t>
        <a:bodyPr/>
        <a:lstStyle/>
        <a:p>
          <a:r>
            <a:rPr lang="de-AT" sz="1400" b="1" dirty="0" smtClean="0"/>
            <a:t>Förderung der Teilhabe</a:t>
          </a:r>
          <a:r>
            <a:rPr lang="de-AT" sz="1400" dirty="0" smtClean="0"/>
            <a:t> von </a:t>
          </a:r>
          <a:r>
            <a:rPr lang="de-AT" sz="1400" dirty="0" err="1" smtClean="0"/>
            <a:t>BürgerInnen</a:t>
          </a:r>
          <a:r>
            <a:rPr lang="de-AT" sz="1400" dirty="0" smtClean="0"/>
            <a:t> und repräsentativen Verbänden </a:t>
          </a:r>
          <a:r>
            <a:rPr lang="de-AT" sz="1400" b="1" dirty="0" smtClean="0"/>
            <a:t>am demokratischen Leben</a:t>
          </a:r>
          <a:endParaRPr lang="de-DE" sz="1400" b="1" dirty="0"/>
        </a:p>
      </dgm:t>
    </dgm:pt>
    <dgm:pt modelId="{C287832E-C5AF-487C-9351-AF98E71142F2}" type="parTrans" cxnId="{85BFEE10-DD95-407C-A665-65CF84508FB5}">
      <dgm:prSet/>
      <dgm:spPr/>
      <dgm:t>
        <a:bodyPr/>
        <a:lstStyle/>
        <a:p>
          <a:endParaRPr lang="de-DE"/>
        </a:p>
      </dgm:t>
    </dgm:pt>
    <dgm:pt modelId="{B4BD6877-01A8-4284-9AE8-11A2E163FAB4}" type="sibTrans" cxnId="{85BFEE10-DD95-407C-A665-65CF84508FB5}">
      <dgm:prSet/>
      <dgm:spPr/>
      <dgm:t>
        <a:bodyPr/>
        <a:lstStyle/>
        <a:p>
          <a:endParaRPr lang="de-DE"/>
        </a:p>
      </dgm:t>
    </dgm:pt>
    <dgm:pt modelId="{3F3CB161-3D7C-4812-910D-6D2C08A0F658}">
      <dgm:prSet custT="1"/>
      <dgm:spPr/>
      <dgm:t>
        <a:bodyPr/>
        <a:lstStyle/>
        <a:p>
          <a:r>
            <a:rPr lang="de-AT" sz="1400" dirty="0" smtClean="0"/>
            <a:t>Bekämpfung/ Verhütung jeglicher Form </a:t>
          </a:r>
          <a:r>
            <a:rPr lang="de-AT" sz="1400" b="1" dirty="0" smtClean="0"/>
            <a:t>geschlechts-spezifischer  </a:t>
          </a:r>
          <a:r>
            <a:rPr lang="de-AT" sz="1400" b="1" dirty="0"/>
            <a:t>Gewalt </a:t>
          </a:r>
          <a:r>
            <a:rPr lang="de-AT" sz="1400" dirty="0"/>
            <a:t>gegen Frauen und Mädchen </a:t>
          </a:r>
          <a:endParaRPr lang="de-DE" sz="1400" dirty="0"/>
        </a:p>
      </dgm:t>
    </dgm:pt>
    <dgm:pt modelId="{9AF71059-E37B-4694-8E91-44CFBD8951BD}" type="parTrans" cxnId="{D6217148-658B-406E-BDF5-D69F5341291B}">
      <dgm:prSet/>
      <dgm:spPr/>
      <dgm:t>
        <a:bodyPr/>
        <a:lstStyle/>
        <a:p>
          <a:endParaRPr lang="de-DE"/>
        </a:p>
      </dgm:t>
    </dgm:pt>
    <dgm:pt modelId="{7F6F1C2A-B76D-4B45-9CD2-8E6CC64EAAB0}" type="sibTrans" cxnId="{D6217148-658B-406E-BDF5-D69F5341291B}">
      <dgm:prSet/>
      <dgm:spPr/>
      <dgm:t>
        <a:bodyPr/>
        <a:lstStyle/>
        <a:p>
          <a:endParaRPr lang="de-DE"/>
        </a:p>
      </dgm:t>
    </dgm:pt>
    <dgm:pt modelId="{A41F5007-B865-4C1C-A5DF-7BEBE0A709A3}">
      <dgm:prSet custT="1"/>
      <dgm:spPr/>
      <dgm:t>
        <a:bodyPr/>
        <a:lstStyle/>
        <a:p>
          <a:r>
            <a:rPr lang="de-AT" sz="1400" dirty="0" smtClean="0"/>
            <a:t>Bekämpfung/ Verhütung von </a:t>
          </a:r>
          <a:r>
            <a:rPr lang="de-AT" sz="1400" b="1" dirty="0" smtClean="0"/>
            <a:t>Gewalt gegen Kinder, Jugendliche</a:t>
          </a:r>
          <a:r>
            <a:rPr lang="de-AT" sz="1400" dirty="0" smtClean="0"/>
            <a:t> oder andere gefährdete Gruppen</a:t>
          </a:r>
          <a:endParaRPr lang="de-DE" sz="1400" dirty="0"/>
        </a:p>
      </dgm:t>
    </dgm:pt>
    <dgm:pt modelId="{2B7508CE-B285-44D6-B019-FBF25A354A0E}" type="parTrans" cxnId="{B5ED84EB-0D27-432D-808F-04AF18292DF1}">
      <dgm:prSet/>
      <dgm:spPr/>
      <dgm:t>
        <a:bodyPr/>
        <a:lstStyle/>
        <a:p>
          <a:endParaRPr lang="de-DE"/>
        </a:p>
      </dgm:t>
    </dgm:pt>
    <dgm:pt modelId="{EB1983BA-A651-412E-ABC4-1BEF7929894F}" type="sibTrans" cxnId="{B5ED84EB-0D27-432D-808F-04AF18292DF1}">
      <dgm:prSet/>
      <dgm:spPr/>
      <dgm:t>
        <a:bodyPr/>
        <a:lstStyle/>
        <a:p>
          <a:endParaRPr lang="de-DE"/>
        </a:p>
      </dgm:t>
    </dgm:pt>
    <dgm:pt modelId="{4714E5C9-F154-40A9-8158-16CF25B6D1FB}">
      <dgm:prSet custT="1"/>
      <dgm:spPr/>
      <dgm:t>
        <a:bodyPr/>
        <a:lstStyle/>
        <a:p>
          <a:r>
            <a:rPr lang="de-AT" sz="1400" dirty="0" smtClean="0"/>
            <a:t>Unterstützung und </a:t>
          </a:r>
          <a:r>
            <a:rPr lang="de-AT" sz="1400" b="1" dirty="0" smtClean="0"/>
            <a:t>Schutz</a:t>
          </a:r>
          <a:r>
            <a:rPr lang="de-AT" sz="1400" dirty="0" smtClean="0"/>
            <a:t> von direkten und indirekten </a:t>
          </a:r>
          <a:r>
            <a:rPr lang="de-AT" sz="1400" b="1" dirty="0" smtClean="0"/>
            <a:t>Opfern von Gewalt </a:t>
          </a:r>
          <a:endParaRPr lang="de-DE" sz="1400" b="1" dirty="0"/>
        </a:p>
      </dgm:t>
    </dgm:pt>
    <dgm:pt modelId="{986C540F-2A58-40C5-B8C3-9DA1A5526610}" type="parTrans" cxnId="{FBFF8312-FBE0-4027-8E5F-772F5168F98B}">
      <dgm:prSet/>
      <dgm:spPr/>
      <dgm:t>
        <a:bodyPr/>
        <a:lstStyle/>
        <a:p>
          <a:endParaRPr lang="de-DE"/>
        </a:p>
      </dgm:t>
    </dgm:pt>
    <dgm:pt modelId="{796187F0-7913-49AD-8ABC-0572BE880C4C}" type="sibTrans" cxnId="{FBFF8312-FBE0-4027-8E5F-772F5168F98B}">
      <dgm:prSet/>
      <dgm:spPr/>
      <dgm:t>
        <a:bodyPr/>
        <a:lstStyle/>
        <a:p>
          <a:endParaRPr lang="de-DE"/>
        </a:p>
      </dgm:t>
    </dgm:pt>
    <dgm:pt modelId="{914F2084-1092-4CBD-A26D-353B77984BE6}" type="pres">
      <dgm:prSet presAssocID="{7C3E12F3-67BB-4CE0-A6AD-3C4150CD1C7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5A0559D4-3818-4650-9EC3-84F1632092BF}" type="pres">
      <dgm:prSet presAssocID="{4D2EE8CC-F3D5-4E71-AC66-9291CAEA57FD}" presName="root" presStyleCnt="0"/>
      <dgm:spPr/>
    </dgm:pt>
    <dgm:pt modelId="{82AB2166-0235-40E2-B486-5A09D4C45AB2}" type="pres">
      <dgm:prSet presAssocID="{4D2EE8CC-F3D5-4E71-AC66-9291CAEA57FD}" presName="rootComposite" presStyleCnt="0"/>
      <dgm:spPr/>
    </dgm:pt>
    <dgm:pt modelId="{1A3395DD-BAC3-44E4-8413-B5CBE6CFBF46}" type="pres">
      <dgm:prSet presAssocID="{4D2EE8CC-F3D5-4E71-AC66-9291CAEA57FD}" presName="rootText" presStyleLbl="node1" presStyleIdx="0" presStyleCnt="4" custScaleX="556487" custScaleY="302084"/>
      <dgm:spPr/>
      <dgm:t>
        <a:bodyPr/>
        <a:lstStyle/>
        <a:p>
          <a:endParaRPr lang="de-DE"/>
        </a:p>
      </dgm:t>
    </dgm:pt>
    <dgm:pt modelId="{77F8ED62-5010-4A7D-8376-78B1A6D2A8A9}" type="pres">
      <dgm:prSet presAssocID="{4D2EE8CC-F3D5-4E71-AC66-9291CAEA57FD}" presName="rootConnector" presStyleLbl="node1" presStyleIdx="0" presStyleCnt="4"/>
      <dgm:spPr/>
      <dgm:t>
        <a:bodyPr/>
        <a:lstStyle/>
        <a:p>
          <a:endParaRPr lang="de-DE"/>
        </a:p>
      </dgm:t>
    </dgm:pt>
    <dgm:pt modelId="{A71914CC-119F-427F-9BDB-19C60CC89188}" type="pres">
      <dgm:prSet presAssocID="{4D2EE8CC-F3D5-4E71-AC66-9291CAEA57FD}" presName="childShape" presStyleCnt="0"/>
      <dgm:spPr/>
    </dgm:pt>
    <dgm:pt modelId="{BF7EEAA5-99D4-4155-BDE0-1CC7F6475029}" type="pres">
      <dgm:prSet presAssocID="{A68B0F54-5269-4B28-A107-3211DE58FBB7}" presName="Name13" presStyleLbl="parChTrans1D2" presStyleIdx="0" presStyleCnt="12"/>
      <dgm:spPr/>
      <dgm:t>
        <a:bodyPr/>
        <a:lstStyle/>
        <a:p>
          <a:endParaRPr lang="de-DE"/>
        </a:p>
      </dgm:t>
    </dgm:pt>
    <dgm:pt modelId="{E7D7835B-6881-434B-85F8-061D17018DF5}" type="pres">
      <dgm:prSet presAssocID="{DB97AC76-5E92-44EC-BDC3-0E7B0BA91F48}" presName="childText" presStyleLbl="bgAcc1" presStyleIdx="0" presStyleCnt="12" custScaleX="688223" custScaleY="1484281" custLinFactNeighborX="-27020" custLinFactNeighborY="3158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E0C2903-D770-46A0-BD3F-CE721AF5C8CA}" type="pres">
      <dgm:prSet presAssocID="{E32924B4-198C-4D91-A598-80191C784A1C}" presName="root" presStyleCnt="0"/>
      <dgm:spPr/>
    </dgm:pt>
    <dgm:pt modelId="{3A41498F-38EB-4EF5-A7CF-EEA0FA63F213}" type="pres">
      <dgm:prSet presAssocID="{E32924B4-198C-4D91-A598-80191C784A1C}" presName="rootComposite" presStyleCnt="0"/>
      <dgm:spPr/>
    </dgm:pt>
    <dgm:pt modelId="{64F6C13D-CF48-496A-B7B4-4A1E70E7C68B}" type="pres">
      <dgm:prSet presAssocID="{E32924B4-198C-4D91-A598-80191C784A1C}" presName="rootText" presStyleLbl="node1" presStyleIdx="1" presStyleCnt="4" custScaleX="719406" custScaleY="323376"/>
      <dgm:spPr/>
      <dgm:t>
        <a:bodyPr/>
        <a:lstStyle/>
        <a:p>
          <a:endParaRPr lang="de-DE"/>
        </a:p>
      </dgm:t>
    </dgm:pt>
    <dgm:pt modelId="{0B548D8D-64BF-4A8F-836C-64200BA1C912}" type="pres">
      <dgm:prSet presAssocID="{E32924B4-198C-4D91-A598-80191C784A1C}" presName="rootConnector" presStyleLbl="node1" presStyleIdx="1" presStyleCnt="4"/>
      <dgm:spPr/>
      <dgm:t>
        <a:bodyPr/>
        <a:lstStyle/>
        <a:p>
          <a:endParaRPr lang="de-DE"/>
        </a:p>
      </dgm:t>
    </dgm:pt>
    <dgm:pt modelId="{A72E5589-65A1-44C5-8765-F85E2019E4D7}" type="pres">
      <dgm:prSet presAssocID="{E32924B4-198C-4D91-A598-80191C784A1C}" presName="childShape" presStyleCnt="0"/>
      <dgm:spPr/>
    </dgm:pt>
    <dgm:pt modelId="{4AE2D062-D671-453C-A373-924308DA24C1}" type="pres">
      <dgm:prSet presAssocID="{EC651F10-F285-469F-9B87-00027E908340}" presName="Name13" presStyleLbl="parChTrans1D2" presStyleIdx="1" presStyleCnt="12"/>
      <dgm:spPr/>
      <dgm:t>
        <a:bodyPr/>
        <a:lstStyle/>
        <a:p>
          <a:endParaRPr lang="de-DE"/>
        </a:p>
      </dgm:t>
    </dgm:pt>
    <dgm:pt modelId="{B5778267-56BD-4BD4-A9E1-AC3689AA7F5F}" type="pres">
      <dgm:prSet presAssocID="{8BFACBA4-6F62-4351-982F-A4AAF4AF31F7}" presName="childText" presStyleLbl="bgAcc1" presStyleIdx="1" presStyleCnt="12" custScaleX="601814" custScaleY="75803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EE4BD3E-5072-4649-B5BB-9D691277AD36}" type="pres">
      <dgm:prSet presAssocID="{E6A9126B-A7D9-457F-A2E9-F9CF829BDCD3}" presName="Name13" presStyleLbl="parChTrans1D2" presStyleIdx="2" presStyleCnt="12"/>
      <dgm:spPr/>
      <dgm:t>
        <a:bodyPr/>
        <a:lstStyle/>
        <a:p>
          <a:endParaRPr lang="de-DE"/>
        </a:p>
      </dgm:t>
    </dgm:pt>
    <dgm:pt modelId="{253A87D6-1581-4424-94F4-FD22D313FCF0}" type="pres">
      <dgm:prSet presAssocID="{7BDF921D-C0D3-4BA3-B898-3D55F07B3B80}" presName="childText" presStyleLbl="bgAcc1" presStyleIdx="2" presStyleCnt="12" custScaleX="587121" custScaleY="521486" custLinFactNeighborX="5956" custLinFactNeighborY="-952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BA044A8-41CB-4055-BE54-D1AD7E303EF8}" type="pres">
      <dgm:prSet presAssocID="{5BC91236-98C2-4B88-AED1-1D6D5775A43E}" presName="Name13" presStyleLbl="parChTrans1D2" presStyleIdx="3" presStyleCnt="12"/>
      <dgm:spPr/>
      <dgm:t>
        <a:bodyPr/>
        <a:lstStyle/>
        <a:p>
          <a:endParaRPr lang="de-DE"/>
        </a:p>
      </dgm:t>
    </dgm:pt>
    <dgm:pt modelId="{0BDF9919-8CCF-4B86-A726-EEC64C887D4D}" type="pres">
      <dgm:prSet presAssocID="{CABB8554-D6D8-4E08-B3F7-6442C2D74A76}" presName="childText" presStyleLbl="bgAcc1" presStyleIdx="3" presStyleCnt="12" custScaleX="591855" custScaleY="29237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4041703-9CA3-4326-97DF-DD4AD77750BC}" type="pres">
      <dgm:prSet presAssocID="{0B7BADC8-D397-4DF5-B7DB-8F0188B74D74}" presName="Name13" presStyleLbl="parChTrans1D2" presStyleIdx="4" presStyleCnt="12"/>
      <dgm:spPr/>
      <dgm:t>
        <a:bodyPr/>
        <a:lstStyle/>
        <a:p>
          <a:endParaRPr lang="de-DE"/>
        </a:p>
      </dgm:t>
    </dgm:pt>
    <dgm:pt modelId="{2CF955B7-52EA-4E14-883A-02BC543B31E4}" type="pres">
      <dgm:prSet presAssocID="{E4E7F02C-9B98-4194-82D4-E6B5213A4EE3}" presName="childText" presStyleLbl="bgAcc1" presStyleIdx="4" presStyleCnt="12" custScaleX="600931" custScaleY="366990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4B93722-2A70-4AA9-8755-348480D2B1A7}" type="pres">
      <dgm:prSet presAssocID="{287410FD-517F-4452-9DA7-E35EC514D644}" presName="Name13" presStyleLbl="parChTrans1D2" presStyleIdx="5" presStyleCnt="12"/>
      <dgm:spPr/>
      <dgm:t>
        <a:bodyPr/>
        <a:lstStyle/>
        <a:p>
          <a:endParaRPr lang="de-DE"/>
        </a:p>
      </dgm:t>
    </dgm:pt>
    <dgm:pt modelId="{ED39CE97-3657-4580-8BD1-EAF49926B792}" type="pres">
      <dgm:prSet presAssocID="{788B82E8-92BE-4D92-9EB4-B0744A6320A7}" presName="childText" presStyleLbl="bgAcc1" presStyleIdx="5" presStyleCnt="12" custScaleX="605587" custScaleY="66036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B83B80D-65FA-42AD-AB0B-174E61EB6372}" type="pres">
      <dgm:prSet presAssocID="{0D19873B-BA4D-440A-919C-1BD9B38518E7}" presName="root" presStyleCnt="0"/>
      <dgm:spPr/>
    </dgm:pt>
    <dgm:pt modelId="{1A490E97-C7D7-4EDA-8654-181B2705EB8B}" type="pres">
      <dgm:prSet presAssocID="{0D19873B-BA4D-440A-919C-1BD9B38518E7}" presName="rootComposite" presStyleCnt="0"/>
      <dgm:spPr/>
    </dgm:pt>
    <dgm:pt modelId="{DB312CF5-CDC4-47BB-B280-3CF373EFC90C}" type="pres">
      <dgm:prSet presAssocID="{0D19873B-BA4D-440A-919C-1BD9B38518E7}" presName="rootText" presStyleLbl="node1" presStyleIdx="2" presStyleCnt="4" custScaleX="711734" custScaleY="333999"/>
      <dgm:spPr/>
      <dgm:t>
        <a:bodyPr/>
        <a:lstStyle/>
        <a:p>
          <a:endParaRPr lang="de-DE"/>
        </a:p>
      </dgm:t>
    </dgm:pt>
    <dgm:pt modelId="{25455B9F-DFED-4E5E-9A31-A79ADC4C9136}" type="pres">
      <dgm:prSet presAssocID="{0D19873B-BA4D-440A-919C-1BD9B38518E7}" presName="rootConnector" presStyleLbl="node1" presStyleIdx="2" presStyleCnt="4"/>
      <dgm:spPr/>
      <dgm:t>
        <a:bodyPr/>
        <a:lstStyle/>
        <a:p>
          <a:endParaRPr lang="de-DE"/>
        </a:p>
      </dgm:t>
    </dgm:pt>
    <dgm:pt modelId="{B818C9B5-4726-453A-A803-CD85AE8BEB2A}" type="pres">
      <dgm:prSet presAssocID="{0D19873B-BA4D-440A-919C-1BD9B38518E7}" presName="childShape" presStyleCnt="0"/>
      <dgm:spPr/>
    </dgm:pt>
    <dgm:pt modelId="{DC83381D-2CDA-4346-849F-18CBD00EE340}" type="pres">
      <dgm:prSet presAssocID="{90FBD19E-6819-4FE1-94D9-B9065DA0E12E}" presName="Name13" presStyleLbl="parChTrans1D2" presStyleIdx="6" presStyleCnt="12"/>
      <dgm:spPr/>
      <dgm:t>
        <a:bodyPr/>
        <a:lstStyle/>
        <a:p>
          <a:endParaRPr lang="de-DE"/>
        </a:p>
      </dgm:t>
    </dgm:pt>
    <dgm:pt modelId="{A02DE07D-964A-4C3D-89CB-871B0FC59D2F}" type="pres">
      <dgm:prSet presAssocID="{9DD287D3-8D03-4354-8CA5-58B0495C3CE2}" presName="childText" presStyleLbl="bgAcc1" presStyleIdx="6" presStyleCnt="12" custScaleX="730721" custScaleY="88165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75900BE-E3B6-423A-BD0F-7BF205C1E103}" type="pres">
      <dgm:prSet presAssocID="{C287832E-C5AF-487C-9351-AF98E71142F2}" presName="Name13" presStyleLbl="parChTrans1D2" presStyleIdx="7" presStyleCnt="12"/>
      <dgm:spPr/>
      <dgm:t>
        <a:bodyPr/>
        <a:lstStyle/>
        <a:p>
          <a:endParaRPr lang="de-DE"/>
        </a:p>
      </dgm:t>
    </dgm:pt>
    <dgm:pt modelId="{578E8B92-4BF8-49AC-8652-670E4B12A0DF}" type="pres">
      <dgm:prSet presAssocID="{43578F0A-126C-4AA8-AECF-B4E4099D0411}" presName="childText" presStyleLbl="bgAcc1" presStyleIdx="7" presStyleCnt="12" custScaleX="736287" custScaleY="62381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F626A74-A2C8-499B-8CCC-78B8FD1C895E}" type="pres">
      <dgm:prSet presAssocID="{11A3C212-A8E2-4DB2-98C7-6F5A2DB859F7}" presName="Name13" presStyleLbl="parChTrans1D2" presStyleIdx="8" presStyleCnt="12"/>
      <dgm:spPr/>
      <dgm:t>
        <a:bodyPr/>
        <a:lstStyle/>
        <a:p>
          <a:endParaRPr lang="de-DE"/>
        </a:p>
      </dgm:t>
    </dgm:pt>
    <dgm:pt modelId="{63145F4B-E2A5-473E-841E-CB84460D9DE0}" type="pres">
      <dgm:prSet presAssocID="{A32F778B-3693-4E63-A42E-63A3522CE4BC}" presName="childText" presStyleLbl="bgAcc1" presStyleIdx="8" presStyleCnt="12" custScaleX="728022" custScaleY="744490" custLinFactNeighborX="280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DCA34F8-8B08-4A1E-9E42-C3DF04246768}" type="pres">
      <dgm:prSet presAssocID="{5BA093FF-45BA-4D0A-BB0A-271443C4FB64}" presName="root" presStyleCnt="0"/>
      <dgm:spPr/>
    </dgm:pt>
    <dgm:pt modelId="{B43D2BD5-1E79-49B7-A379-A31FFB80249A}" type="pres">
      <dgm:prSet presAssocID="{5BA093FF-45BA-4D0A-BB0A-271443C4FB64}" presName="rootComposite" presStyleCnt="0"/>
      <dgm:spPr/>
    </dgm:pt>
    <dgm:pt modelId="{0BE2023A-F9D9-47A6-8427-BEF2169424B7}" type="pres">
      <dgm:prSet presAssocID="{5BA093FF-45BA-4D0A-BB0A-271443C4FB64}" presName="rootText" presStyleLbl="node1" presStyleIdx="3" presStyleCnt="4" custScaleX="502303" custScaleY="314658"/>
      <dgm:spPr/>
      <dgm:t>
        <a:bodyPr/>
        <a:lstStyle/>
        <a:p>
          <a:endParaRPr lang="de-DE"/>
        </a:p>
      </dgm:t>
    </dgm:pt>
    <dgm:pt modelId="{F83443E6-D5BA-4823-993B-0CDD113E1F44}" type="pres">
      <dgm:prSet presAssocID="{5BA093FF-45BA-4D0A-BB0A-271443C4FB64}" presName="rootConnector" presStyleLbl="node1" presStyleIdx="3" presStyleCnt="4"/>
      <dgm:spPr/>
      <dgm:t>
        <a:bodyPr/>
        <a:lstStyle/>
        <a:p>
          <a:endParaRPr lang="de-DE"/>
        </a:p>
      </dgm:t>
    </dgm:pt>
    <dgm:pt modelId="{76B68CD9-1747-4DCC-90C9-34B03322F414}" type="pres">
      <dgm:prSet presAssocID="{5BA093FF-45BA-4D0A-BB0A-271443C4FB64}" presName="childShape" presStyleCnt="0"/>
      <dgm:spPr/>
    </dgm:pt>
    <dgm:pt modelId="{1978B87B-7AA1-4BDD-A1EA-68C41FA53ECC}" type="pres">
      <dgm:prSet presAssocID="{9AF71059-E37B-4694-8E91-44CFBD8951BD}" presName="Name13" presStyleLbl="parChTrans1D2" presStyleIdx="9" presStyleCnt="12"/>
      <dgm:spPr/>
      <dgm:t>
        <a:bodyPr/>
        <a:lstStyle/>
        <a:p>
          <a:endParaRPr lang="de-DE"/>
        </a:p>
      </dgm:t>
    </dgm:pt>
    <dgm:pt modelId="{E6136F85-37C4-4A46-B746-21565263F682}" type="pres">
      <dgm:prSet presAssocID="{3F3CB161-3D7C-4812-910D-6D2C08A0F658}" presName="childText" presStyleLbl="bgAcc1" presStyleIdx="9" presStyleCnt="12" custScaleX="547645" custScaleY="101733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73BC8CD-7064-4A41-A36E-2723E9FA44F6}" type="pres">
      <dgm:prSet presAssocID="{2B7508CE-B285-44D6-B019-FBF25A354A0E}" presName="Name13" presStyleLbl="parChTrans1D2" presStyleIdx="10" presStyleCnt="12"/>
      <dgm:spPr/>
      <dgm:t>
        <a:bodyPr/>
        <a:lstStyle/>
        <a:p>
          <a:endParaRPr lang="de-DE"/>
        </a:p>
      </dgm:t>
    </dgm:pt>
    <dgm:pt modelId="{280417D7-C252-417A-BB43-D76D23D5030F}" type="pres">
      <dgm:prSet presAssocID="{A41F5007-B865-4C1C-A5DF-7BEBE0A709A3}" presName="childText" presStyleLbl="bgAcc1" presStyleIdx="10" presStyleCnt="12" custAng="0" custScaleX="547372" custScaleY="97261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2C91578-2C79-4590-825E-BB180CCA7B4D}" type="pres">
      <dgm:prSet presAssocID="{986C540F-2A58-40C5-B8C3-9DA1A5526610}" presName="Name13" presStyleLbl="parChTrans1D2" presStyleIdx="11" presStyleCnt="12"/>
      <dgm:spPr/>
      <dgm:t>
        <a:bodyPr/>
        <a:lstStyle/>
        <a:p>
          <a:endParaRPr lang="de-DE"/>
        </a:p>
      </dgm:t>
    </dgm:pt>
    <dgm:pt modelId="{BF5E26CE-823F-4132-95F3-25320227CC29}" type="pres">
      <dgm:prSet presAssocID="{4714E5C9-F154-40A9-8158-16CF25B6D1FB}" presName="childText" presStyleLbl="bgAcc1" presStyleIdx="11" presStyleCnt="12" custScaleX="550408" custScaleY="61938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5C4939FA-085F-4AA2-B54E-CCBD6FFFD97B}" type="presOf" srcId="{0D19873B-BA4D-440A-919C-1BD9B38518E7}" destId="{DB312CF5-CDC4-47BB-B280-3CF373EFC90C}" srcOrd="0" destOrd="0" presId="urn:microsoft.com/office/officeart/2005/8/layout/hierarchy3"/>
    <dgm:cxn modelId="{D3ADA66E-7557-4C94-A3B1-B2FE5D26C86F}" type="presOf" srcId="{A41F5007-B865-4C1C-A5DF-7BEBE0A709A3}" destId="{280417D7-C252-417A-BB43-D76D23D5030F}" srcOrd="0" destOrd="0" presId="urn:microsoft.com/office/officeart/2005/8/layout/hierarchy3"/>
    <dgm:cxn modelId="{495824E5-F455-4B81-84B4-697333450709}" type="presOf" srcId="{2B7508CE-B285-44D6-B019-FBF25A354A0E}" destId="{A73BC8CD-7064-4A41-A36E-2723E9FA44F6}" srcOrd="0" destOrd="0" presId="urn:microsoft.com/office/officeart/2005/8/layout/hierarchy3"/>
    <dgm:cxn modelId="{D6217148-658B-406E-BDF5-D69F5341291B}" srcId="{5BA093FF-45BA-4D0A-BB0A-271443C4FB64}" destId="{3F3CB161-3D7C-4812-910D-6D2C08A0F658}" srcOrd="0" destOrd="0" parTransId="{9AF71059-E37B-4694-8E91-44CFBD8951BD}" sibTransId="{7F6F1C2A-B76D-4B45-9CD2-8E6CC64EAAB0}"/>
    <dgm:cxn modelId="{85BFEE10-DD95-407C-A665-65CF84508FB5}" srcId="{0D19873B-BA4D-440A-919C-1BD9B38518E7}" destId="{43578F0A-126C-4AA8-AECF-B4E4099D0411}" srcOrd="1" destOrd="0" parTransId="{C287832E-C5AF-487C-9351-AF98E71142F2}" sibTransId="{B4BD6877-01A8-4284-9AE8-11A2E163FAB4}"/>
    <dgm:cxn modelId="{C0616B70-CEB0-4CD4-8854-D7A62645F695}" type="presOf" srcId="{43578F0A-126C-4AA8-AECF-B4E4099D0411}" destId="{578E8B92-4BF8-49AC-8652-670E4B12A0DF}" srcOrd="0" destOrd="0" presId="urn:microsoft.com/office/officeart/2005/8/layout/hierarchy3"/>
    <dgm:cxn modelId="{6FE898DF-305C-416A-8D46-213059C28C44}" type="presOf" srcId="{4D2EE8CC-F3D5-4E71-AC66-9291CAEA57FD}" destId="{77F8ED62-5010-4A7D-8376-78B1A6D2A8A9}" srcOrd="1" destOrd="0" presId="urn:microsoft.com/office/officeart/2005/8/layout/hierarchy3"/>
    <dgm:cxn modelId="{A6B5C897-1410-4EDD-8CDB-8D19AC1BB82E}" srcId="{4D2EE8CC-F3D5-4E71-AC66-9291CAEA57FD}" destId="{DB97AC76-5E92-44EC-BDC3-0E7B0BA91F48}" srcOrd="0" destOrd="0" parTransId="{A68B0F54-5269-4B28-A107-3211DE58FBB7}" sibTransId="{9F51F412-9C14-40CB-8C37-80469ACE6E63}"/>
    <dgm:cxn modelId="{0496B900-2C22-43BC-9810-D6B1E2D05ECE}" srcId="{E32924B4-198C-4D91-A598-80191C784A1C}" destId="{8BFACBA4-6F62-4351-982F-A4AAF4AF31F7}" srcOrd="0" destOrd="0" parTransId="{EC651F10-F285-469F-9B87-00027E908340}" sibTransId="{A622E7CF-2412-46B8-8A5E-8EFD9558E401}"/>
    <dgm:cxn modelId="{E243907D-1030-48B8-8437-4D5C724EB0E0}" type="presOf" srcId="{9AF71059-E37B-4694-8E91-44CFBD8951BD}" destId="{1978B87B-7AA1-4BDD-A1EA-68C41FA53ECC}" srcOrd="0" destOrd="0" presId="urn:microsoft.com/office/officeart/2005/8/layout/hierarchy3"/>
    <dgm:cxn modelId="{F5B0FEEC-71F2-479E-BCE9-DE58A67F5361}" type="presOf" srcId="{788B82E8-92BE-4D92-9EB4-B0744A6320A7}" destId="{ED39CE97-3657-4580-8BD1-EAF49926B792}" srcOrd="0" destOrd="0" presId="urn:microsoft.com/office/officeart/2005/8/layout/hierarchy3"/>
    <dgm:cxn modelId="{76854994-15C9-4F10-8506-BB86727972E9}" srcId="{E32924B4-198C-4D91-A598-80191C784A1C}" destId="{CABB8554-D6D8-4E08-B3F7-6442C2D74A76}" srcOrd="2" destOrd="0" parTransId="{5BC91236-98C2-4B88-AED1-1D6D5775A43E}" sibTransId="{51C9E786-B48A-443A-BF6D-1CD719AE4DB5}"/>
    <dgm:cxn modelId="{E7723A04-F843-49B9-AFAC-F00AA5AB4EA1}" type="presOf" srcId="{5BA093FF-45BA-4D0A-BB0A-271443C4FB64}" destId="{F83443E6-D5BA-4823-993B-0CDD113E1F44}" srcOrd="1" destOrd="0" presId="urn:microsoft.com/office/officeart/2005/8/layout/hierarchy3"/>
    <dgm:cxn modelId="{3B46B8B7-6013-4B90-96CD-62BCF47449E7}" type="presOf" srcId="{11A3C212-A8E2-4DB2-98C7-6F5A2DB859F7}" destId="{8F626A74-A2C8-499B-8CCC-78B8FD1C895E}" srcOrd="0" destOrd="0" presId="urn:microsoft.com/office/officeart/2005/8/layout/hierarchy3"/>
    <dgm:cxn modelId="{5B757DD0-521C-4902-9DA9-73D98E25B7D2}" srcId="{E32924B4-198C-4D91-A598-80191C784A1C}" destId="{788B82E8-92BE-4D92-9EB4-B0744A6320A7}" srcOrd="4" destOrd="0" parTransId="{287410FD-517F-4452-9DA7-E35EC514D644}" sibTransId="{BCEFE3CE-3151-40D7-AC27-66E927B0A278}"/>
    <dgm:cxn modelId="{462513DE-41FB-49B4-B37A-8A93BDB131E4}" type="presOf" srcId="{E6A9126B-A7D9-457F-A2E9-F9CF829BDCD3}" destId="{5EE4BD3E-5072-4649-B5BB-9D691277AD36}" srcOrd="0" destOrd="0" presId="urn:microsoft.com/office/officeart/2005/8/layout/hierarchy3"/>
    <dgm:cxn modelId="{8F068025-BDEB-4BB8-A2C4-3DAEF8E336C0}" type="presOf" srcId="{4D2EE8CC-F3D5-4E71-AC66-9291CAEA57FD}" destId="{1A3395DD-BAC3-44E4-8413-B5CBE6CFBF46}" srcOrd="0" destOrd="0" presId="urn:microsoft.com/office/officeart/2005/8/layout/hierarchy3"/>
    <dgm:cxn modelId="{00036A1E-04B2-4D9D-B0EE-64E6E8BE515F}" type="presOf" srcId="{0D19873B-BA4D-440A-919C-1BD9B38518E7}" destId="{25455B9F-DFED-4E5E-9A31-A79ADC4C9136}" srcOrd="1" destOrd="0" presId="urn:microsoft.com/office/officeart/2005/8/layout/hierarchy3"/>
    <dgm:cxn modelId="{2FF3111D-F965-4C95-A377-251F71A8AB98}" type="presOf" srcId="{4714E5C9-F154-40A9-8158-16CF25B6D1FB}" destId="{BF5E26CE-823F-4132-95F3-25320227CC29}" srcOrd="0" destOrd="0" presId="urn:microsoft.com/office/officeart/2005/8/layout/hierarchy3"/>
    <dgm:cxn modelId="{64AD45E4-ED1C-4AFA-BE5F-14BAA94CF107}" type="presOf" srcId="{E4E7F02C-9B98-4194-82D4-E6B5213A4EE3}" destId="{2CF955B7-52EA-4E14-883A-02BC543B31E4}" srcOrd="0" destOrd="0" presId="urn:microsoft.com/office/officeart/2005/8/layout/hierarchy3"/>
    <dgm:cxn modelId="{AB49C8E2-0328-4D59-9897-EF5B448E6372}" srcId="{0D19873B-BA4D-440A-919C-1BD9B38518E7}" destId="{A32F778B-3693-4E63-A42E-63A3522CE4BC}" srcOrd="2" destOrd="0" parTransId="{11A3C212-A8E2-4DB2-98C7-6F5A2DB859F7}" sibTransId="{F75B67AB-68A1-49E8-B95A-AB1E32E02D15}"/>
    <dgm:cxn modelId="{FE8C6F92-3A69-466B-804A-2299C51F435D}" type="presOf" srcId="{A68B0F54-5269-4B28-A107-3211DE58FBB7}" destId="{BF7EEAA5-99D4-4155-BDE0-1CC7F6475029}" srcOrd="0" destOrd="0" presId="urn:microsoft.com/office/officeart/2005/8/layout/hierarchy3"/>
    <dgm:cxn modelId="{EC6F4526-1721-4E5D-A5CC-B5CB2E44C7A4}" type="presOf" srcId="{0B7BADC8-D397-4DF5-B7DB-8F0188B74D74}" destId="{14041703-9CA3-4326-97DF-DD4AD77750BC}" srcOrd="0" destOrd="0" presId="urn:microsoft.com/office/officeart/2005/8/layout/hierarchy3"/>
    <dgm:cxn modelId="{14377895-A91B-4469-826D-9AEE4F82AA4A}" type="presOf" srcId="{A32F778B-3693-4E63-A42E-63A3522CE4BC}" destId="{63145F4B-E2A5-473E-841E-CB84460D9DE0}" srcOrd="0" destOrd="0" presId="urn:microsoft.com/office/officeart/2005/8/layout/hierarchy3"/>
    <dgm:cxn modelId="{A679D4ED-06AA-4450-AEBA-B5B53128644C}" srcId="{E32924B4-198C-4D91-A598-80191C784A1C}" destId="{7BDF921D-C0D3-4BA3-B898-3D55F07B3B80}" srcOrd="1" destOrd="0" parTransId="{E6A9126B-A7D9-457F-A2E9-F9CF829BDCD3}" sibTransId="{41C0083B-BA2F-4F78-AA73-24F78652332E}"/>
    <dgm:cxn modelId="{0B292177-8A93-4775-B6FD-B0CCDB166323}" type="presOf" srcId="{CABB8554-D6D8-4E08-B3F7-6442C2D74A76}" destId="{0BDF9919-8CCF-4B86-A726-EEC64C887D4D}" srcOrd="0" destOrd="0" presId="urn:microsoft.com/office/officeart/2005/8/layout/hierarchy3"/>
    <dgm:cxn modelId="{016E0D3D-7D46-48A7-9EC6-8D05F1EE4F4B}" type="presOf" srcId="{EC651F10-F285-469F-9B87-00027E908340}" destId="{4AE2D062-D671-453C-A373-924308DA24C1}" srcOrd="0" destOrd="0" presId="urn:microsoft.com/office/officeart/2005/8/layout/hierarchy3"/>
    <dgm:cxn modelId="{55DF7086-327C-453F-B757-BB162C12B682}" type="presOf" srcId="{5BC91236-98C2-4B88-AED1-1D6D5775A43E}" destId="{2BA044A8-41CB-4055-BE54-D1AD7E303EF8}" srcOrd="0" destOrd="0" presId="urn:microsoft.com/office/officeart/2005/8/layout/hierarchy3"/>
    <dgm:cxn modelId="{7CBCDD30-F10A-4A97-81FB-035BA4C42CA0}" srcId="{0D19873B-BA4D-440A-919C-1BD9B38518E7}" destId="{9DD287D3-8D03-4354-8CA5-58B0495C3CE2}" srcOrd="0" destOrd="0" parTransId="{90FBD19E-6819-4FE1-94D9-B9065DA0E12E}" sibTransId="{6681F26D-CF03-485F-A3DD-9B309C706D9A}"/>
    <dgm:cxn modelId="{A80342E6-4930-4B26-9FF0-671F1B3EAC85}" type="presOf" srcId="{8BFACBA4-6F62-4351-982F-A4AAF4AF31F7}" destId="{B5778267-56BD-4BD4-A9E1-AC3689AA7F5F}" srcOrd="0" destOrd="0" presId="urn:microsoft.com/office/officeart/2005/8/layout/hierarchy3"/>
    <dgm:cxn modelId="{89869CCD-AFE0-48C6-9FB9-64CDE9118347}" type="presOf" srcId="{3F3CB161-3D7C-4812-910D-6D2C08A0F658}" destId="{E6136F85-37C4-4A46-B746-21565263F682}" srcOrd="0" destOrd="0" presId="urn:microsoft.com/office/officeart/2005/8/layout/hierarchy3"/>
    <dgm:cxn modelId="{B5ED84EB-0D27-432D-808F-04AF18292DF1}" srcId="{5BA093FF-45BA-4D0A-BB0A-271443C4FB64}" destId="{A41F5007-B865-4C1C-A5DF-7BEBE0A709A3}" srcOrd="1" destOrd="0" parTransId="{2B7508CE-B285-44D6-B019-FBF25A354A0E}" sibTransId="{EB1983BA-A651-412E-ABC4-1BEF7929894F}"/>
    <dgm:cxn modelId="{AA1E0D04-0411-4867-A74B-63093178F227}" srcId="{7C3E12F3-67BB-4CE0-A6AD-3C4150CD1C79}" destId="{E32924B4-198C-4D91-A598-80191C784A1C}" srcOrd="1" destOrd="0" parTransId="{829B0A44-51DE-41D7-9E7A-D8AFDADDA7CB}" sibTransId="{5AD9AF3C-772E-4C1E-9914-2E6F64142E82}"/>
    <dgm:cxn modelId="{345D14EB-05DA-4AFD-8CE7-FA09F583FE4D}" type="presOf" srcId="{5BA093FF-45BA-4D0A-BB0A-271443C4FB64}" destId="{0BE2023A-F9D9-47A6-8427-BEF2169424B7}" srcOrd="0" destOrd="0" presId="urn:microsoft.com/office/officeart/2005/8/layout/hierarchy3"/>
    <dgm:cxn modelId="{73A963FB-A7AB-4834-9B08-B61175C5E097}" type="presOf" srcId="{7C3E12F3-67BB-4CE0-A6AD-3C4150CD1C79}" destId="{914F2084-1092-4CBD-A26D-353B77984BE6}" srcOrd="0" destOrd="0" presId="urn:microsoft.com/office/officeart/2005/8/layout/hierarchy3"/>
    <dgm:cxn modelId="{F41D2AB7-339D-43A0-8193-838750147653}" type="presOf" srcId="{E32924B4-198C-4D91-A598-80191C784A1C}" destId="{0B548D8D-64BF-4A8F-836C-64200BA1C912}" srcOrd="1" destOrd="0" presId="urn:microsoft.com/office/officeart/2005/8/layout/hierarchy3"/>
    <dgm:cxn modelId="{49DE54BD-EE19-4127-8265-8FCBF9107D31}" type="presOf" srcId="{7BDF921D-C0D3-4BA3-B898-3D55F07B3B80}" destId="{253A87D6-1581-4424-94F4-FD22D313FCF0}" srcOrd="0" destOrd="0" presId="urn:microsoft.com/office/officeart/2005/8/layout/hierarchy3"/>
    <dgm:cxn modelId="{FE1D282B-E4FF-465F-8239-333908057245}" type="presOf" srcId="{DB97AC76-5E92-44EC-BDC3-0E7B0BA91F48}" destId="{E7D7835B-6881-434B-85F8-061D17018DF5}" srcOrd="0" destOrd="0" presId="urn:microsoft.com/office/officeart/2005/8/layout/hierarchy3"/>
    <dgm:cxn modelId="{B8A69D4F-C434-4127-84BB-82555B96BDB2}" srcId="{7C3E12F3-67BB-4CE0-A6AD-3C4150CD1C79}" destId="{0D19873B-BA4D-440A-919C-1BD9B38518E7}" srcOrd="2" destOrd="0" parTransId="{67994D9D-40E8-479D-BCEE-F4CA00AB6E9B}" sibTransId="{4632BD93-1BB9-46AA-8545-6FAA02DE7E06}"/>
    <dgm:cxn modelId="{FBFF8312-FBE0-4027-8E5F-772F5168F98B}" srcId="{5BA093FF-45BA-4D0A-BB0A-271443C4FB64}" destId="{4714E5C9-F154-40A9-8158-16CF25B6D1FB}" srcOrd="2" destOrd="0" parTransId="{986C540F-2A58-40C5-B8C3-9DA1A5526610}" sibTransId="{796187F0-7913-49AD-8ABC-0572BE880C4C}"/>
    <dgm:cxn modelId="{3047E404-3D69-4765-ADD8-8D56C0266CB8}" type="presOf" srcId="{986C540F-2A58-40C5-B8C3-9DA1A5526610}" destId="{62C91578-2C79-4590-825E-BB180CCA7B4D}" srcOrd="0" destOrd="0" presId="urn:microsoft.com/office/officeart/2005/8/layout/hierarchy3"/>
    <dgm:cxn modelId="{040C0239-B057-46F5-9D69-5F526DB67E2C}" type="presOf" srcId="{C287832E-C5AF-487C-9351-AF98E71142F2}" destId="{675900BE-E3B6-423A-BD0F-7BF205C1E103}" srcOrd="0" destOrd="0" presId="urn:microsoft.com/office/officeart/2005/8/layout/hierarchy3"/>
    <dgm:cxn modelId="{11C3336E-F651-471C-A3E1-29F003239069}" srcId="{7C3E12F3-67BB-4CE0-A6AD-3C4150CD1C79}" destId="{4D2EE8CC-F3D5-4E71-AC66-9291CAEA57FD}" srcOrd="0" destOrd="0" parTransId="{9AF78705-9317-480D-980E-A3EEBFFB8A97}" sibTransId="{B7C21AF2-5ADD-48A7-8E75-5B6BDF04D99A}"/>
    <dgm:cxn modelId="{421DCBCC-5685-4FC6-B247-4D972D5DCB35}" srcId="{7C3E12F3-67BB-4CE0-A6AD-3C4150CD1C79}" destId="{5BA093FF-45BA-4D0A-BB0A-271443C4FB64}" srcOrd="3" destOrd="0" parTransId="{4EDEDD70-8FDB-486E-825A-815496B2DCAF}" sibTransId="{2035D4FB-BC4E-4624-B938-81B028A47C5D}"/>
    <dgm:cxn modelId="{42C87AAD-6592-491C-B242-B8D19255D908}" type="presOf" srcId="{9DD287D3-8D03-4354-8CA5-58B0495C3CE2}" destId="{A02DE07D-964A-4C3D-89CB-871B0FC59D2F}" srcOrd="0" destOrd="0" presId="urn:microsoft.com/office/officeart/2005/8/layout/hierarchy3"/>
    <dgm:cxn modelId="{E7EB8C4F-776D-4CFE-99D8-6137EDA6A7F7}" type="presOf" srcId="{90FBD19E-6819-4FE1-94D9-B9065DA0E12E}" destId="{DC83381D-2CDA-4346-849F-18CBD00EE340}" srcOrd="0" destOrd="0" presId="urn:microsoft.com/office/officeart/2005/8/layout/hierarchy3"/>
    <dgm:cxn modelId="{EEBBD323-AEAB-46E6-B3C8-AACFC34E7E53}" type="presOf" srcId="{287410FD-517F-4452-9DA7-E35EC514D644}" destId="{A4B93722-2A70-4AA9-8755-348480D2B1A7}" srcOrd="0" destOrd="0" presId="urn:microsoft.com/office/officeart/2005/8/layout/hierarchy3"/>
    <dgm:cxn modelId="{4DC86C4A-2477-4FFC-9F20-3478E8EB5C31}" srcId="{E32924B4-198C-4D91-A598-80191C784A1C}" destId="{E4E7F02C-9B98-4194-82D4-E6B5213A4EE3}" srcOrd="3" destOrd="0" parTransId="{0B7BADC8-D397-4DF5-B7DB-8F0188B74D74}" sibTransId="{5F33C45D-FA36-489C-8D2D-32F76D20E05E}"/>
    <dgm:cxn modelId="{C88A1381-ADC6-45DE-A8F7-BFA57FD0ABE3}" type="presOf" srcId="{E32924B4-198C-4D91-A598-80191C784A1C}" destId="{64F6C13D-CF48-496A-B7B4-4A1E70E7C68B}" srcOrd="0" destOrd="0" presId="urn:microsoft.com/office/officeart/2005/8/layout/hierarchy3"/>
    <dgm:cxn modelId="{0FFBE8A0-A07D-46AB-B573-4E6DBDDEC6F2}" type="presParOf" srcId="{914F2084-1092-4CBD-A26D-353B77984BE6}" destId="{5A0559D4-3818-4650-9EC3-84F1632092BF}" srcOrd="0" destOrd="0" presId="urn:microsoft.com/office/officeart/2005/8/layout/hierarchy3"/>
    <dgm:cxn modelId="{EF765FC4-1375-4252-B723-B548D55D560C}" type="presParOf" srcId="{5A0559D4-3818-4650-9EC3-84F1632092BF}" destId="{82AB2166-0235-40E2-B486-5A09D4C45AB2}" srcOrd="0" destOrd="0" presId="urn:microsoft.com/office/officeart/2005/8/layout/hierarchy3"/>
    <dgm:cxn modelId="{AFCFCEAE-59FC-4424-A315-C9F8DBCE78B4}" type="presParOf" srcId="{82AB2166-0235-40E2-B486-5A09D4C45AB2}" destId="{1A3395DD-BAC3-44E4-8413-B5CBE6CFBF46}" srcOrd="0" destOrd="0" presId="urn:microsoft.com/office/officeart/2005/8/layout/hierarchy3"/>
    <dgm:cxn modelId="{829FD901-62BE-4222-96A8-D9797E548D81}" type="presParOf" srcId="{82AB2166-0235-40E2-B486-5A09D4C45AB2}" destId="{77F8ED62-5010-4A7D-8376-78B1A6D2A8A9}" srcOrd="1" destOrd="0" presId="urn:microsoft.com/office/officeart/2005/8/layout/hierarchy3"/>
    <dgm:cxn modelId="{85D26DD0-2144-4702-8337-569E37A9E969}" type="presParOf" srcId="{5A0559D4-3818-4650-9EC3-84F1632092BF}" destId="{A71914CC-119F-427F-9BDB-19C60CC89188}" srcOrd="1" destOrd="0" presId="urn:microsoft.com/office/officeart/2005/8/layout/hierarchy3"/>
    <dgm:cxn modelId="{DB9F432D-38C7-4B51-9DC1-8CF62E411FCA}" type="presParOf" srcId="{A71914CC-119F-427F-9BDB-19C60CC89188}" destId="{BF7EEAA5-99D4-4155-BDE0-1CC7F6475029}" srcOrd="0" destOrd="0" presId="urn:microsoft.com/office/officeart/2005/8/layout/hierarchy3"/>
    <dgm:cxn modelId="{2CD7F3F6-E12E-4E98-A5A4-F7FD23143614}" type="presParOf" srcId="{A71914CC-119F-427F-9BDB-19C60CC89188}" destId="{E7D7835B-6881-434B-85F8-061D17018DF5}" srcOrd="1" destOrd="0" presId="urn:microsoft.com/office/officeart/2005/8/layout/hierarchy3"/>
    <dgm:cxn modelId="{062B144F-DCDA-45AE-B313-B05CECF8F705}" type="presParOf" srcId="{914F2084-1092-4CBD-A26D-353B77984BE6}" destId="{DE0C2903-D770-46A0-BD3F-CE721AF5C8CA}" srcOrd="1" destOrd="0" presId="urn:microsoft.com/office/officeart/2005/8/layout/hierarchy3"/>
    <dgm:cxn modelId="{56079172-399D-49AD-B450-4BDBFB415F2A}" type="presParOf" srcId="{DE0C2903-D770-46A0-BD3F-CE721AF5C8CA}" destId="{3A41498F-38EB-4EF5-A7CF-EEA0FA63F213}" srcOrd="0" destOrd="0" presId="urn:microsoft.com/office/officeart/2005/8/layout/hierarchy3"/>
    <dgm:cxn modelId="{8155ECA5-DD04-4AA4-BC58-AEEFC7B7F085}" type="presParOf" srcId="{3A41498F-38EB-4EF5-A7CF-EEA0FA63F213}" destId="{64F6C13D-CF48-496A-B7B4-4A1E70E7C68B}" srcOrd="0" destOrd="0" presId="urn:microsoft.com/office/officeart/2005/8/layout/hierarchy3"/>
    <dgm:cxn modelId="{FAEDAC4C-5513-45CE-B613-8E71FE699F9D}" type="presParOf" srcId="{3A41498F-38EB-4EF5-A7CF-EEA0FA63F213}" destId="{0B548D8D-64BF-4A8F-836C-64200BA1C912}" srcOrd="1" destOrd="0" presId="urn:microsoft.com/office/officeart/2005/8/layout/hierarchy3"/>
    <dgm:cxn modelId="{2E8D24CF-F4F5-4998-B287-DA0C663EF22A}" type="presParOf" srcId="{DE0C2903-D770-46A0-BD3F-CE721AF5C8CA}" destId="{A72E5589-65A1-44C5-8765-F85E2019E4D7}" srcOrd="1" destOrd="0" presId="urn:microsoft.com/office/officeart/2005/8/layout/hierarchy3"/>
    <dgm:cxn modelId="{C4963896-8C52-4CC5-B079-016AC18C7270}" type="presParOf" srcId="{A72E5589-65A1-44C5-8765-F85E2019E4D7}" destId="{4AE2D062-D671-453C-A373-924308DA24C1}" srcOrd="0" destOrd="0" presId="urn:microsoft.com/office/officeart/2005/8/layout/hierarchy3"/>
    <dgm:cxn modelId="{802ED05B-B20B-4603-9A3D-30988BF29278}" type="presParOf" srcId="{A72E5589-65A1-44C5-8765-F85E2019E4D7}" destId="{B5778267-56BD-4BD4-A9E1-AC3689AA7F5F}" srcOrd="1" destOrd="0" presId="urn:microsoft.com/office/officeart/2005/8/layout/hierarchy3"/>
    <dgm:cxn modelId="{A006E692-67A8-45A4-9445-E43422F63439}" type="presParOf" srcId="{A72E5589-65A1-44C5-8765-F85E2019E4D7}" destId="{5EE4BD3E-5072-4649-B5BB-9D691277AD36}" srcOrd="2" destOrd="0" presId="urn:microsoft.com/office/officeart/2005/8/layout/hierarchy3"/>
    <dgm:cxn modelId="{B2245898-FB9D-4399-864F-81F1727FEE99}" type="presParOf" srcId="{A72E5589-65A1-44C5-8765-F85E2019E4D7}" destId="{253A87D6-1581-4424-94F4-FD22D313FCF0}" srcOrd="3" destOrd="0" presId="urn:microsoft.com/office/officeart/2005/8/layout/hierarchy3"/>
    <dgm:cxn modelId="{406FCEBC-8481-408A-B82C-1D99EEC5B1B6}" type="presParOf" srcId="{A72E5589-65A1-44C5-8765-F85E2019E4D7}" destId="{2BA044A8-41CB-4055-BE54-D1AD7E303EF8}" srcOrd="4" destOrd="0" presId="urn:microsoft.com/office/officeart/2005/8/layout/hierarchy3"/>
    <dgm:cxn modelId="{20B42A64-5221-4084-961A-EC8AA79B5CA3}" type="presParOf" srcId="{A72E5589-65A1-44C5-8765-F85E2019E4D7}" destId="{0BDF9919-8CCF-4B86-A726-EEC64C887D4D}" srcOrd="5" destOrd="0" presId="urn:microsoft.com/office/officeart/2005/8/layout/hierarchy3"/>
    <dgm:cxn modelId="{761E7C1A-41D7-42EE-89DD-0584F6960FA4}" type="presParOf" srcId="{A72E5589-65A1-44C5-8765-F85E2019E4D7}" destId="{14041703-9CA3-4326-97DF-DD4AD77750BC}" srcOrd="6" destOrd="0" presId="urn:microsoft.com/office/officeart/2005/8/layout/hierarchy3"/>
    <dgm:cxn modelId="{2F60BF3C-DFDF-4D5A-A28F-8AFEE79E2B85}" type="presParOf" srcId="{A72E5589-65A1-44C5-8765-F85E2019E4D7}" destId="{2CF955B7-52EA-4E14-883A-02BC543B31E4}" srcOrd="7" destOrd="0" presId="urn:microsoft.com/office/officeart/2005/8/layout/hierarchy3"/>
    <dgm:cxn modelId="{3F1CB504-09BD-4FC3-8BBF-6F5F912A6565}" type="presParOf" srcId="{A72E5589-65A1-44C5-8765-F85E2019E4D7}" destId="{A4B93722-2A70-4AA9-8755-348480D2B1A7}" srcOrd="8" destOrd="0" presId="urn:microsoft.com/office/officeart/2005/8/layout/hierarchy3"/>
    <dgm:cxn modelId="{9783AF63-D1F7-4C5D-B597-1106C0674B27}" type="presParOf" srcId="{A72E5589-65A1-44C5-8765-F85E2019E4D7}" destId="{ED39CE97-3657-4580-8BD1-EAF49926B792}" srcOrd="9" destOrd="0" presId="urn:microsoft.com/office/officeart/2005/8/layout/hierarchy3"/>
    <dgm:cxn modelId="{04227F57-3AD8-4BAA-AF19-D26BD93D9D1F}" type="presParOf" srcId="{914F2084-1092-4CBD-A26D-353B77984BE6}" destId="{CB83B80D-65FA-42AD-AB0B-174E61EB6372}" srcOrd="2" destOrd="0" presId="urn:microsoft.com/office/officeart/2005/8/layout/hierarchy3"/>
    <dgm:cxn modelId="{3943583D-9BA4-4924-91B8-07716CB4A468}" type="presParOf" srcId="{CB83B80D-65FA-42AD-AB0B-174E61EB6372}" destId="{1A490E97-C7D7-4EDA-8654-181B2705EB8B}" srcOrd="0" destOrd="0" presId="urn:microsoft.com/office/officeart/2005/8/layout/hierarchy3"/>
    <dgm:cxn modelId="{AA5C07A7-230D-4714-B0DD-FD7BF722F755}" type="presParOf" srcId="{1A490E97-C7D7-4EDA-8654-181B2705EB8B}" destId="{DB312CF5-CDC4-47BB-B280-3CF373EFC90C}" srcOrd="0" destOrd="0" presId="urn:microsoft.com/office/officeart/2005/8/layout/hierarchy3"/>
    <dgm:cxn modelId="{D7BDD729-8A14-428E-B957-6BAEA7991A30}" type="presParOf" srcId="{1A490E97-C7D7-4EDA-8654-181B2705EB8B}" destId="{25455B9F-DFED-4E5E-9A31-A79ADC4C9136}" srcOrd="1" destOrd="0" presId="urn:microsoft.com/office/officeart/2005/8/layout/hierarchy3"/>
    <dgm:cxn modelId="{FBBA6133-9041-4F77-B736-9EA5E1A26A88}" type="presParOf" srcId="{CB83B80D-65FA-42AD-AB0B-174E61EB6372}" destId="{B818C9B5-4726-453A-A803-CD85AE8BEB2A}" srcOrd="1" destOrd="0" presId="urn:microsoft.com/office/officeart/2005/8/layout/hierarchy3"/>
    <dgm:cxn modelId="{D0A5F4AE-D658-4ADB-B56E-A59BEC080A9C}" type="presParOf" srcId="{B818C9B5-4726-453A-A803-CD85AE8BEB2A}" destId="{DC83381D-2CDA-4346-849F-18CBD00EE340}" srcOrd="0" destOrd="0" presId="urn:microsoft.com/office/officeart/2005/8/layout/hierarchy3"/>
    <dgm:cxn modelId="{519AED42-1C7B-46E3-BD47-F51566FAA601}" type="presParOf" srcId="{B818C9B5-4726-453A-A803-CD85AE8BEB2A}" destId="{A02DE07D-964A-4C3D-89CB-871B0FC59D2F}" srcOrd="1" destOrd="0" presId="urn:microsoft.com/office/officeart/2005/8/layout/hierarchy3"/>
    <dgm:cxn modelId="{84D63A84-F078-499E-9BF9-9E74FF9119F3}" type="presParOf" srcId="{B818C9B5-4726-453A-A803-CD85AE8BEB2A}" destId="{675900BE-E3B6-423A-BD0F-7BF205C1E103}" srcOrd="2" destOrd="0" presId="urn:microsoft.com/office/officeart/2005/8/layout/hierarchy3"/>
    <dgm:cxn modelId="{958D0EF1-6E94-4E4E-9CE2-1108FECAF320}" type="presParOf" srcId="{B818C9B5-4726-453A-A803-CD85AE8BEB2A}" destId="{578E8B92-4BF8-49AC-8652-670E4B12A0DF}" srcOrd="3" destOrd="0" presId="urn:microsoft.com/office/officeart/2005/8/layout/hierarchy3"/>
    <dgm:cxn modelId="{C0919BF6-E05B-4A04-8E4C-9D51E813E535}" type="presParOf" srcId="{B818C9B5-4726-453A-A803-CD85AE8BEB2A}" destId="{8F626A74-A2C8-499B-8CCC-78B8FD1C895E}" srcOrd="4" destOrd="0" presId="urn:microsoft.com/office/officeart/2005/8/layout/hierarchy3"/>
    <dgm:cxn modelId="{8C4D8A22-CE22-4C7B-A436-A61152CE314B}" type="presParOf" srcId="{B818C9B5-4726-453A-A803-CD85AE8BEB2A}" destId="{63145F4B-E2A5-473E-841E-CB84460D9DE0}" srcOrd="5" destOrd="0" presId="urn:microsoft.com/office/officeart/2005/8/layout/hierarchy3"/>
    <dgm:cxn modelId="{57EEB478-C951-4617-9722-4BE2E729A72F}" type="presParOf" srcId="{914F2084-1092-4CBD-A26D-353B77984BE6}" destId="{BDCA34F8-8B08-4A1E-9E42-C3DF04246768}" srcOrd="3" destOrd="0" presId="urn:microsoft.com/office/officeart/2005/8/layout/hierarchy3"/>
    <dgm:cxn modelId="{974A631F-F01B-4B65-9590-35840DB168B6}" type="presParOf" srcId="{BDCA34F8-8B08-4A1E-9E42-C3DF04246768}" destId="{B43D2BD5-1E79-49B7-A379-A31FFB80249A}" srcOrd="0" destOrd="0" presId="urn:microsoft.com/office/officeart/2005/8/layout/hierarchy3"/>
    <dgm:cxn modelId="{64820F50-EC3E-4452-B73F-A6FDEED20C3D}" type="presParOf" srcId="{B43D2BD5-1E79-49B7-A379-A31FFB80249A}" destId="{0BE2023A-F9D9-47A6-8427-BEF2169424B7}" srcOrd="0" destOrd="0" presId="urn:microsoft.com/office/officeart/2005/8/layout/hierarchy3"/>
    <dgm:cxn modelId="{E2DBF908-0000-474F-9CAC-7CAB82B8B2E6}" type="presParOf" srcId="{B43D2BD5-1E79-49B7-A379-A31FFB80249A}" destId="{F83443E6-D5BA-4823-993B-0CDD113E1F44}" srcOrd="1" destOrd="0" presId="urn:microsoft.com/office/officeart/2005/8/layout/hierarchy3"/>
    <dgm:cxn modelId="{CA5A6566-3E0C-46BE-B24E-0E915AB162FE}" type="presParOf" srcId="{BDCA34F8-8B08-4A1E-9E42-C3DF04246768}" destId="{76B68CD9-1747-4DCC-90C9-34B03322F414}" srcOrd="1" destOrd="0" presId="urn:microsoft.com/office/officeart/2005/8/layout/hierarchy3"/>
    <dgm:cxn modelId="{7A4C9024-D386-44B8-BC70-5DAF3CDFB580}" type="presParOf" srcId="{76B68CD9-1747-4DCC-90C9-34B03322F414}" destId="{1978B87B-7AA1-4BDD-A1EA-68C41FA53ECC}" srcOrd="0" destOrd="0" presId="urn:microsoft.com/office/officeart/2005/8/layout/hierarchy3"/>
    <dgm:cxn modelId="{27789790-ABC2-47DB-A298-EDF6A575D7B1}" type="presParOf" srcId="{76B68CD9-1747-4DCC-90C9-34B03322F414}" destId="{E6136F85-37C4-4A46-B746-21565263F682}" srcOrd="1" destOrd="0" presId="urn:microsoft.com/office/officeart/2005/8/layout/hierarchy3"/>
    <dgm:cxn modelId="{D538D737-2596-4ED1-8442-3C7A672F9528}" type="presParOf" srcId="{76B68CD9-1747-4DCC-90C9-34B03322F414}" destId="{A73BC8CD-7064-4A41-A36E-2723E9FA44F6}" srcOrd="2" destOrd="0" presId="urn:microsoft.com/office/officeart/2005/8/layout/hierarchy3"/>
    <dgm:cxn modelId="{E5779836-917C-4064-AB68-E11078558A02}" type="presParOf" srcId="{76B68CD9-1747-4DCC-90C9-34B03322F414}" destId="{280417D7-C252-417A-BB43-D76D23D5030F}" srcOrd="3" destOrd="0" presId="urn:microsoft.com/office/officeart/2005/8/layout/hierarchy3"/>
    <dgm:cxn modelId="{CB43A00E-4348-47AB-AA46-74F80399CA9A}" type="presParOf" srcId="{76B68CD9-1747-4DCC-90C9-34B03322F414}" destId="{62C91578-2C79-4590-825E-BB180CCA7B4D}" srcOrd="4" destOrd="0" presId="urn:microsoft.com/office/officeart/2005/8/layout/hierarchy3"/>
    <dgm:cxn modelId="{DBB7AA7A-8183-4D5C-9938-03D71DB48518}" type="presParOf" srcId="{76B68CD9-1747-4DCC-90C9-34B03322F414}" destId="{BF5E26CE-823F-4132-95F3-25320227CC29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28F786-9858-4E9A-8C37-D7ED12B2E4D5}">
      <dsp:nvSpPr>
        <dsp:cNvPr id="0" name=""/>
        <dsp:cNvSpPr/>
      </dsp:nvSpPr>
      <dsp:spPr>
        <a:xfrm>
          <a:off x="0" y="543777"/>
          <a:ext cx="4218677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C1442A-0E53-401C-910C-4C5505E53245}">
      <dsp:nvSpPr>
        <dsp:cNvPr id="0" name=""/>
        <dsp:cNvSpPr/>
      </dsp:nvSpPr>
      <dsp:spPr>
        <a:xfrm>
          <a:off x="200840" y="101472"/>
          <a:ext cx="4016802" cy="826101"/>
        </a:xfrm>
        <a:prstGeom prst="roundRect">
          <a:avLst/>
        </a:prstGeom>
        <a:solidFill>
          <a:srgbClr val="0070C0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619" tIns="0" rIns="11161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b="1" kern="1200" dirty="0">
              <a:solidFill>
                <a:schemeClr val="bg1"/>
              </a:solidFill>
            </a:rPr>
            <a:t>Aktionsbereich Werte der Union: </a:t>
          </a:r>
          <a:r>
            <a:rPr lang="de-DE" sz="1800" b="0" kern="1200" dirty="0">
              <a:solidFill>
                <a:schemeClr val="bg1"/>
              </a:solidFill>
            </a:rPr>
            <a:t>Schutz und Förderung von Unionswerten</a:t>
          </a:r>
        </a:p>
      </dsp:txBody>
      <dsp:txXfrm>
        <a:off x="241167" y="141799"/>
        <a:ext cx="3936148" cy="745447"/>
      </dsp:txXfrm>
    </dsp:sp>
    <dsp:sp modelId="{4D91A3F9-7FEE-40E5-A4BB-97F2F011E0AB}">
      <dsp:nvSpPr>
        <dsp:cNvPr id="0" name=""/>
        <dsp:cNvSpPr/>
      </dsp:nvSpPr>
      <dsp:spPr>
        <a:xfrm>
          <a:off x="0" y="1951693"/>
          <a:ext cx="4218677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FCA379-03E4-4502-B60F-B5575E2E5F74}">
      <dsp:nvSpPr>
        <dsp:cNvPr id="0" name=""/>
        <dsp:cNvSpPr/>
      </dsp:nvSpPr>
      <dsp:spPr>
        <a:xfrm>
          <a:off x="191570" y="1307734"/>
          <a:ext cx="4023978" cy="998198"/>
        </a:xfrm>
        <a:prstGeom prst="roundRect">
          <a:avLst/>
        </a:prstGeom>
        <a:solidFill>
          <a:schemeClr val="bg2">
            <a:lumMod val="8500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619" tIns="0" rIns="11161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b="1" kern="1200" dirty="0">
              <a:solidFill>
                <a:schemeClr val="tx1"/>
              </a:solidFill>
            </a:rPr>
            <a:t>Aktionsbereich Gleichstellung, Rechte und Gleichstellung der Geschlechter: </a:t>
          </a:r>
          <a:r>
            <a:rPr lang="de-DE" sz="1800" b="0" kern="1200" dirty="0">
              <a:solidFill>
                <a:schemeClr val="tx1"/>
              </a:solidFill>
            </a:rPr>
            <a:t>Förderung von Rechten, Nicht-Diskriminierung und Gleichheit</a:t>
          </a:r>
        </a:p>
      </dsp:txBody>
      <dsp:txXfrm>
        <a:off x="240298" y="1356462"/>
        <a:ext cx="3926522" cy="900742"/>
      </dsp:txXfrm>
    </dsp:sp>
    <dsp:sp modelId="{45DDF479-4A6B-4F58-AFE3-B637E053B2B9}">
      <dsp:nvSpPr>
        <dsp:cNvPr id="0" name=""/>
        <dsp:cNvSpPr/>
      </dsp:nvSpPr>
      <dsp:spPr>
        <a:xfrm>
          <a:off x="0" y="3444981"/>
          <a:ext cx="4218677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86EE62-8482-4696-A545-F7FF26A6B15E}">
      <dsp:nvSpPr>
        <dsp:cNvPr id="0" name=""/>
        <dsp:cNvSpPr/>
      </dsp:nvSpPr>
      <dsp:spPr>
        <a:xfrm>
          <a:off x="200634" y="2686093"/>
          <a:ext cx="4014761" cy="1113128"/>
        </a:xfrm>
        <a:prstGeom prst="roundRect">
          <a:avLst/>
        </a:prstGeom>
        <a:solidFill>
          <a:schemeClr val="tx2">
            <a:lumMod val="60000"/>
            <a:lumOff val="4000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619" tIns="0" rIns="11161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b="1" kern="1200" dirty="0">
              <a:solidFill>
                <a:schemeClr val="tx1"/>
              </a:solidFill>
            </a:rPr>
            <a:t>Aktionsbereich Bürgerbeteiligung und Teilhabe: </a:t>
          </a:r>
          <a:r>
            <a:rPr lang="de-DE" sz="1800" b="0" kern="1200" dirty="0">
              <a:solidFill>
                <a:schemeClr val="tx1"/>
              </a:solidFill>
            </a:rPr>
            <a:t>Förderung von Bürgerbeteiligung und Teilhabe am demokratischen Leben</a:t>
          </a:r>
        </a:p>
      </dsp:txBody>
      <dsp:txXfrm>
        <a:off x="254972" y="2740431"/>
        <a:ext cx="3906085" cy="1004452"/>
      </dsp:txXfrm>
    </dsp:sp>
    <dsp:sp modelId="{0C1E6AE9-3F9F-46BC-879F-3BFA2A6BE8FC}">
      <dsp:nvSpPr>
        <dsp:cNvPr id="0" name=""/>
        <dsp:cNvSpPr/>
      </dsp:nvSpPr>
      <dsp:spPr>
        <a:xfrm>
          <a:off x="0" y="4763197"/>
          <a:ext cx="4218677" cy="604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0829F4-FE29-491D-B9E7-BA4A03A890E7}">
      <dsp:nvSpPr>
        <dsp:cNvPr id="0" name=""/>
        <dsp:cNvSpPr/>
      </dsp:nvSpPr>
      <dsp:spPr>
        <a:xfrm>
          <a:off x="167069" y="4111998"/>
          <a:ext cx="4016802" cy="938055"/>
        </a:xfrm>
        <a:prstGeom prst="roundRect">
          <a:avLst/>
        </a:prstGeom>
        <a:solidFill>
          <a:srgbClr val="FFC000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619" tIns="0" rIns="111619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b="1" kern="1200" dirty="0">
              <a:solidFill>
                <a:schemeClr val="tx1"/>
              </a:solidFill>
            </a:rPr>
            <a:t>Aktionsbereich Daphne: </a:t>
          </a:r>
          <a:r>
            <a:rPr lang="de-DE" sz="1800" b="0" kern="1200" dirty="0">
              <a:solidFill>
                <a:schemeClr val="tx1"/>
              </a:solidFill>
            </a:rPr>
            <a:t>Bekämpfung von Gewalt</a:t>
          </a:r>
        </a:p>
      </dsp:txBody>
      <dsp:txXfrm>
        <a:off x="212861" y="4157790"/>
        <a:ext cx="3925218" cy="8464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28F786-9858-4E9A-8C37-D7ED12B2E4D5}">
      <dsp:nvSpPr>
        <dsp:cNvPr id="0" name=""/>
        <dsp:cNvSpPr/>
      </dsp:nvSpPr>
      <dsp:spPr>
        <a:xfrm>
          <a:off x="0" y="466241"/>
          <a:ext cx="4043186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C1442A-0E53-401C-910C-4C5505E53245}">
      <dsp:nvSpPr>
        <dsp:cNvPr id="0" name=""/>
        <dsp:cNvSpPr/>
      </dsp:nvSpPr>
      <dsp:spPr>
        <a:xfrm>
          <a:off x="192485" y="60794"/>
          <a:ext cx="3849709" cy="757260"/>
        </a:xfrm>
        <a:prstGeom prst="roundRect">
          <a:avLst/>
        </a:prstGeom>
        <a:solidFill>
          <a:srgbClr val="0070C0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976" tIns="0" rIns="106976" bIns="0" numCol="1" spcCol="1270" anchor="ctr" anchorCtr="0">
          <a:noAutofit/>
        </a:bodyPr>
        <a:lstStyle/>
        <a:p>
          <a:pPr lvl="0" algn="l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50" b="1" kern="1200" dirty="0">
              <a:solidFill>
                <a:schemeClr val="bg1"/>
              </a:solidFill>
            </a:rPr>
            <a:t>Aktionsbereich Werte der Union: </a:t>
          </a:r>
          <a:r>
            <a:rPr lang="de-DE" sz="1650" b="0" kern="1200" dirty="0">
              <a:solidFill>
                <a:schemeClr val="bg1"/>
              </a:solidFill>
            </a:rPr>
            <a:t>Schutz und Förderung von Unionswerten</a:t>
          </a:r>
        </a:p>
      </dsp:txBody>
      <dsp:txXfrm>
        <a:off x="229451" y="97760"/>
        <a:ext cx="3775777" cy="683328"/>
      </dsp:txXfrm>
    </dsp:sp>
    <dsp:sp modelId="{4D91A3F9-7FEE-40E5-A4BB-97F2F011E0AB}">
      <dsp:nvSpPr>
        <dsp:cNvPr id="0" name=""/>
        <dsp:cNvSpPr/>
      </dsp:nvSpPr>
      <dsp:spPr>
        <a:xfrm>
          <a:off x="0" y="1782820"/>
          <a:ext cx="4043186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FCA379-03E4-4502-B60F-B5575E2E5F74}">
      <dsp:nvSpPr>
        <dsp:cNvPr id="0" name=""/>
        <dsp:cNvSpPr/>
      </dsp:nvSpPr>
      <dsp:spPr>
        <a:xfrm>
          <a:off x="183601" y="1166534"/>
          <a:ext cx="3856586" cy="941006"/>
        </a:xfrm>
        <a:prstGeom prst="roundRect">
          <a:avLst/>
        </a:prstGeom>
        <a:solidFill>
          <a:schemeClr val="bg2">
            <a:lumMod val="8500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976" tIns="0" rIns="106976" bIns="0" numCol="1" spcCol="1270" anchor="ctr" anchorCtr="0">
          <a:noAutofit/>
        </a:bodyPr>
        <a:lstStyle/>
        <a:p>
          <a:pPr lvl="0" algn="l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50" b="1" kern="1200" dirty="0">
              <a:solidFill>
                <a:schemeClr val="tx1"/>
              </a:solidFill>
            </a:rPr>
            <a:t>Aktionsbereich Gleichstellung, Rechte und Gleichstellung der Geschlechter: </a:t>
          </a:r>
          <a:r>
            <a:rPr lang="de-DE" sz="1650" b="0" kern="1200" dirty="0">
              <a:solidFill>
                <a:schemeClr val="tx1"/>
              </a:solidFill>
            </a:rPr>
            <a:t>Förderung von Rechten, Nicht-Diskriminierung und Gleichhei</a:t>
          </a:r>
          <a:r>
            <a:rPr lang="de-DE" sz="1400" b="0" kern="1200" dirty="0">
              <a:solidFill>
                <a:schemeClr val="tx1"/>
              </a:solidFill>
            </a:rPr>
            <a:t>t</a:t>
          </a:r>
        </a:p>
      </dsp:txBody>
      <dsp:txXfrm>
        <a:off x="229537" y="1212470"/>
        <a:ext cx="3764714" cy="849134"/>
      </dsp:txXfrm>
    </dsp:sp>
    <dsp:sp modelId="{45DDF479-4A6B-4F58-AFE3-B637E053B2B9}">
      <dsp:nvSpPr>
        <dsp:cNvPr id="0" name=""/>
        <dsp:cNvSpPr/>
      </dsp:nvSpPr>
      <dsp:spPr>
        <a:xfrm>
          <a:off x="0" y="3102687"/>
          <a:ext cx="4043186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86EE62-8482-4696-A545-F7FF26A6B15E}">
      <dsp:nvSpPr>
        <dsp:cNvPr id="0" name=""/>
        <dsp:cNvSpPr/>
      </dsp:nvSpPr>
      <dsp:spPr>
        <a:xfrm>
          <a:off x="192288" y="2456020"/>
          <a:ext cx="3847753" cy="971386"/>
        </a:xfrm>
        <a:prstGeom prst="roundRect">
          <a:avLst/>
        </a:prstGeom>
        <a:solidFill>
          <a:schemeClr val="tx2">
            <a:lumMod val="60000"/>
            <a:lumOff val="4000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976" tIns="0" rIns="106976" bIns="0" numCol="1" spcCol="1270" anchor="ctr" anchorCtr="0">
          <a:noAutofit/>
        </a:bodyPr>
        <a:lstStyle/>
        <a:p>
          <a:pPr lvl="0" algn="l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50" b="1" kern="1200" dirty="0">
              <a:solidFill>
                <a:schemeClr val="tx1"/>
              </a:solidFill>
            </a:rPr>
            <a:t>Aktionsbereich Bürgerbeteiligung und Teilhabe: </a:t>
          </a:r>
          <a:r>
            <a:rPr lang="de-DE" sz="1650" b="0" kern="1200" dirty="0">
              <a:solidFill>
                <a:schemeClr val="tx1"/>
              </a:solidFill>
            </a:rPr>
            <a:t>Förderung von Bürgerbeteiligung und Teilhabe am demokratischen Leben</a:t>
          </a:r>
        </a:p>
      </dsp:txBody>
      <dsp:txXfrm>
        <a:off x="239707" y="2503439"/>
        <a:ext cx="3752915" cy="876548"/>
      </dsp:txXfrm>
    </dsp:sp>
    <dsp:sp modelId="{0C1E6AE9-3F9F-46BC-879F-3BFA2A6BE8FC}">
      <dsp:nvSpPr>
        <dsp:cNvPr id="0" name=""/>
        <dsp:cNvSpPr/>
      </dsp:nvSpPr>
      <dsp:spPr>
        <a:xfrm>
          <a:off x="0" y="4311052"/>
          <a:ext cx="4043186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0829F4-FE29-491D-B9E7-BA4A03A890E7}">
      <dsp:nvSpPr>
        <dsp:cNvPr id="0" name=""/>
        <dsp:cNvSpPr/>
      </dsp:nvSpPr>
      <dsp:spPr>
        <a:xfrm>
          <a:off x="160119" y="3714119"/>
          <a:ext cx="3849709" cy="859884"/>
        </a:xfrm>
        <a:prstGeom prst="roundRect">
          <a:avLst/>
        </a:prstGeom>
        <a:solidFill>
          <a:srgbClr val="FFC000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976" tIns="0" rIns="106976" bIns="0" numCol="1" spcCol="1270" anchor="ctr" anchorCtr="0">
          <a:noAutofit/>
        </a:bodyPr>
        <a:lstStyle/>
        <a:p>
          <a:pPr lvl="0" algn="l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50" b="1" kern="1200" dirty="0">
              <a:solidFill>
                <a:schemeClr val="tx1"/>
              </a:solidFill>
            </a:rPr>
            <a:t>Aktionsbereich Daphne: </a:t>
          </a:r>
          <a:r>
            <a:rPr lang="de-DE" sz="1650" b="0" kern="1200" dirty="0">
              <a:solidFill>
                <a:schemeClr val="tx1"/>
              </a:solidFill>
            </a:rPr>
            <a:t>Bekämpfung von Gewalt</a:t>
          </a:r>
        </a:p>
      </dsp:txBody>
      <dsp:txXfrm>
        <a:off x="202095" y="3756095"/>
        <a:ext cx="3765757" cy="77593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3395DD-BAC3-44E4-8413-B5CBE6CFBF46}">
      <dsp:nvSpPr>
        <dsp:cNvPr id="0" name=""/>
        <dsp:cNvSpPr/>
      </dsp:nvSpPr>
      <dsp:spPr>
        <a:xfrm>
          <a:off x="2270" y="77219"/>
          <a:ext cx="1864543" cy="506075"/>
        </a:xfrm>
        <a:prstGeom prst="roundRect">
          <a:avLst>
            <a:gd name="adj" fmla="val 10000"/>
          </a:avLst>
        </a:prstGeom>
        <a:solidFill>
          <a:srgbClr val="0070C0"/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1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baseline="0" dirty="0" smtClean="0">
              <a:solidFill>
                <a:schemeClr val="bg1"/>
              </a:solidFill>
            </a:rPr>
            <a:t>Werte der</a:t>
          </a:r>
          <a:r>
            <a:rPr lang="de-DE" sz="2000" b="1" kern="1200" dirty="0" smtClean="0">
              <a:solidFill>
                <a:schemeClr val="tx1"/>
              </a:solidFill>
            </a:rPr>
            <a:t> </a:t>
          </a:r>
          <a:r>
            <a:rPr lang="de-DE" sz="2000" b="1" kern="1200" baseline="0" dirty="0" smtClean="0">
              <a:solidFill>
                <a:schemeClr val="bg1"/>
              </a:solidFill>
            </a:rPr>
            <a:t>Union</a:t>
          </a:r>
          <a:endParaRPr lang="de-DE" sz="2000" b="1" kern="1200" baseline="0" dirty="0">
            <a:solidFill>
              <a:schemeClr val="bg1"/>
            </a:solidFill>
          </a:endParaRPr>
        </a:p>
      </dsp:txBody>
      <dsp:txXfrm>
        <a:off x="17092" y="92041"/>
        <a:ext cx="1834899" cy="476431"/>
      </dsp:txXfrm>
    </dsp:sp>
    <dsp:sp modelId="{BF7EEAA5-99D4-4155-BDE0-1CC7F6475029}">
      <dsp:nvSpPr>
        <dsp:cNvPr id="0" name=""/>
        <dsp:cNvSpPr/>
      </dsp:nvSpPr>
      <dsp:spPr>
        <a:xfrm>
          <a:off x="188725" y="583295"/>
          <a:ext cx="114028" cy="13380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38094"/>
              </a:lnTo>
              <a:lnTo>
                <a:pt x="114028" y="1338094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D7835B-6881-434B-85F8-061D17018DF5}">
      <dsp:nvSpPr>
        <dsp:cNvPr id="0" name=""/>
        <dsp:cNvSpPr/>
      </dsp:nvSpPr>
      <dsp:spPr>
        <a:xfrm>
          <a:off x="302753" y="678095"/>
          <a:ext cx="1844746" cy="24865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400" kern="1200" dirty="0" smtClean="0"/>
            <a:t>Schutz und Förderung, Sensibilisierung der/für Rechte durch </a:t>
          </a:r>
          <a:r>
            <a:rPr lang="de-AT" sz="1400" b="1" kern="1200" dirty="0" smtClean="0"/>
            <a:t>finanzielle Unterstützung zivilgesellschaftlicher Organisationen  </a:t>
          </a:r>
          <a:r>
            <a:rPr lang="de-AT" sz="1400" kern="1200" dirty="0" smtClean="0"/>
            <a:t>auf lokaler, regionaler, nationaler und transnationaler Ebene</a:t>
          </a:r>
          <a:endParaRPr lang="de-AT" sz="1400" kern="1200" dirty="0"/>
        </a:p>
      </dsp:txBody>
      <dsp:txXfrm>
        <a:off x="356784" y="732126"/>
        <a:ext cx="1736684" cy="2378525"/>
      </dsp:txXfrm>
    </dsp:sp>
    <dsp:sp modelId="{64F6C13D-CF48-496A-B7B4-4A1E70E7C68B}">
      <dsp:nvSpPr>
        <dsp:cNvPr id="0" name=""/>
        <dsp:cNvSpPr/>
      </dsp:nvSpPr>
      <dsp:spPr>
        <a:xfrm>
          <a:off x="1950578" y="77219"/>
          <a:ext cx="2410413" cy="541745"/>
        </a:xfrm>
        <a:prstGeom prst="roundRect">
          <a:avLst>
            <a:gd name="adj" fmla="val 10000"/>
          </a:avLst>
        </a:prstGeom>
        <a:solidFill>
          <a:schemeClr val="bg2">
            <a:lumMod val="8500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1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 smtClean="0">
              <a:solidFill>
                <a:schemeClr val="tx1"/>
              </a:solidFill>
            </a:rPr>
            <a:t>Gleichstellung und Rechte</a:t>
          </a:r>
          <a:endParaRPr lang="de-DE" sz="2000" b="1" kern="1200" dirty="0">
            <a:solidFill>
              <a:schemeClr val="tx1"/>
            </a:solidFill>
          </a:endParaRPr>
        </a:p>
      </dsp:txBody>
      <dsp:txXfrm>
        <a:off x="1966445" y="93086"/>
        <a:ext cx="2378679" cy="510011"/>
      </dsp:txXfrm>
    </dsp:sp>
    <dsp:sp modelId="{4AE2D062-D671-453C-A373-924308DA24C1}">
      <dsp:nvSpPr>
        <dsp:cNvPr id="0" name=""/>
        <dsp:cNvSpPr/>
      </dsp:nvSpPr>
      <dsp:spPr>
        <a:xfrm>
          <a:off x="2191620" y="618965"/>
          <a:ext cx="241041" cy="6768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6842"/>
              </a:lnTo>
              <a:lnTo>
                <a:pt x="241041" y="676842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778267-56BD-4BD4-A9E1-AC3689AA7F5F}">
      <dsp:nvSpPr>
        <dsp:cNvPr id="0" name=""/>
        <dsp:cNvSpPr/>
      </dsp:nvSpPr>
      <dsp:spPr>
        <a:xfrm>
          <a:off x="2432661" y="660847"/>
          <a:ext cx="1613131" cy="12699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400" kern="1200" dirty="0" smtClean="0"/>
            <a:t>Förderung von </a:t>
          </a:r>
          <a:r>
            <a:rPr lang="de-AT" sz="1400" b="1" kern="1200" dirty="0" smtClean="0"/>
            <a:t>Gleichstellung</a:t>
          </a:r>
          <a:r>
            <a:rPr lang="de-AT" sz="1400" kern="1200" dirty="0" smtClean="0"/>
            <a:t>; Verhütung  und Bekämpfung von Ungleichheiten und Diskriminierung </a:t>
          </a:r>
          <a:endParaRPr lang="de-DE" sz="1400" kern="1200" dirty="0"/>
        </a:p>
      </dsp:txBody>
      <dsp:txXfrm>
        <a:off x="2469856" y="698042"/>
        <a:ext cx="1538741" cy="1195531"/>
      </dsp:txXfrm>
    </dsp:sp>
    <dsp:sp modelId="{5EE4BD3E-5072-4649-B5BB-9D691277AD36}">
      <dsp:nvSpPr>
        <dsp:cNvPr id="0" name=""/>
        <dsp:cNvSpPr/>
      </dsp:nvSpPr>
      <dsp:spPr>
        <a:xfrm>
          <a:off x="2191620" y="618965"/>
          <a:ext cx="257006" cy="17745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4539"/>
              </a:lnTo>
              <a:lnTo>
                <a:pt x="257006" y="1774539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3A87D6-1581-4424-94F4-FD22D313FCF0}">
      <dsp:nvSpPr>
        <dsp:cNvPr id="0" name=""/>
        <dsp:cNvSpPr/>
      </dsp:nvSpPr>
      <dsp:spPr>
        <a:xfrm>
          <a:off x="2448626" y="1956686"/>
          <a:ext cx="1573747" cy="87363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400" kern="1200" dirty="0" smtClean="0"/>
            <a:t>Bekämpfung von </a:t>
          </a:r>
          <a:r>
            <a:rPr lang="de-AT" sz="1400" b="1" kern="1200" dirty="0" smtClean="0"/>
            <a:t>Rassismus</a:t>
          </a:r>
          <a:r>
            <a:rPr lang="de-AT" sz="1400" kern="1200" dirty="0" smtClean="0"/>
            <a:t>, </a:t>
          </a:r>
          <a:r>
            <a:rPr lang="de-AT" sz="1400" b="1" kern="1200" dirty="0" smtClean="0"/>
            <a:t>Xenophobie</a:t>
          </a:r>
          <a:r>
            <a:rPr lang="de-AT" sz="1400" kern="1200" dirty="0" smtClean="0"/>
            <a:t> und </a:t>
          </a:r>
          <a:r>
            <a:rPr lang="de-AT" sz="1400" b="1" kern="1200" dirty="0" smtClean="0"/>
            <a:t>Intoleranz</a:t>
          </a:r>
          <a:r>
            <a:rPr lang="de-AT" sz="1400" kern="1200" dirty="0" smtClean="0"/>
            <a:t> </a:t>
          </a:r>
          <a:endParaRPr lang="de-DE" sz="1400" kern="1200" dirty="0"/>
        </a:p>
      </dsp:txBody>
      <dsp:txXfrm>
        <a:off x="2474214" y="1982274"/>
        <a:ext cx="1522571" cy="822459"/>
      </dsp:txXfrm>
    </dsp:sp>
    <dsp:sp modelId="{2BA044A8-41CB-4055-BE54-D1AD7E303EF8}">
      <dsp:nvSpPr>
        <dsp:cNvPr id="0" name=""/>
        <dsp:cNvSpPr/>
      </dsp:nvSpPr>
      <dsp:spPr>
        <a:xfrm>
          <a:off x="2191620" y="618965"/>
          <a:ext cx="241041" cy="25141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14110"/>
              </a:lnTo>
              <a:lnTo>
                <a:pt x="241041" y="2514110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DF9919-8CCF-4B86-A726-EEC64C887D4D}">
      <dsp:nvSpPr>
        <dsp:cNvPr id="0" name=""/>
        <dsp:cNvSpPr/>
      </dsp:nvSpPr>
      <dsp:spPr>
        <a:xfrm>
          <a:off x="2432661" y="2888168"/>
          <a:ext cx="1586437" cy="4898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>Schutz/Förderung von </a:t>
          </a:r>
          <a:r>
            <a:rPr lang="de-DE" sz="1400" b="1" kern="1200" dirty="0" smtClean="0"/>
            <a:t>Kinderrechten </a:t>
          </a:r>
          <a:endParaRPr lang="de-DE" sz="1400" b="1" kern="1200" dirty="0"/>
        </a:p>
      </dsp:txBody>
      <dsp:txXfrm>
        <a:off x="2447007" y="2902514"/>
        <a:ext cx="1557745" cy="461123"/>
      </dsp:txXfrm>
    </dsp:sp>
    <dsp:sp modelId="{14041703-9CA3-4326-97DF-DD4AD77750BC}">
      <dsp:nvSpPr>
        <dsp:cNvPr id="0" name=""/>
        <dsp:cNvSpPr/>
      </dsp:nvSpPr>
      <dsp:spPr>
        <a:xfrm>
          <a:off x="2191620" y="618965"/>
          <a:ext cx="241041" cy="31083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08305"/>
              </a:lnTo>
              <a:lnTo>
                <a:pt x="241041" y="3108305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F955B7-52EA-4E14-883A-02BC543B31E4}">
      <dsp:nvSpPr>
        <dsp:cNvPr id="0" name=""/>
        <dsp:cNvSpPr/>
      </dsp:nvSpPr>
      <dsp:spPr>
        <a:xfrm>
          <a:off x="2432661" y="3419865"/>
          <a:ext cx="1610764" cy="6148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>Schutz/Förderung v. </a:t>
          </a:r>
          <a:r>
            <a:rPr lang="de-DE" sz="1400" b="1" kern="1200" dirty="0" smtClean="0"/>
            <a:t>Behinderten-rechten</a:t>
          </a:r>
          <a:r>
            <a:rPr lang="de-DE" sz="1400" kern="1200" dirty="0" smtClean="0"/>
            <a:t> </a:t>
          </a:r>
          <a:endParaRPr lang="de-DE" sz="1400" kern="1200" dirty="0"/>
        </a:p>
      </dsp:txBody>
      <dsp:txXfrm>
        <a:off x="2450668" y="3437872"/>
        <a:ext cx="1574750" cy="578797"/>
      </dsp:txXfrm>
    </dsp:sp>
    <dsp:sp modelId="{A4B93722-2A70-4AA9-8755-348480D2B1A7}">
      <dsp:nvSpPr>
        <dsp:cNvPr id="0" name=""/>
        <dsp:cNvSpPr/>
      </dsp:nvSpPr>
      <dsp:spPr>
        <a:xfrm>
          <a:off x="2191620" y="618965"/>
          <a:ext cx="241041" cy="40107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10744"/>
              </a:lnTo>
              <a:lnTo>
                <a:pt x="241041" y="4010744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39CE97-3657-4580-8BD1-EAF49926B792}">
      <dsp:nvSpPr>
        <dsp:cNvPr id="0" name=""/>
        <dsp:cNvSpPr/>
      </dsp:nvSpPr>
      <dsp:spPr>
        <a:xfrm>
          <a:off x="2432661" y="4076558"/>
          <a:ext cx="1623245" cy="11063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400" kern="1200" dirty="0" smtClean="0"/>
            <a:t>Schutz/Förderung von </a:t>
          </a:r>
          <a:r>
            <a:rPr lang="de-AT" sz="1400" b="1" kern="1200" dirty="0" smtClean="0"/>
            <a:t>Bürgerrechten </a:t>
          </a:r>
          <a:r>
            <a:rPr lang="de-AT" sz="1400" kern="1200" dirty="0" smtClean="0"/>
            <a:t>und Schutz  personenbezogener  Daten</a:t>
          </a:r>
          <a:endParaRPr lang="de-DE" sz="1400" kern="1200" dirty="0" smtClean="0"/>
        </a:p>
      </dsp:txBody>
      <dsp:txXfrm>
        <a:off x="2465063" y="4108960"/>
        <a:ext cx="1558441" cy="1041497"/>
      </dsp:txXfrm>
    </dsp:sp>
    <dsp:sp modelId="{DB312CF5-CDC4-47BB-B280-3CF373EFC90C}">
      <dsp:nvSpPr>
        <dsp:cNvPr id="0" name=""/>
        <dsp:cNvSpPr/>
      </dsp:nvSpPr>
      <dsp:spPr>
        <a:xfrm>
          <a:off x="4444756" y="77219"/>
          <a:ext cx="2384708" cy="559542"/>
        </a:xfrm>
        <a:prstGeom prst="roundRect">
          <a:avLst>
            <a:gd name="adj" fmla="val 10000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1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 smtClean="0">
              <a:solidFill>
                <a:schemeClr val="tx1"/>
              </a:solidFill>
            </a:rPr>
            <a:t>Bürgerbeteiligung</a:t>
          </a:r>
          <a:endParaRPr lang="de-DE" sz="2000" b="1" kern="1200" dirty="0">
            <a:solidFill>
              <a:schemeClr val="tx1"/>
            </a:solidFill>
          </a:endParaRPr>
        </a:p>
      </dsp:txBody>
      <dsp:txXfrm>
        <a:off x="4461144" y="93607"/>
        <a:ext cx="2351932" cy="526766"/>
      </dsp:txXfrm>
    </dsp:sp>
    <dsp:sp modelId="{DC83381D-2CDA-4346-849F-18CBD00EE340}">
      <dsp:nvSpPr>
        <dsp:cNvPr id="0" name=""/>
        <dsp:cNvSpPr/>
      </dsp:nvSpPr>
      <dsp:spPr>
        <a:xfrm>
          <a:off x="4683227" y="636761"/>
          <a:ext cx="238470" cy="7803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80394"/>
              </a:lnTo>
              <a:lnTo>
                <a:pt x="238470" y="780394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2DE07D-964A-4C3D-89CB-871B0FC59D2F}">
      <dsp:nvSpPr>
        <dsp:cNvPr id="0" name=""/>
        <dsp:cNvSpPr/>
      </dsp:nvSpPr>
      <dsp:spPr>
        <a:xfrm>
          <a:off x="4921698" y="678643"/>
          <a:ext cx="1958660" cy="14770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de-DE" sz="1400" kern="1200" dirty="0" smtClean="0"/>
            <a:t>Stärkung des europäischen </a:t>
          </a:r>
          <a:r>
            <a:rPr lang="de-DE" sz="1400" b="1" kern="1200" dirty="0" smtClean="0"/>
            <a:t>Geschichts-bewusstseins</a:t>
          </a:r>
          <a:r>
            <a:rPr lang="de-DE" sz="1400" kern="1200" dirty="0" smtClean="0"/>
            <a:t>, der </a:t>
          </a:r>
          <a:r>
            <a:rPr lang="de-DE" sz="1400" b="1" kern="1200" dirty="0" smtClean="0"/>
            <a:t>gemeinsamen Kultur</a:t>
          </a:r>
          <a:r>
            <a:rPr lang="de-DE" sz="1400" kern="1200" dirty="0" smtClean="0"/>
            <a:t> u. des </a:t>
          </a:r>
          <a:r>
            <a:rPr lang="de-DE" sz="1400" b="1" kern="1200" dirty="0" smtClean="0"/>
            <a:t>kulturellen Erbes</a:t>
          </a:r>
        </a:p>
      </dsp:txBody>
      <dsp:txXfrm>
        <a:off x="4964959" y="721904"/>
        <a:ext cx="1872138" cy="1390502"/>
      </dsp:txXfrm>
    </dsp:sp>
    <dsp:sp modelId="{675900BE-E3B6-423A-BD0F-7BF205C1E103}">
      <dsp:nvSpPr>
        <dsp:cNvPr id="0" name=""/>
        <dsp:cNvSpPr/>
      </dsp:nvSpPr>
      <dsp:spPr>
        <a:xfrm>
          <a:off x="4683227" y="636761"/>
          <a:ext cx="238470" cy="20833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83322"/>
              </a:lnTo>
              <a:lnTo>
                <a:pt x="238470" y="2083322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8E8B92-4BF8-49AC-8652-670E4B12A0DF}">
      <dsp:nvSpPr>
        <dsp:cNvPr id="0" name=""/>
        <dsp:cNvSpPr/>
      </dsp:nvSpPr>
      <dsp:spPr>
        <a:xfrm>
          <a:off x="4921698" y="2197550"/>
          <a:ext cx="1973579" cy="10450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400" b="1" kern="1200" dirty="0" smtClean="0"/>
            <a:t>Förderung der Teilhabe</a:t>
          </a:r>
          <a:r>
            <a:rPr lang="de-AT" sz="1400" kern="1200" dirty="0" smtClean="0"/>
            <a:t> von </a:t>
          </a:r>
          <a:r>
            <a:rPr lang="de-AT" sz="1400" kern="1200" dirty="0" err="1" smtClean="0"/>
            <a:t>BürgerInnen</a:t>
          </a:r>
          <a:r>
            <a:rPr lang="de-AT" sz="1400" kern="1200" dirty="0" smtClean="0"/>
            <a:t> und repräsentativen Verbänden </a:t>
          </a:r>
          <a:r>
            <a:rPr lang="de-AT" sz="1400" b="1" kern="1200" dirty="0" smtClean="0"/>
            <a:t>am demokratischen Leben</a:t>
          </a:r>
          <a:endParaRPr lang="de-DE" sz="1400" b="1" kern="1200" dirty="0"/>
        </a:p>
      </dsp:txBody>
      <dsp:txXfrm>
        <a:off x="4952307" y="2228159"/>
        <a:ext cx="1912361" cy="983850"/>
      </dsp:txXfrm>
    </dsp:sp>
    <dsp:sp modelId="{8F626A74-A2C8-499B-8CCC-78B8FD1C895E}">
      <dsp:nvSpPr>
        <dsp:cNvPr id="0" name=""/>
        <dsp:cNvSpPr/>
      </dsp:nvSpPr>
      <dsp:spPr>
        <a:xfrm>
          <a:off x="4683227" y="636761"/>
          <a:ext cx="245981" cy="32713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71354"/>
              </a:lnTo>
              <a:lnTo>
                <a:pt x="245981" y="3271354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145F4B-E2A5-473E-841E-CB84460D9DE0}">
      <dsp:nvSpPr>
        <dsp:cNvPr id="0" name=""/>
        <dsp:cNvSpPr/>
      </dsp:nvSpPr>
      <dsp:spPr>
        <a:xfrm>
          <a:off x="4929208" y="3284500"/>
          <a:ext cx="1951425" cy="12472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400" kern="1200" dirty="0" smtClean="0"/>
            <a:t>Förderung des Austausches zwischen </a:t>
          </a:r>
          <a:r>
            <a:rPr lang="de-AT" sz="1400" kern="1200" dirty="0" err="1" smtClean="0"/>
            <a:t>BürgerInnen</a:t>
          </a:r>
          <a:r>
            <a:rPr lang="de-AT" sz="1400" kern="1200" dirty="0" smtClean="0"/>
            <a:t>, insbesondere durch </a:t>
          </a:r>
          <a:r>
            <a:rPr lang="de-AT" sz="1400" b="1" kern="1200" dirty="0" smtClean="0"/>
            <a:t>Städtepartnerschaften</a:t>
          </a:r>
          <a:r>
            <a:rPr lang="de-AT" sz="1400" kern="1200" dirty="0" smtClean="0"/>
            <a:t> und </a:t>
          </a:r>
          <a:r>
            <a:rPr lang="de-AT" sz="1400" b="1" kern="1200" dirty="0" smtClean="0"/>
            <a:t>Städtenetzwerke</a:t>
          </a:r>
          <a:endParaRPr lang="de-DE" sz="1400" b="1" kern="1200" dirty="0"/>
        </a:p>
      </dsp:txBody>
      <dsp:txXfrm>
        <a:off x="4965738" y="3321030"/>
        <a:ext cx="1878365" cy="1174169"/>
      </dsp:txXfrm>
    </dsp:sp>
    <dsp:sp modelId="{0BE2023A-F9D9-47A6-8427-BEF2169424B7}">
      <dsp:nvSpPr>
        <dsp:cNvPr id="0" name=""/>
        <dsp:cNvSpPr/>
      </dsp:nvSpPr>
      <dsp:spPr>
        <a:xfrm>
          <a:off x="6913229" y="77219"/>
          <a:ext cx="1682997" cy="527140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5100000"/>
          </a:lightRig>
        </a:scene3d>
        <a:sp3d contourW="6350">
          <a:bevelT w="29210" h="12700"/>
          <a:contourClr>
            <a:schemeClr val="accent1">
              <a:hueOff val="0"/>
              <a:satOff val="0"/>
              <a:lumOff val="0"/>
              <a:alphaOff val="0"/>
              <a:shade val="30000"/>
              <a:satMod val="13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b="1" kern="1200" dirty="0" smtClean="0">
              <a:solidFill>
                <a:schemeClr val="tx1"/>
              </a:solidFill>
            </a:rPr>
            <a:t>Daphne</a:t>
          </a:r>
          <a:endParaRPr lang="de-DE" sz="2000" b="1" kern="1200" dirty="0">
            <a:solidFill>
              <a:schemeClr val="tx1"/>
            </a:solidFill>
          </a:endParaRPr>
        </a:p>
      </dsp:txBody>
      <dsp:txXfrm>
        <a:off x="6928668" y="92658"/>
        <a:ext cx="1652119" cy="496262"/>
      </dsp:txXfrm>
    </dsp:sp>
    <dsp:sp modelId="{1978B87B-7AA1-4BDD-A1EA-68C41FA53ECC}">
      <dsp:nvSpPr>
        <dsp:cNvPr id="0" name=""/>
        <dsp:cNvSpPr/>
      </dsp:nvSpPr>
      <dsp:spPr>
        <a:xfrm>
          <a:off x="7081528" y="604360"/>
          <a:ext cx="168299" cy="8940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4041"/>
              </a:lnTo>
              <a:lnTo>
                <a:pt x="168299" y="89404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136F85-37C4-4A46-B746-21565263F682}">
      <dsp:nvSpPr>
        <dsp:cNvPr id="0" name=""/>
        <dsp:cNvSpPr/>
      </dsp:nvSpPr>
      <dsp:spPr>
        <a:xfrm>
          <a:off x="7249828" y="646242"/>
          <a:ext cx="1467934" cy="17043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400" kern="1200" dirty="0" smtClean="0"/>
            <a:t>Bekämpfung/ Verhütung jeglicher Form </a:t>
          </a:r>
          <a:r>
            <a:rPr lang="de-AT" sz="1400" b="1" kern="1200" dirty="0" smtClean="0"/>
            <a:t>geschlechts-spezifischer  </a:t>
          </a:r>
          <a:r>
            <a:rPr lang="de-AT" sz="1400" b="1" kern="1200" dirty="0"/>
            <a:t>Gewalt </a:t>
          </a:r>
          <a:r>
            <a:rPr lang="de-AT" sz="1400" kern="1200" dirty="0"/>
            <a:t>gegen Frauen und Mädchen </a:t>
          </a:r>
          <a:endParaRPr lang="de-DE" sz="1400" kern="1200" dirty="0"/>
        </a:p>
      </dsp:txBody>
      <dsp:txXfrm>
        <a:off x="7292822" y="689236"/>
        <a:ext cx="1381946" cy="1618330"/>
      </dsp:txXfrm>
    </dsp:sp>
    <dsp:sp modelId="{A73BC8CD-7064-4A41-A36E-2723E9FA44F6}">
      <dsp:nvSpPr>
        <dsp:cNvPr id="0" name=""/>
        <dsp:cNvSpPr/>
      </dsp:nvSpPr>
      <dsp:spPr>
        <a:xfrm>
          <a:off x="7081528" y="604360"/>
          <a:ext cx="168299" cy="26027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02786"/>
              </a:lnTo>
              <a:lnTo>
                <a:pt x="168299" y="2602786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0417D7-C252-417A-BB43-D76D23D5030F}">
      <dsp:nvSpPr>
        <dsp:cNvPr id="0" name=""/>
        <dsp:cNvSpPr/>
      </dsp:nvSpPr>
      <dsp:spPr>
        <a:xfrm>
          <a:off x="7249828" y="2392442"/>
          <a:ext cx="1467202" cy="16294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400" kern="1200" dirty="0" smtClean="0"/>
            <a:t>Bekämpfung/ Verhütung von </a:t>
          </a:r>
          <a:r>
            <a:rPr lang="de-AT" sz="1400" b="1" kern="1200" dirty="0" smtClean="0"/>
            <a:t>Gewalt gegen Kinder, Jugendliche</a:t>
          </a:r>
          <a:r>
            <a:rPr lang="de-AT" sz="1400" kern="1200" dirty="0" smtClean="0"/>
            <a:t> oder andere gefährdete Gruppen</a:t>
          </a:r>
          <a:endParaRPr lang="de-DE" sz="1400" kern="1200" dirty="0"/>
        </a:p>
      </dsp:txBody>
      <dsp:txXfrm>
        <a:off x="7292801" y="2435415"/>
        <a:ext cx="1381256" cy="1543462"/>
      </dsp:txXfrm>
    </dsp:sp>
    <dsp:sp modelId="{62C91578-2C79-4590-825E-BB180CCA7B4D}">
      <dsp:nvSpPr>
        <dsp:cNvPr id="0" name=""/>
        <dsp:cNvSpPr/>
      </dsp:nvSpPr>
      <dsp:spPr>
        <a:xfrm>
          <a:off x="7081528" y="604360"/>
          <a:ext cx="168299" cy="39781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78192"/>
              </a:lnTo>
              <a:lnTo>
                <a:pt x="168299" y="3978192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5E26CE-823F-4132-95F3-25320227CC29}">
      <dsp:nvSpPr>
        <dsp:cNvPr id="0" name=""/>
        <dsp:cNvSpPr/>
      </dsp:nvSpPr>
      <dsp:spPr>
        <a:xfrm>
          <a:off x="7249828" y="4063732"/>
          <a:ext cx="1475340" cy="103764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AT" sz="1400" kern="1200" dirty="0" smtClean="0"/>
            <a:t>Unterstützung und </a:t>
          </a:r>
          <a:r>
            <a:rPr lang="de-AT" sz="1400" b="1" kern="1200" dirty="0" smtClean="0"/>
            <a:t>Schutz</a:t>
          </a:r>
          <a:r>
            <a:rPr lang="de-AT" sz="1400" kern="1200" dirty="0" smtClean="0"/>
            <a:t> von direkten und indirekten </a:t>
          </a:r>
          <a:r>
            <a:rPr lang="de-AT" sz="1400" b="1" kern="1200" dirty="0" smtClean="0"/>
            <a:t>Opfern von Gewalt </a:t>
          </a:r>
          <a:endParaRPr lang="de-DE" sz="1400" b="1" kern="1200" dirty="0"/>
        </a:p>
      </dsp:txBody>
      <dsp:txXfrm>
        <a:off x="7280219" y="4094123"/>
        <a:ext cx="1414558" cy="9768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2016" y="9430306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A4F87B00-D7D7-4E73-88E5-5DF5797B2681}" type="datetimeFigureOut">
              <a:rPr lang="de-AT" smtClean="0"/>
              <a:t>17.02.2023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3"/>
          </p:nvPr>
        </p:nvSpPr>
        <p:spPr>
          <a:xfrm>
            <a:off x="2945659" y="9428583"/>
            <a:ext cx="904784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1BCACBB0-6C6B-4B3E-B6E6-54B62284C21B}" type="slidenum">
              <a:rPr lang="de-AT" smtClean="0"/>
              <a:pPr algn="ctr"/>
              <a:t>‹Nr.›</a:t>
            </a:fld>
            <a:endParaRPr lang="de-AT" dirty="0"/>
          </a:p>
        </p:txBody>
      </p:sp>
      <p:pic>
        <p:nvPicPr>
          <p:cNvPr id="7" name="Grafik 6" descr="Bundeskanzleramt" title="Log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2188" y="430776"/>
            <a:ext cx="1371666" cy="332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3347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2016" y="942858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64F923B6-97FF-4AF0-A17D-1758840DBBE2}" type="datetimeFigureOut">
              <a:rPr lang="de-AT" smtClean="0"/>
              <a:t>17.02.2023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11188" y="674688"/>
            <a:ext cx="5575300" cy="4181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854894" y="4963319"/>
            <a:ext cx="5090351" cy="42188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945659" y="9428582"/>
            <a:ext cx="904784" cy="4980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/>
            </a:lvl1pPr>
          </a:lstStyle>
          <a:p>
            <a:fld id="{F0A5DA3B-92D6-4D4B-9895-D15CB563B5E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611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2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96000" indent="-171450" algn="l" defTabSz="914400" rtl="0" eaLnBrk="1" latinLnBrk="0" hangingPunct="1">
      <a:spcBef>
        <a:spcPts val="200"/>
      </a:spcBef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792000" indent="-171450" algn="l" defTabSz="914400" rtl="0" eaLnBrk="1" latinLnBrk="0" hangingPunct="1">
      <a:spcBef>
        <a:spcPts val="200"/>
      </a:spcBef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188000" indent="-171450" algn="l" defTabSz="914400" rtl="0" eaLnBrk="1" latinLnBrk="0" hangingPunct="1">
      <a:spcBef>
        <a:spcPts val="200"/>
      </a:spcBef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584000" indent="-171450" algn="l" defTabSz="914400" rtl="0" eaLnBrk="1" latinLnBrk="0" hangingPunct="1">
      <a:spcBef>
        <a:spcPts val="200"/>
      </a:spcBef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60042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A5DA3B-92D6-4D4B-9895-D15CB563B5E4}" type="slidenum">
              <a:rPr lang="de-AT" smtClean="0"/>
              <a:pPr/>
              <a:t>15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78172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BKA-2018\BKA2018-Brief\REPUBLIK-AT-DOKUMENTVORLAGEN\POTX\HG_Powerpoint_4zu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999" y="973157"/>
            <a:ext cx="7978526" cy="1054449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 dirty="0"/>
              <a:t>Titelmasterformat </a:t>
            </a:r>
            <a:br>
              <a:rPr lang="de-DE" dirty="0"/>
            </a:br>
            <a:r>
              <a:rPr lang="de-DE" dirty="0"/>
              <a:t>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117956"/>
            <a:ext cx="7978526" cy="1853851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5588000"/>
            <a:ext cx="3422650" cy="554038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Textfeld 13"/>
          <p:cNvSpPr txBox="1"/>
          <p:nvPr userDrawn="1"/>
        </p:nvSpPr>
        <p:spPr>
          <a:xfrm>
            <a:off x="6651752" y="2304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tx2"/>
                </a:solidFill>
              </a:rPr>
              <a:t>bundeskanzleramt.gv.at</a:t>
            </a:r>
          </a:p>
        </p:txBody>
      </p:sp>
      <p:pic>
        <p:nvPicPr>
          <p:cNvPr id="17" name="Grafik 16" descr="Bundeskanzleramt" title="Logo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4888" y="208971"/>
            <a:ext cx="2746420" cy="6654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7482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0" y="1778400"/>
            <a:ext cx="7978775" cy="43636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6387002"/>
            <a:ext cx="814522" cy="266700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5316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mit 2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</a:t>
            </a:r>
            <a:br>
              <a:rPr lang="de-DE" dirty="0"/>
            </a:br>
            <a:r>
              <a:rPr lang="de-DE" dirty="0"/>
              <a:t>Klicken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0" y="2160000"/>
            <a:ext cx="7978775" cy="39820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65136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1018800"/>
            <a:ext cx="7978525" cy="82945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1778400"/>
            <a:ext cx="7978775" cy="4363638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60732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Präsentationstitel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1778400"/>
            <a:ext cx="3813175" cy="4363638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1778000"/>
            <a:ext cx="3812400" cy="43640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94268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/>
              <a:t>Präsentationstitel</a:t>
            </a:r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1778400"/>
            <a:ext cx="3838575" cy="42941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0" y="1778000"/>
            <a:ext cx="3838575" cy="42941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666192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0" y="1778400"/>
            <a:ext cx="7978775" cy="43636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50449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39999" y="971175"/>
            <a:ext cx="5389200" cy="1117613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</a:t>
            </a:r>
            <a:br>
              <a:rPr lang="de-DE" dirty="0"/>
            </a:br>
            <a:r>
              <a:rPr lang="de-DE" dirty="0"/>
              <a:t>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4857750"/>
            <a:ext cx="3423600" cy="1284288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74369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BKA-2018\BKA2018-Brief\REPUBLIK-AT-DOKUMENTVORLAGEN\POTX\HG_Powerpoint_4zu3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0" y="1018800"/>
            <a:ext cx="7978525" cy="829455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0000" y="1777042"/>
            <a:ext cx="7978525" cy="436499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 </a:t>
            </a:r>
            <a:br>
              <a:rPr lang="de-DE" dirty="0"/>
            </a:br>
            <a:r>
              <a:rPr lang="de-DE" dirty="0"/>
              <a:t>Erste Ebene </a:t>
            </a:r>
          </a:p>
          <a:p>
            <a:pPr lvl="1"/>
            <a:r>
              <a:rPr lang="de-DE" dirty="0"/>
              <a:t>Zweite Ebene – wie Ebene zuvor</a:t>
            </a:r>
          </a:p>
          <a:p>
            <a:pPr lvl="2"/>
            <a:r>
              <a:rPr lang="de-DE" dirty="0"/>
              <a:t>Dritte Ebene – wie Ebene zuvor</a:t>
            </a:r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40000" y="6387002"/>
            <a:ext cx="6875916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r>
              <a:rPr lang="de-AT"/>
              <a:t>Präsentationstitel</a:t>
            </a:r>
            <a:endParaRPr lang="de-AT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201" y="6387002"/>
            <a:ext cx="960324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0" name="Textfeld 9"/>
          <p:cNvSpPr txBox="1"/>
          <p:nvPr/>
        </p:nvSpPr>
        <p:spPr>
          <a:xfrm>
            <a:off x="6651752" y="2304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tx2"/>
                </a:solidFill>
              </a:rPr>
              <a:t>bundeskanzleramt.gv.at</a:t>
            </a:r>
          </a:p>
        </p:txBody>
      </p:sp>
      <p:pic>
        <p:nvPicPr>
          <p:cNvPr id="11" name="Grafik 10" descr="Bundeskanzleramt" title="Logo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4888" y="208971"/>
            <a:ext cx="2746420" cy="6654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338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21" r:id="rId5"/>
    <p:sldLayoutId id="2147483722" r:id="rId6"/>
    <p:sldLayoutId id="2147483718" r:id="rId7"/>
    <p:sldLayoutId id="2147483720" r:id="rId8"/>
  </p:sldLayoutIdLst>
  <p:hf hd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2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1pPr>
      <a:lvl2pPr marL="504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Tx/>
        <a:buSzTx/>
        <a:buFont typeface="Corbel" panose="020B0503020204020204" pitchFamily="34" charset="0"/>
        <a:buChar char="−"/>
        <a:tabLst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2pPr>
      <a:lvl3pPr marL="756000" indent="-252000" algn="l" defTabSz="914400" rtl="0" eaLnBrk="1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Arial" pitchFamily="34" charset="0"/>
        <a:buChar char="–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400"/>
        </a:spcBef>
        <a:buClr>
          <a:schemeClr val="tx2"/>
        </a:buClr>
        <a:buFont typeface="Arial" pitchFamily="34" charset="0"/>
        <a:buChar char="»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mailto:ernst.holzinger@bka.gv.at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ec.europa.eu/info/funding-tenders/opportunities/portal/screen/programmes/cer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ebgate.ec.europa.eu/funding-tenders-opportunities/display/IT/Getting+started" TargetMode="External"/><Relationship Id="rId2" Type="http://schemas.openxmlformats.org/officeDocument/2006/relationships/hyperlink" Target="https://webgate.ec.europa.eu/cas/eim/external/register.cgi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ebgate.ec.europa.eu/funding-tenders-opportunities/display/IT/Register+an+organisation" TargetMode="External"/><Relationship Id="rId2" Type="http://schemas.openxmlformats.org/officeDocument/2006/relationships/hyperlink" Target="https://ec.europa.eu/info/funding-tenders/opportunities/portal/screen/how-to-participate/participant-register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ec.europa.eu/info/funding-tenders/opportunities/docs/2021-2027/cerv/temp-form/af/af_cerv_en.pdf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image" Target="../media/image6.jpeg"/><Relationship Id="rId18" Type="http://schemas.microsoft.com/office/2007/relationships/diagramDrawing" Target="../diagrams/drawing4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17" Type="http://schemas.openxmlformats.org/officeDocument/2006/relationships/diagramColors" Target="../diagrams/colors4.xml"/><Relationship Id="rId2" Type="http://schemas.openxmlformats.org/officeDocument/2006/relationships/image" Target="../media/image5.jpg"/><Relationship Id="rId16" Type="http://schemas.openxmlformats.org/officeDocument/2006/relationships/diagramQuickStyle" Target="../diagrams/quickStyl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5" Type="http://schemas.openxmlformats.org/officeDocument/2006/relationships/diagramLayout" Target="../diagrams/layout4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Relationship Id="rId14" Type="http://schemas.openxmlformats.org/officeDocument/2006/relationships/diagramData" Target="../diagrams/data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info/funding-tenders/opportunities/portal/screen/home" TargetMode="External"/><Relationship Id="rId2" Type="http://schemas.openxmlformats.org/officeDocument/2006/relationships/hyperlink" Target="https://www.cerv.at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YPhw5SR4C5M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erv.at/termine-und-news-/termine.html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mailto:ernst.holzinger@bka.gv.at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86080" y="1016000"/>
            <a:ext cx="8225228" cy="2580640"/>
          </a:xfrm>
        </p:spPr>
        <p:txBody>
          <a:bodyPr/>
          <a:lstStyle/>
          <a:p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 smtClean="0"/>
              <a:t/>
            </a:r>
            <a:br>
              <a:rPr lang="de-AT" sz="3400" dirty="0" smtClean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 smtClean="0"/>
              <a:t/>
            </a:r>
            <a:br>
              <a:rPr lang="de-AT" sz="3400" dirty="0" smtClean="0"/>
            </a:br>
            <a:r>
              <a:rPr lang="de-AT" sz="3400" dirty="0" smtClean="0">
                <a:solidFill>
                  <a:srgbClr val="FF0000"/>
                </a:solidFill>
              </a:rPr>
              <a:t>CERV – Programm für Bürgerinnen und Bürger,                                        </a:t>
            </a:r>
            <a:br>
              <a:rPr lang="de-AT" sz="3400" dirty="0" smtClean="0">
                <a:solidFill>
                  <a:srgbClr val="FF0000"/>
                </a:solidFill>
              </a:rPr>
            </a:br>
            <a:r>
              <a:rPr lang="de-AT" sz="3400" dirty="0" smtClean="0">
                <a:solidFill>
                  <a:srgbClr val="FF0000"/>
                </a:solidFill>
              </a:rPr>
              <a:t>Gleichstellung, Rechte und Werte</a:t>
            </a:r>
            <a:br>
              <a:rPr lang="de-AT" sz="3400" dirty="0" smtClean="0">
                <a:solidFill>
                  <a:srgbClr val="FF0000"/>
                </a:solidFill>
              </a:rPr>
            </a:br>
            <a:r>
              <a:rPr lang="de-AT" sz="3400" dirty="0" smtClean="0">
                <a:solidFill>
                  <a:srgbClr val="FF0000"/>
                </a:solidFill>
              </a:rPr>
              <a:t>(2021 – 2027) </a:t>
            </a:r>
            <a:r>
              <a:rPr lang="de-AT" dirty="0" smtClean="0">
                <a:solidFill>
                  <a:srgbClr val="FF0000"/>
                </a:solidFill>
              </a:rPr>
              <a:t/>
            </a:r>
            <a:br>
              <a:rPr lang="de-AT" dirty="0" smtClean="0">
                <a:solidFill>
                  <a:srgbClr val="FF0000"/>
                </a:solidFill>
              </a:rPr>
            </a:br>
            <a:endParaRPr lang="de-AT" dirty="0">
              <a:solidFill>
                <a:srgbClr val="FF0000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386080" y="5865019"/>
            <a:ext cx="8501470" cy="554038"/>
          </a:xfrm>
        </p:spPr>
        <p:txBody>
          <a:bodyPr/>
          <a:lstStyle/>
          <a:p>
            <a:r>
              <a:rPr lang="de-DE" dirty="0"/>
              <a:t>Mag. Ernst Holzinger</a:t>
            </a:r>
          </a:p>
          <a:p>
            <a:r>
              <a:rPr lang="de-DE" dirty="0"/>
              <a:t>BKA IV/A/3 - Finanzen, EU-Haushalt und Landwirtschaft</a:t>
            </a:r>
          </a:p>
          <a:p>
            <a:r>
              <a:rPr lang="de-DE" dirty="0"/>
              <a:t>Wien, </a:t>
            </a:r>
            <a:r>
              <a:rPr lang="de-DE" dirty="0" smtClean="0"/>
              <a:t>17. Februar 2023</a:t>
            </a:r>
            <a:endParaRPr lang="de-DE" dirty="0"/>
          </a:p>
          <a:p>
            <a:r>
              <a:rPr lang="de-DE" dirty="0">
                <a:hlinkClick r:id="rId2"/>
              </a:rPr>
              <a:t>ernst.holzinger@bka.gv.at</a:t>
            </a:r>
            <a:r>
              <a:rPr lang="de-DE" dirty="0"/>
              <a:t> </a:t>
            </a:r>
            <a:endParaRPr lang="de-DE" dirty="0" smtClean="0"/>
          </a:p>
          <a:p>
            <a:r>
              <a:rPr lang="de-DE" u="sng" dirty="0" smtClean="0"/>
              <a:t>www.cerv.at</a:t>
            </a:r>
            <a:endParaRPr lang="de-DE" u="sng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966" y="6128032"/>
            <a:ext cx="3223033" cy="72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39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10</a:t>
            </a:fld>
            <a:endParaRPr lang="de-AT" dirty="0"/>
          </a:p>
        </p:txBody>
      </p:sp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6ABE1101-5508-46AF-8780-E2FEBD20B6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975436"/>
              </p:ext>
            </p:extLst>
          </p:nvPr>
        </p:nvGraphicFramePr>
        <p:xfrm>
          <a:off x="540000" y="1438776"/>
          <a:ext cx="7979311" cy="4047766"/>
        </p:xfrm>
        <a:graphic>
          <a:graphicData uri="http://schemas.openxmlformats.org/drawingml/2006/table">
            <a:tbl>
              <a:tblPr firstRow="1" bandRow="1"/>
              <a:tblGrid>
                <a:gridCol w="6557917">
                  <a:extLst>
                    <a:ext uri="{9D8B030D-6E8A-4147-A177-3AD203B41FA5}">
                      <a16:colId xmlns:a16="http://schemas.microsoft.com/office/drawing/2014/main" val="2448687676"/>
                    </a:ext>
                  </a:extLst>
                </a:gridCol>
                <a:gridCol w="751437">
                  <a:extLst>
                    <a:ext uri="{9D8B030D-6E8A-4147-A177-3AD203B41FA5}">
                      <a16:colId xmlns:a16="http://schemas.microsoft.com/office/drawing/2014/main" val="70753471"/>
                    </a:ext>
                  </a:extLst>
                </a:gridCol>
                <a:gridCol w="669957">
                  <a:extLst>
                    <a:ext uri="{9D8B030D-6E8A-4147-A177-3AD203B41FA5}">
                      <a16:colId xmlns:a16="http://schemas.microsoft.com/office/drawing/2014/main" val="2596739813"/>
                    </a:ext>
                  </a:extLst>
                </a:gridCol>
              </a:tblGrid>
              <a:tr h="2908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000" b="1" baseline="0" dirty="0" err="1">
                          <a:solidFill>
                            <a:schemeClr val="bg2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Titel</a:t>
                      </a:r>
                      <a:r>
                        <a:rPr lang="en-US" sz="2000" b="1" baseline="0" dirty="0">
                          <a:solidFill>
                            <a:schemeClr val="bg2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 </a:t>
                      </a:r>
                      <a:endParaRPr lang="en-US" sz="2000" b="1" dirty="0">
                        <a:solidFill>
                          <a:schemeClr val="bg2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85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2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2023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85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2"/>
                          </a:solidFill>
                          <a:effectLst/>
                          <a:latin typeface="+mj-lt"/>
                        </a:rPr>
                        <a:t>2024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858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5323293"/>
                  </a:ext>
                </a:extLst>
              </a:tr>
              <a:tr h="276147">
                <a:tc gridSpan="3">
                  <a:txBody>
                    <a:bodyPr/>
                    <a:lstStyle/>
                    <a:p>
                      <a:pPr algn="ctr"/>
                      <a:endParaRPr lang="en-US" sz="900" b="1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2334865"/>
                  </a:ext>
                </a:extLst>
              </a:tr>
              <a:tr h="370392">
                <a:tc gridSpan="3">
                  <a:txBody>
                    <a:bodyPr/>
                    <a:lstStyle/>
                    <a:p>
                      <a:pPr algn="ctr"/>
                      <a:r>
                        <a:rPr lang="en-US" sz="2000" b="1" dirty="0" err="1">
                          <a:effectLst/>
                          <a:latin typeface="+mj-lt"/>
                          <a:cs typeface="Arial" panose="020B0604020202020204" pitchFamily="34" charset="0"/>
                        </a:rPr>
                        <a:t>Aktionsbereich</a:t>
                      </a:r>
                      <a:r>
                        <a:rPr lang="en-US" sz="2000" b="1" baseline="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 “</a:t>
                      </a:r>
                      <a:r>
                        <a:rPr lang="en-US" sz="2000" b="1" baseline="0" dirty="0" err="1">
                          <a:effectLst/>
                          <a:latin typeface="+mj-lt"/>
                          <a:cs typeface="Arial" panose="020B0604020202020204" pitchFamily="34" charset="0"/>
                        </a:rPr>
                        <a:t>Werte</a:t>
                      </a:r>
                      <a:r>
                        <a:rPr lang="en-US" sz="2000" b="1" baseline="0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 der Union”</a:t>
                      </a:r>
                      <a:endParaRPr lang="en-US" sz="2000" b="1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725953"/>
                  </a:ext>
                </a:extLst>
              </a:tr>
              <a:tr h="3071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Aufbau von Kapazitäten/Umsetzung der EU-Grundrechtecharta ( für zivilgesellschaftliche Organisationen) </a:t>
                      </a:r>
                      <a:endParaRPr lang="de-AT" sz="20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dirty="0" smtClean="0"/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dirty="0"/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8480926"/>
                  </a:ext>
                </a:extLst>
              </a:tr>
              <a:tr h="3071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Schutz und die Förderung der Werte der Union -</a:t>
                      </a:r>
                      <a:r>
                        <a:rPr lang="de-AT" sz="2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endParaRPr lang="de-AT" sz="20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20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Einsetzen</a:t>
                      </a:r>
                      <a:r>
                        <a:rPr lang="de-AT" sz="20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(zwecks Gewährung von Unterstützung an Dritte)</a:t>
                      </a:r>
                      <a:endParaRPr lang="de-AT" sz="20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dirty="0" smtClean="0"/>
                        <a:t>x</a:t>
                      </a:r>
                      <a:endParaRPr lang="de-AT" sz="2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891873"/>
                  </a:ext>
                </a:extLst>
              </a:tr>
              <a:tr h="257828">
                <a:tc gridSpan="3">
                  <a:txBody>
                    <a:bodyPr/>
                    <a:lstStyle/>
                    <a:p>
                      <a:pPr algn="ctr"/>
                      <a:endParaRPr lang="en-US" sz="2000" b="1" dirty="0"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11116"/>
                  </a:ext>
                </a:extLst>
              </a:tr>
              <a:tr h="353227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1" dirty="0" err="1">
                          <a:effectLst/>
                          <a:latin typeface="+mj-lt"/>
                          <a:cs typeface="Arial" panose="020B0604020202020204" pitchFamily="34" charset="0"/>
                        </a:rPr>
                        <a:t>Aktionsbereich</a:t>
                      </a:r>
                      <a:r>
                        <a:rPr lang="en-US" sz="2000" b="1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 “</a:t>
                      </a:r>
                      <a:r>
                        <a:rPr lang="en-US" sz="2000" b="1" dirty="0" err="1">
                          <a:effectLst/>
                          <a:latin typeface="+mj-lt"/>
                          <a:cs typeface="Arial" panose="020B0604020202020204" pitchFamily="34" charset="0"/>
                        </a:rPr>
                        <a:t>Bürgerbeteiligung</a:t>
                      </a:r>
                      <a:r>
                        <a:rPr lang="en-US" sz="2000" b="1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 und </a:t>
                      </a:r>
                      <a:r>
                        <a:rPr lang="en-US" sz="2000" b="1" dirty="0" err="1">
                          <a:effectLst/>
                          <a:latin typeface="+mj-lt"/>
                          <a:cs typeface="Arial" panose="020B0604020202020204" pitchFamily="34" charset="0"/>
                        </a:rPr>
                        <a:t>Teilhabe</a:t>
                      </a:r>
                      <a:r>
                        <a:rPr lang="en-US" sz="2000" b="1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”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5309678"/>
                  </a:ext>
                </a:extLst>
              </a:tr>
              <a:tr h="2534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de-DE" sz="2000" b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Städtepartnerschaften  </a:t>
                      </a:r>
                      <a:endParaRPr lang="en-US" sz="2000" b="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dirty="0" smtClean="0"/>
                        <a:t>x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dirty="0"/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780905"/>
                  </a:ext>
                </a:extLst>
              </a:tr>
              <a:tr h="253497">
                <a:tc>
                  <a:txBody>
                    <a:bodyPr/>
                    <a:lstStyle/>
                    <a:p>
                      <a:r>
                        <a:rPr lang="en-US" sz="2000" b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Städtenetzwerke</a:t>
                      </a:r>
                      <a:r>
                        <a:rPr lang="en-US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dirty="0" smtClean="0"/>
                        <a:t>x</a:t>
                      </a:r>
                      <a:endParaRPr lang="de-AT" sz="2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dirty="0"/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1377486"/>
                  </a:ext>
                </a:extLst>
              </a:tr>
              <a:tr h="253497">
                <a:tc>
                  <a:txBody>
                    <a:bodyPr/>
                    <a:lstStyle/>
                    <a:p>
                      <a:r>
                        <a:rPr lang="en-US" sz="2000" b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Bürgerbeteiligung</a:t>
                      </a:r>
                      <a:r>
                        <a:rPr lang="en-US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und </a:t>
                      </a:r>
                      <a:r>
                        <a:rPr lang="en-US" sz="2000" b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Teilhabe</a:t>
                      </a:r>
                      <a:r>
                        <a:rPr lang="en-US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dirty="0" smtClean="0"/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1146049"/>
                  </a:ext>
                </a:extLst>
              </a:tr>
              <a:tr h="253497">
                <a:tc>
                  <a:txBody>
                    <a:bodyPr/>
                    <a:lstStyle/>
                    <a:p>
                      <a:r>
                        <a:rPr lang="en-US" sz="2000" b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Europäische</a:t>
                      </a:r>
                      <a:r>
                        <a:rPr lang="en-US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Erinnerungskultur</a:t>
                      </a:r>
                      <a:r>
                        <a:rPr lang="en-US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dirty="0" smtClean="0"/>
                        <a:t>x</a:t>
                      </a:r>
                      <a:endParaRPr lang="de-AT" sz="2000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dirty="0"/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1408401"/>
                  </a:ext>
                </a:extLst>
              </a:tr>
            </a:tbl>
          </a:graphicData>
        </a:graphic>
      </p:graphicFrame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Laufende/anstehende Calls (2023 und 2024)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30503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06269C-C24E-4E80-9A4B-E7E19BB59A67}" type="slidenum">
              <a:rPr kumimoji="0" lang="de-A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AT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6ABE1101-5508-46AF-8780-E2FEBD20B6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427650"/>
              </p:ext>
            </p:extLst>
          </p:nvPr>
        </p:nvGraphicFramePr>
        <p:xfrm>
          <a:off x="540000" y="1390183"/>
          <a:ext cx="8029808" cy="4611120"/>
        </p:xfrm>
        <a:graphic>
          <a:graphicData uri="http://schemas.openxmlformats.org/drawingml/2006/table">
            <a:tbl>
              <a:tblPr firstRow="1" bandRow="1"/>
              <a:tblGrid>
                <a:gridCol w="6494543">
                  <a:extLst>
                    <a:ext uri="{9D8B030D-6E8A-4147-A177-3AD203B41FA5}">
                      <a16:colId xmlns:a16="http://schemas.microsoft.com/office/drawing/2014/main" val="2448687676"/>
                    </a:ext>
                  </a:extLst>
                </a:gridCol>
                <a:gridCol w="760491">
                  <a:extLst>
                    <a:ext uri="{9D8B030D-6E8A-4147-A177-3AD203B41FA5}">
                      <a16:colId xmlns:a16="http://schemas.microsoft.com/office/drawing/2014/main" val="3133817791"/>
                    </a:ext>
                  </a:extLst>
                </a:gridCol>
                <a:gridCol w="774774">
                  <a:extLst>
                    <a:ext uri="{9D8B030D-6E8A-4147-A177-3AD203B41FA5}">
                      <a16:colId xmlns:a16="http://schemas.microsoft.com/office/drawing/2014/main" val="2889490810"/>
                    </a:ext>
                  </a:extLst>
                </a:gridCol>
              </a:tblGrid>
              <a:tr h="29916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000" b="1" baseline="0" dirty="0" err="1">
                          <a:solidFill>
                            <a:schemeClr val="bg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Titel</a:t>
                      </a:r>
                      <a:r>
                        <a:rPr lang="en-US" sz="2000" b="1" baseline="0" dirty="0">
                          <a:solidFill>
                            <a:schemeClr val="bg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endParaRPr lang="en-US" sz="2000" b="1" dirty="0">
                        <a:solidFill>
                          <a:schemeClr val="bg2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85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2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2023  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85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2"/>
                          </a:solidFill>
                          <a:effectLst/>
                          <a:latin typeface="+mn-lt"/>
                        </a:rPr>
                        <a:t>2024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858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5323293"/>
                  </a:ext>
                </a:extLst>
              </a:tr>
              <a:tr h="318995">
                <a:tc gridSpan="3">
                  <a:txBody>
                    <a:bodyPr/>
                    <a:lstStyle/>
                    <a:p>
                      <a:pPr algn="ctr"/>
                      <a:endParaRPr lang="en-US" sz="2000" b="1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2334865"/>
                  </a:ext>
                </a:extLst>
              </a:tr>
              <a:tr h="389943">
                <a:tc gridSpan="3">
                  <a:txBody>
                    <a:bodyPr/>
                    <a:lstStyle/>
                    <a:p>
                      <a:pPr algn="ctr"/>
                      <a:r>
                        <a:rPr lang="en-US" sz="2000" b="1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Aktionsbereich</a:t>
                      </a:r>
                      <a:r>
                        <a:rPr lang="en-US" sz="2000" b="1" baseline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“</a:t>
                      </a:r>
                      <a:r>
                        <a:rPr lang="en-US" sz="2000" b="1" baseline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Gleichstellung</a:t>
                      </a:r>
                      <a:r>
                        <a:rPr lang="en-US" sz="2000" b="1" baseline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2000" b="1" baseline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Rechte</a:t>
                      </a:r>
                      <a:r>
                        <a:rPr lang="en-US" sz="2000" b="1" baseline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2000" b="1" baseline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Gleichstellung</a:t>
                      </a:r>
                      <a:r>
                        <a:rPr lang="en-US" sz="2000" b="1" baseline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der </a:t>
                      </a:r>
                      <a:r>
                        <a:rPr lang="en-US" sz="2000" b="1" baseline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Geschlechter</a:t>
                      </a:r>
                      <a:r>
                        <a:rPr lang="en-US" sz="2000" b="1" baseline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”</a:t>
                      </a:r>
                      <a:endParaRPr lang="en-US" sz="2000" b="1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725953"/>
                  </a:ext>
                </a:extLst>
              </a:tr>
              <a:tr h="745679">
                <a:tc>
                  <a:txBody>
                    <a:bodyPr/>
                    <a:lstStyle/>
                    <a:p>
                      <a:r>
                        <a:rPr lang="de-DE" sz="20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Förderung der Gleichstellung; Kampf gegen Rassismus, Fremdenhass und Diskriminierung</a:t>
                      </a:r>
                      <a:endParaRPr lang="en-US" sz="2000" b="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x</a:t>
                      </a:r>
                    </a:p>
                    <a:p>
                      <a:pPr algn="ctr"/>
                      <a:endParaRPr lang="de-AT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0197223"/>
                  </a:ext>
                </a:extLst>
              </a:tr>
              <a:tr h="5070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de-DE" sz="2000" b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Förderung der Gleichstellung der Geschlechter</a:t>
                      </a:r>
                      <a:endParaRPr lang="en-US" sz="2000" b="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AT" dirty="0" smtClean="0"/>
                    </a:p>
                    <a:p>
                      <a:pPr algn="ctr"/>
                      <a:endParaRPr lang="de-AT" dirty="0" smtClean="0"/>
                    </a:p>
                    <a:p>
                      <a:pPr algn="ctr"/>
                      <a:endParaRPr lang="de-AT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0577378"/>
                  </a:ext>
                </a:extLst>
              </a:tr>
              <a:tr h="621733">
                <a:tc>
                  <a:txBody>
                    <a:bodyPr/>
                    <a:lstStyle/>
                    <a:p>
                      <a:r>
                        <a:rPr lang="de-DE" sz="20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Förderung von Kinderrechten und Teilhabe von Kindern</a:t>
                      </a:r>
                      <a:endParaRPr lang="en-US" sz="2000" b="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6455398"/>
                  </a:ext>
                </a:extLst>
              </a:tr>
              <a:tr h="299165">
                <a:tc gridSpan="3">
                  <a:txBody>
                    <a:bodyPr/>
                    <a:lstStyle/>
                    <a:p>
                      <a:pPr algn="ctr"/>
                      <a:endParaRPr lang="en-US" sz="2000" b="1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11116"/>
                  </a:ext>
                </a:extLst>
              </a:tr>
              <a:tr h="402758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1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Aktionsbereich</a:t>
                      </a:r>
                      <a:r>
                        <a:rPr lang="en-US" sz="2000" b="1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“Daphne”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5309678"/>
                  </a:ext>
                </a:extLst>
              </a:tr>
              <a:tr h="69945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de-DE" sz="20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Verhinderung und Kampf gegen gender-basierter Gewalt und Gewalt gegen </a:t>
                      </a:r>
                      <a:r>
                        <a:rPr lang="de-DE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Kinder (2023: </a:t>
                      </a:r>
                      <a:r>
                        <a:rPr lang="de-DE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„Cascading Call“</a:t>
                      </a:r>
                      <a:r>
                        <a:rPr lang="de-DE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  <a:r>
                        <a:rPr lang="de-DE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20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2024: regulär) </a:t>
                      </a:r>
                      <a:endParaRPr lang="en-US" sz="2000" b="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 smtClean="0"/>
                        <a:t>x</a:t>
                      </a:r>
                      <a:endParaRPr lang="de-AT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dirty="0"/>
                        <a:t>x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780905"/>
                  </a:ext>
                </a:extLst>
              </a:tr>
            </a:tbl>
          </a:graphicData>
        </a:graphic>
      </p:graphicFrame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Laufende/anstehende Calls (2023 und 2024)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1320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679011"/>
            <a:ext cx="7978525" cy="606582"/>
          </a:xfrm>
        </p:spPr>
        <p:txBody>
          <a:bodyPr/>
          <a:lstStyle/>
          <a:p>
            <a:r>
              <a:rPr lang="de-AT" dirty="0" smtClean="0"/>
              <a:t>Call-Dokument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0" y="1176950"/>
            <a:ext cx="7978775" cy="4765669"/>
          </a:xfrm>
        </p:spPr>
        <p:txBody>
          <a:bodyPr/>
          <a:lstStyle/>
          <a:p>
            <a:r>
              <a:rPr lang="de-AT" b="1" dirty="0" smtClean="0"/>
              <a:t>Struktur</a:t>
            </a:r>
            <a:r>
              <a:rPr lang="de-AT" dirty="0" smtClean="0"/>
              <a:t> des Dokuments (auch auf DE vorliegend)                                                                                                                              </a:t>
            </a:r>
            <a:r>
              <a:rPr lang="de-AT" b="1" dirty="0" smtClean="0"/>
              <a:t>für jeden Call gleich</a:t>
            </a:r>
            <a:r>
              <a:rPr lang="de-AT" dirty="0" smtClean="0"/>
              <a:t>;                                                                                                                                               </a:t>
            </a:r>
          </a:p>
          <a:p>
            <a:r>
              <a:rPr lang="de-AT" dirty="0" smtClean="0"/>
              <a:t>dieses definiert: </a:t>
            </a:r>
          </a:p>
          <a:p>
            <a:pPr lvl="1"/>
            <a:r>
              <a:rPr lang="de-AT" dirty="0" smtClean="0"/>
              <a:t>Zielsetzungen</a:t>
            </a:r>
            <a:r>
              <a:rPr lang="de-AT" dirty="0"/>
              <a:t>, </a:t>
            </a:r>
            <a:r>
              <a:rPr lang="de-AT" dirty="0" smtClean="0"/>
              <a:t>Themenschwerpunkte, förderfähige                                                      Aktivitäten sowie </a:t>
            </a:r>
            <a:r>
              <a:rPr lang="de-AT" dirty="0"/>
              <a:t>erwartete </a:t>
            </a:r>
            <a:r>
              <a:rPr lang="de-AT" dirty="0" smtClean="0"/>
              <a:t>Ergebnisse</a:t>
            </a:r>
            <a:endParaRPr lang="de-AT" dirty="0"/>
          </a:p>
          <a:p>
            <a:pPr lvl="1"/>
            <a:r>
              <a:rPr lang="de-AT" dirty="0" smtClean="0"/>
              <a:t>Verfügbare Mittel </a:t>
            </a:r>
          </a:p>
          <a:p>
            <a:pPr lvl="1"/>
            <a:r>
              <a:rPr lang="de-AT" dirty="0" smtClean="0"/>
              <a:t>Zeitplan und Einreichfrist; einschließlich </a:t>
            </a:r>
            <a:r>
              <a:rPr lang="de-AT" dirty="0"/>
              <a:t>Zeitpunkt (Richtwerte) der Bewertung der eingegangenen Anträge, der Mitteilung der Bewertungsergebnisse und der Unterzeichnung der </a:t>
            </a:r>
            <a:r>
              <a:rPr lang="de-AT" dirty="0" smtClean="0"/>
              <a:t>Finanzhilfevereinbarungen</a:t>
            </a:r>
          </a:p>
          <a:p>
            <a:pPr lvl="1"/>
            <a:r>
              <a:rPr lang="de-AT" dirty="0" smtClean="0"/>
              <a:t>Förderfähigkeit: Förderfähige Teilnehmer/Teilnehmerinnen, Zusammensetzung des Konsortiums, Dauer</a:t>
            </a:r>
            <a:endParaRPr lang="de-AT" dirty="0"/>
          </a:p>
          <a:p>
            <a:pPr lvl="1"/>
            <a:r>
              <a:rPr lang="de-AT" dirty="0" smtClean="0"/>
              <a:t>Zulässigkeitsbedingungen, operative und finanzielle Leistungsfähigkeit, Vergabekriterien (zwecks Beurteilung der inhaltlichen Bewertung) </a:t>
            </a:r>
            <a:r>
              <a:rPr lang="de-AT" dirty="0"/>
              <a:t>der eingereichten </a:t>
            </a:r>
            <a:r>
              <a:rPr lang="de-AT" dirty="0" smtClean="0"/>
              <a:t>Anträge 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12</a:t>
            </a:fld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0207" y="-575481"/>
            <a:ext cx="5425910" cy="491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43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8352" y="723278"/>
            <a:ext cx="8120173" cy="666112"/>
          </a:xfrm>
        </p:spPr>
        <p:txBody>
          <a:bodyPr/>
          <a:lstStyle/>
          <a:p>
            <a:r>
              <a:rPr lang="de-AT" dirty="0" smtClean="0"/>
              <a:t>Städtepartnerschaften (2023/2024)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06269C-C24E-4E80-9A4B-E7E19BB59A67}" type="slidenum">
              <a:rPr kumimoji="0" lang="de-A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AT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" name="Freeform 7"/>
          <p:cNvSpPr>
            <a:spLocks noChangeAspect="1"/>
          </p:cNvSpPr>
          <p:nvPr/>
        </p:nvSpPr>
        <p:spPr>
          <a:xfrm>
            <a:off x="398352" y="1611316"/>
            <a:ext cx="4394239" cy="5062023"/>
          </a:xfrm>
          <a:custGeom>
            <a:avLst/>
            <a:gdLst>
              <a:gd name="connsiteX0" fmla="*/ 0 w 2640387"/>
              <a:gd name="connsiteY0" fmla="*/ 282568 h 1695376"/>
              <a:gd name="connsiteX1" fmla="*/ 282568 w 2640387"/>
              <a:gd name="connsiteY1" fmla="*/ 0 h 1695376"/>
              <a:gd name="connsiteX2" fmla="*/ 2357819 w 2640387"/>
              <a:gd name="connsiteY2" fmla="*/ 0 h 1695376"/>
              <a:gd name="connsiteX3" fmla="*/ 2640387 w 2640387"/>
              <a:gd name="connsiteY3" fmla="*/ 282568 h 1695376"/>
              <a:gd name="connsiteX4" fmla="*/ 2640387 w 2640387"/>
              <a:gd name="connsiteY4" fmla="*/ 1412808 h 1695376"/>
              <a:gd name="connsiteX5" fmla="*/ 2357819 w 2640387"/>
              <a:gd name="connsiteY5" fmla="*/ 1695376 h 1695376"/>
              <a:gd name="connsiteX6" fmla="*/ 282568 w 2640387"/>
              <a:gd name="connsiteY6" fmla="*/ 1695376 h 1695376"/>
              <a:gd name="connsiteX7" fmla="*/ 0 w 2640387"/>
              <a:gd name="connsiteY7" fmla="*/ 1412808 h 1695376"/>
              <a:gd name="connsiteX8" fmla="*/ 0 w 2640387"/>
              <a:gd name="connsiteY8" fmla="*/ 282568 h 1695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0387" h="1695376">
                <a:moveTo>
                  <a:pt x="0" y="282568"/>
                </a:moveTo>
                <a:cubicBezTo>
                  <a:pt x="0" y="126510"/>
                  <a:pt x="126510" y="0"/>
                  <a:pt x="282568" y="0"/>
                </a:cubicBezTo>
                <a:lnTo>
                  <a:pt x="2357819" y="0"/>
                </a:lnTo>
                <a:cubicBezTo>
                  <a:pt x="2513877" y="0"/>
                  <a:pt x="2640387" y="126510"/>
                  <a:pt x="2640387" y="282568"/>
                </a:cubicBezTo>
                <a:lnTo>
                  <a:pt x="2640387" y="1412808"/>
                </a:lnTo>
                <a:cubicBezTo>
                  <a:pt x="2640387" y="1568866"/>
                  <a:pt x="2513877" y="1695376"/>
                  <a:pt x="2357819" y="1695376"/>
                </a:cubicBezTo>
                <a:lnTo>
                  <a:pt x="282568" y="1695376"/>
                </a:lnTo>
                <a:cubicBezTo>
                  <a:pt x="126510" y="1695376"/>
                  <a:pt x="0" y="1568866"/>
                  <a:pt x="0" y="1412808"/>
                </a:cubicBezTo>
                <a:lnTo>
                  <a:pt x="0" y="282568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 w="127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107791" tIns="342900" rIns="107791" bIns="107791" numCol="1" spcCol="1270" anchor="ctr" anchorCtr="0">
            <a:noAutofit/>
          </a:bodyPr>
          <a:lstStyle/>
          <a:p>
            <a:pPr marL="257175" marR="0" lvl="0" indent="-257175" algn="l" defTabSz="533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de-A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Förderung/Stärkung des </a:t>
            </a:r>
            <a:r>
              <a:rPr kumimoji="0" lang="de-AT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interkulturellen Dialogs</a:t>
            </a:r>
            <a:r>
              <a:rPr kumimoji="0" lang="de-A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; </a:t>
            </a:r>
            <a:r>
              <a:rPr lang="de-AT" kern="0" dirty="0" smtClean="0">
                <a:solidFill>
                  <a:srgbClr val="0070C0"/>
                </a:solidFill>
                <a:latin typeface="Corbel"/>
                <a:cs typeface="Arial"/>
              </a:rPr>
              <a:t>k</a:t>
            </a:r>
            <a:r>
              <a:rPr kumimoji="0" lang="de-AT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ultureller</a:t>
            </a:r>
            <a:r>
              <a:rPr kumimoji="0" lang="de-A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 </a:t>
            </a:r>
            <a:r>
              <a:rPr kumimoji="0" lang="de-AT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und </a:t>
            </a:r>
            <a:r>
              <a:rPr kumimoji="0" lang="de-A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sprachlicher</a:t>
            </a:r>
            <a:r>
              <a:rPr kumimoji="0" lang="de-AT" sz="18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 Reichtum</a:t>
            </a:r>
            <a:r>
              <a:rPr kumimoji="0" lang="de-A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 Europas </a:t>
            </a:r>
            <a:endParaRPr kumimoji="0" lang="de-AT" sz="1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rbel"/>
              <a:ea typeface="+mn-ea"/>
              <a:cs typeface="Arial"/>
            </a:endParaRPr>
          </a:p>
          <a:p>
            <a:pPr marL="257175" marR="0" lvl="0" indent="-257175" algn="l" defTabSz="533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de-AT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Solidarität</a:t>
            </a:r>
            <a:r>
              <a:rPr kumimoji="0" lang="de-A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 als gemeinsamer Wert</a:t>
            </a:r>
            <a:r>
              <a:rPr kumimoji="0" lang="de-AT" sz="18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 und Basis</a:t>
            </a:r>
            <a:r>
              <a:rPr kumimoji="0" lang="de-A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 des EU-Integrationsprozess </a:t>
            </a:r>
            <a:endParaRPr kumimoji="0" lang="de-AT" sz="1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rbel"/>
              <a:ea typeface="+mn-ea"/>
              <a:cs typeface="Arial"/>
            </a:endParaRPr>
          </a:p>
          <a:p>
            <a:pPr marL="257175" marR="0" lvl="0" indent="-257175" algn="l" defTabSz="533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lang="de-AT" b="1" kern="0" dirty="0" smtClean="0">
                <a:solidFill>
                  <a:srgbClr val="0070C0"/>
                </a:solidFill>
                <a:latin typeface="Corbel"/>
                <a:cs typeface="Arial"/>
              </a:rPr>
              <a:t>Errungenschaften der EU</a:t>
            </a:r>
            <a:r>
              <a:rPr lang="de-AT" kern="0" dirty="0" smtClean="0">
                <a:solidFill>
                  <a:srgbClr val="0070C0"/>
                </a:solidFill>
                <a:latin typeface="Corbel"/>
                <a:cs typeface="Arial"/>
              </a:rPr>
              <a:t>; Lehren aus dem EU-Integrationsprozess; Europaskeptizismus als Herausforderung; </a:t>
            </a:r>
            <a:r>
              <a:rPr kumimoji="0" lang="de-A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Stärkung der Zugehörigkeit </a:t>
            </a:r>
            <a:r>
              <a:rPr kumimoji="0" lang="de-AT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zu Europa; </a:t>
            </a:r>
            <a:r>
              <a:rPr kumimoji="0" lang="de-AT" sz="18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Stärkung</a:t>
            </a:r>
            <a:r>
              <a:rPr kumimoji="0" lang="de-AT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 </a:t>
            </a:r>
            <a:r>
              <a:rPr kumimoji="0" lang="de-AT" sz="18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des sozialen und politischen </a:t>
            </a:r>
            <a:r>
              <a:rPr kumimoji="0" lang="de-AT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Zusammenhalts</a:t>
            </a:r>
            <a:r>
              <a:rPr kumimoji="0" lang="de-AT" sz="180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;</a:t>
            </a:r>
          </a:p>
          <a:p>
            <a:pPr marL="257175" marR="0" lvl="0" indent="-257175" algn="l" defTabSz="533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lang="de-AT" b="1" kern="0" dirty="0" smtClean="0">
                <a:solidFill>
                  <a:srgbClr val="0070C0"/>
                </a:solidFill>
                <a:latin typeface="Corbel"/>
                <a:cs typeface="Arial"/>
              </a:rPr>
              <a:t>Auswirkungen von COVID-19 </a:t>
            </a:r>
            <a:r>
              <a:rPr lang="de-AT" kern="0" dirty="0" smtClean="0">
                <a:solidFill>
                  <a:srgbClr val="0070C0"/>
                </a:solidFill>
                <a:latin typeface="Corbel"/>
                <a:cs typeface="Arial"/>
              </a:rPr>
              <a:t>auf </a:t>
            </a:r>
            <a:r>
              <a:rPr kumimoji="0" lang="de-A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lokaler Ebene (u.a. auf demokratische Teilhabe und Solidarität);</a:t>
            </a:r>
          </a:p>
          <a:p>
            <a:pPr marL="257175" marR="0" lvl="0" indent="-257175" algn="l" defTabSz="533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lang="de-AT" kern="0" dirty="0" smtClean="0">
                <a:solidFill>
                  <a:srgbClr val="0070C0"/>
                </a:solidFill>
                <a:latin typeface="Corbel"/>
                <a:cs typeface="Arial"/>
              </a:rPr>
              <a:t>Bezugnahme</a:t>
            </a:r>
            <a:r>
              <a:rPr kumimoji="0" lang="de-A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/Inspiration</a:t>
            </a:r>
            <a:r>
              <a:rPr kumimoji="0" lang="de-AT" sz="18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 zur/durch Europäische </a:t>
            </a:r>
            <a:r>
              <a:rPr lang="de-AT" kern="0" dirty="0" smtClean="0">
                <a:solidFill>
                  <a:srgbClr val="0070C0"/>
                </a:solidFill>
                <a:latin typeface="Corbel"/>
                <a:cs typeface="Arial"/>
              </a:rPr>
              <a:t>B</a:t>
            </a:r>
            <a:r>
              <a:rPr kumimoji="0" lang="de-AT" sz="1800" b="0" i="0" u="none" strike="noStrike" kern="0" cap="none" spc="0" normalizeH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auhaus</a:t>
            </a:r>
            <a:r>
              <a:rPr lang="de-AT" kern="0" dirty="0">
                <a:solidFill>
                  <a:srgbClr val="0070C0"/>
                </a:solidFill>
                <a:latin typeface="Corbel"/>
                <a:cs typeface="Arial"/>
              </a:rPr>
              <a:t>-</a:t>
            </a:r>
            <a:r>
              <a:rPr kumimoji="0" lang="de-AT" sz="18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Initiative</a:t>
            </a:r>
            <a:endParaRPr kumimoji="0" lang="de-AT" sz="1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rbel"/>
              <a:ea typeface="+mn-ea"/>
              <a:cs typeface="Arial"/>
            </a:endParaRPr>
          </a:p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8" name="Oval 3">
            <a:extLst>
              <a:ext uri="{FF2B5EF4-FFF2-40B4-BE49-F238E27FC236}">
                <a16:creationId xmlns:a16="http://schemas.microsoft.com/office/drawing/2014/main" id="{5D295153-E4BD-4805-9BD7-A3BC2E520275}"/>
              </a:ext>
            </a:extLst>
          </p:cNvPr>
          <p:cNvSpPr/>
          <p:nvPr/>
        </p:nvSpPr>
        <p:spPr>
          <a:xfrm>
            <a:off x="1282335" y="1201047"/>
            <a:ext cx="2641600" cy="666102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rgbClr val="716FB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B4785311-0B29-4D07-BBBD-965269724555}"/>
              </a:ext>
            </a:extLst>
          </p:cNvPr>
          <p:cNvSpPr txBox="1"/>
          <p:nvPr/>
        </p:nvSpPr>
        <p:spPr>
          <a:xfrm>
            <a:off x="1876727" y="1390960"/>
            <a:ext cx="1425388" cy="36163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35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  </a:t>
            </a:r>
            <a:r>
              <a:rPr kumimoji="0" lang="fr-BE" sz="19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Prioritäten</a:t>
            </a: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5457E8-AC8A-4767-80B4-4AC10EA47CE9}"/>
              </a:ext>
            </a:extLst>
          </p:cNvPr>
          <p:cNvSpPr txBox="1"/>
          <p:nvPr/>
        </p:nvSpPr>
        <p:spPr>
          <a:xfrm>
            <a:off x="5953063" y="632145"/>
            <a:ext cx="1750940" cy="36163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35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 </a:t>
            </a:r>
            <a:r>
              <a:rPr kumimoji="0" lang="fr-BE" sz="18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 </a:t>
            </a:r>
            <a:r>
              <a:rPr kumimoji="0" lang="fr-BE" sz="19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Ziele</a:t>
            </a:r>
            <a:r>
              <a:rPr kumimoji="0" lang="fr-BE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:</a:t>
            </a:r>
            <a:endParaRPr kumimoji="0" lang="fr-BE" sz="1900" b="1" i="0" u="none" strike="noStrike" kern="1200" cap="none" spc="0" normalizeH="0" baseline="0" noProof="0" dirty="0">
              <a:ln>
                <a:noFill/>
              </a:ln>
              <a:solidFill>
                <a:srgbClr val="318191"/>
              </a:solidFill>
              <a:effectLst/>
              <a:uLnTx/>
              <a:uFillTx/>
              <a:latin typeface="Corbel"/>
              <a:ea typeface="+mn-ea"/>
              <a:cs typeface="Calibri"/>
            </a:endParaRPr>
          </a:p>
        </p:txBody>
      </p:sp>
      <p:sp>
        <p:nvSpPr>
          <p:cNvPr id="12" name="Rounded Rectangle 7">
            <a:extLst>
              <a:ext uri="{FF2B5EF4-FFF2-40B4-BE49-F238E27FC236}">
                <a16:creationId xmlns:a16="http://schemas.microsoft.com/office/drawing/2014/main" id="{8F0FE5BB-0F1B-4E6B-A49C-D50CD3DFFEBA}"/>
              </a:ext>
            </a:extLst>
          </p:cNvPr>
          <p:cNvSpPr/>
          <p:nvPr/>
        </p:nvSpPr>
        <p:spPr>
          <a:xfrm>
            <a:off x="4952245" y="5585112"/>
            <a:ext cx="4160671" cy="828174"/>
          </a:xfrm>
          <a:prstGeom prst="roundRect">
            <a:avLst>
              <a:gd name="adj" fmla="val 50000"/>
            </a:avLst>
          </a:prstGeom>
          <a:solidFill>
            <a:srgbClr val="E76C53">
              <a:lumMod val="40000"/>
              <a:lumOff val="60000"/>
            </a:srgbClr>
          </a:solidFill>
          <a:ln w="12700" cap="flat" cmpd="sng" algn="ctr">
            <a:solidFill>
              <a:srgbClr val="4472C4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xmlns="" sd="3499211612">
                  <a:custGeom>
                    <a:avLst/>
                    <a:gdLst>
                      <a:gd name="connsiteX0" fmla="*/ 0 w 4979991"/>
                      <a:gd name="connsiteY0" fmla="*/ 62026 h 372146"/>
                      <a:gd name="connsiteX1" fmla="*/ 62026 w 4979991"/>
                      <a:gd name="connsiteY1" fmla="*/ 0 h 372146"/>
                      <a:gd name="connsiteX2" fmla="*/ 755732 w 4979991"/>
                      <a:gd name="connsiteY2" fmla="*/ 0 h 372146"/>
                      <a:gd name="connsiteX3" fmla="*/ 1546556 w 4979991"/>
                      <a:gd name="connsiteY3" fmla="*/ 0 h 372146"/>
                      <a:gd name="connsiteX4" fmla="*/ 2143143 w 4979991"/>
                      <a:gd name="connsiteY4" fmla="*/ 0 h 372146"/>
                      <a:gd name="connsiteX5" fmla="*/ 2933967 w 4979991"/>
                      <a:gd name="connsiteY5" fmla="*/ 0 h 372146"/>
                      <a:gd name="connsiteX6" fmla="*/ 3481994 w 4979991"/>
                      <a:gd name="connsiteY6" fmla="*/ 0 h 372146"/>
                      <a:gd name="connsiteX7" fmla="*/ 4030022 w 4979991"/>
                      <a:gd name="connsiteY7" fmla="*/ 0 h 372146"/>
                      <a:gd name="connsiteX8" fmla="*/ 4917965 w 4979991"/>
                      <a:gd name="connsiteY8" fmla="*/ 0 h 372146"/>
                      <a:gd name="connsiteX9" fmla="*/ 4979991 w 4979991"/>
                      <a:gd name="connsiteY9" fmla="*/ 62026 h 372146"/>
                      <a:gd name="connsiteX10" fmla="*/ 4979991 w 4979991"/>
                      <a:gd name="connsiteY10" fmla="*/ 310120 h 372146"/>
                      <a:gd name="connsiteX11" fmla="*/ 4917965 w 4979991"/>
                      <a:gd name="connsiteY11" fmla="*/ 372146 h 372146"/>
                      <a:gd name="connsiteX12" fmla="*/ 4127141 w 4979991"/>
                      <a:gd name="connsiteY12" fmla="*/ 372146 h 372146"/>
                      <a:gd name="connsiteX13" fmla="*/ 3336316 w 4979991"/>
                      <a:gd name="connsiteY13" fmla="*/ 372146 h 372146"/>
                      <a:gd name="connsiteX14" fmla="*/ 2642611 w 4979991"/>
                      <a:gd name="connsiteY14" fmla="*/ 372146 h 372146"/>
                      <a:gd name="connsiteX15" fmla="*/ 2046024 w 4979991"/>
                      <a:gd name="connsiteY15" fmla="*/ 372146 h 372146"/>
                      <a:gd name="connsiteX16" fmla="*/ 1303759 w 4979991"/>
                      <a:gd name="connsiteY16" fmla="*/ 372146 h 372146"/>
                      <a:gd name="connsiteX17" fmla="*/ 62026 w 4979991"/>
                      <a:gd name="connsiteY17" fmla="*/ 372146 h 372146"/>
                      <a:gd name="connsiteX18" fmla="*/ 0 w 4979991"/>
                      <a:gd name="connsiteY18" fmla="*/ 310120 h 372146"/>
                      <a:gd name="connsiteX19" fmla="*/ 0 w 4979991"/>
                      <a:gd name="connsiteY19" fmla="*/ 62026 h 372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979991" h="372146" fill="none" extrusionOk="0">
                        <a:moveTo>
                          <a:pt x="0" y="62026"/>
                        </a:moveTo>
                        <a:cubicBezTo>
                          <a:pt x="7529" y="28479"/>
                          <a:pt x="24636" y="-511"/>
                          <a:pt x="62026" y="0"/>
                        </a:cubicBezTo>
                        <a:cubicBezTo>
                          <a:pt x="287155" y="-23587"/>
                          <a:pt x="610969" y="27643"/>
                          <a:pt x="755732" y="0"/>
                        </a:cubicBezTo>
                        <a:cubicBezTo>
                          <a:pt x="900495" y="-27643"/>
                          <a:pt x="1278225" y="-33479"/>
                          <a:pt x="1546556" y="0"/>
                        </a:cubicBezTo>
                        <a:cubicBezTo>
                          <a:pt x="1814887" y="33479"/>
                          <a:pt x="1914366" y="10722"/>
                          <a:pt x="2143143" y="0"/>
                        </a:cubicBezTo>
                        <a:cubicBezTo>
                          <a:pt x="2371920" y="-10722"/>
                          <a:pt x="2678295" y="-24892"/>
                          <a:pt x="2933967" y="0"/>
                        </a:cubicBezTo>
                        <a:cubicBezTo>
                          <a:pt x="3189639" y="24892"/>
                          <a:pt x="3243332" y="-12657"/>
                          <a:pt x="3481994" y="0"/>
                        </a:cubicBezTo>
                        <a:cubicBezTo>
                          <a:pt x="3720656" y="12657"/>
                          <a:pt x="3859931" y="25382"/>
                          <a:pt x="4030022" y="0"/>
                        </a:cubicBezTo>
                        <a:cubicBezTo>
                          <a:pt x="4200113" y="-25382"/>
                          <a:pt x="4535270" y="-5547"/>
                          <a:pt x="4917965" y="0"/>
                        </a:cubicBezTo>
                        <a:cubicBezTo>
                          <a:pt x="4953433" y="1194"/>
                          <a:pt x="4983729" y="21209"/>
                          <a:pt x="4979991" y="62026"/>
                        </a:cubicBezTo>
                        <a:cubicBezTo>
                          <a:pt x="4984281" y="128065"/>
                          <a:pt x="4990395" y="247160"/>
                          <a:pt x="4979991" y="310120"/>
                        </a:cubicBezTo>
                        <a:cubicBezTo>
                          <a:pt x="4974260" y="339267"/>
                          <a:pt x="4955782" y="374846"/>
                          <a:pt x="4917965" y="372146"/>
                        </a:cubicBezTo>
                        <a:cubicBezTo>
                          <a:pt x="4666088" y="348588"/>
                          <a:pt x="4413591" y="405715"/>
                          <a:pt x="4127141" y="372146"/>
                        </a:cubicBezTo>
                        <a:cubicBezTo>
                          <a:pt x="3840691" y="338577"/>
                          <a:pt x="3616127" y="367627"/>
                          <a:pt x="3336316" y="372146"/>
                        </a:cubicBezTo>
                        <a:cubicBezTo>
                          <a:pt x="3056506" y="376665"/>
                          <a:pt x="2964604" y="343582"/>
                          <a:pt x="2642611" y="372146"/>
                        </a:cubicBezTo>
                        <a:cubicBezTo>
                          <a:pt x="2320619" y="400710"/>
                          <a:pt x="2192926" y="367967"/>
                          <a:pt x="2046024" y="372146"/>
                        </a:cubicBezTo>
                        <a:cubicBezTo>
                          <a:pt x="1899122" y="376325"/>
                          <a:pt x="1583990" y="368856"/>
                          <a:pt x="1303759" y="372146"/>
                        </a:cubicBezTo>
                        <a:cubicBezTo>
                          <a:pt x="1023528" y="375436"/>
                          <a:pt x="475855" y="360323"/>
                          <a:pt x="62026" y="372146"/>
                        </a:cubicBezTo>
                        <a:cubicBezTo>
                          <a:pt x="25152" y="372414"/>
                          <a:pt x="2233" y="340134"/>
                          <a:pt x="0" y="310120"/>
                        </a:cubicBezTo>
                        <a:cubicBezTo>
                          <a:pt x="-827" y="242045"/>
                          <a:pt x="-4996" y="181706"/>
                          <a:pt x="0" y="62026"/>
                        </a:cubicBezTo>
                        <a:close/>
                      </a:path>
                      <a:path w="4979991" h="372146" stroke="0" extrusionOk="0">
                        <a:moveTo>
                          <a:pt x="0" y="62026"/>
                        </a:moveTo>
                        <a:cubicBezTo>
                          <a:pt x="-1587" y="22787"/>
                          <a:pt x="26812" y="82"/>
                          <a:pt x="62026" y="0"/>
                        </a:cubicBezTo>
                        <a:cubicBezTo>
                          <a:pt x="269632" y="-3176"/>
                          <a:pt x="615806" y="21444"/>
                          <a:pt x="852850" y="0"/>
                        </a:cubicBezTo>
                        <a:cubicBezTo>
                          <a:pt x="1089894" y="-21444"/>
                          <a:pt x="1380928" y="27735"/>
                          <a:pt x="1595115" y="0"/>
                        </a:cubicBezTo>
                        <a:cubicBezTo>
                          <a:pt x="1809303" y="-27735"/>
                          <a:pt x="1920385" y="4589"/>
                          <a:pt x="2143143" y="0"/>
                        </a:cubicBezTo>
                        <a:cubicBezTo>
                          <a:pt x="2365901" y="-4589"/>
                          <a:pt x="2544805" y="10693"/>
                          <a:pt x="2739730" y="0"/>
                        </a:cubicBezTo>
                        <a:cubicBezTo>
                          <a:pt x="2934655" y="-10693"/>
                          <a:pt x="3131849" y="20865"/>
                          <a:pt x="3336316" y="0"/>
                        </a:cubicBezTo>
                        <a:cubicBezTo>
                          <a:pt x="3540783" y="-20865"/>
                          <a:pt x="3811902" y="15374"/>
                          <a:pt x="3932903" y="0"/>
                        </a:cubicBezTo>
                        <a:cubicBezTo>
                          <a:pt x="4053904" y="-15374"/>
                          <a:pt x="4667056" y="-41774"/>
                          <a:pt x="4917965" y="0"/>
                        </a:cubicBezTo>
                        <a:cubicBezTo>
                          <a:pt x="4955800" y="-3908"/>
                          <a:pt x="4979295" y="27291"/>
                          <a:pt x="4979991" y="62026"/>
                        </a:cubicBezTo>
                        <a:cubicBezTo>
                          <a:pt x="4977571" y="128601"/>
                          <a:pt x="4968791" y="191029"/>
                          <a:pt x="4979991" y="310120"/>
                        </a:cubicBezTo>
                        <a:cubicBezTo>
                          <a:pt x="4984940" y="347940"/>
                          <a:pt x="4957579" y="377855"/>
                          <a:pt x="4917965" y="372146"/>
                        </a:cubicBezTo>
                        <a:cubicBezTo>
                          <a:pt x="4677822" y="373957"/>
                          <a:pt x="4455657" y="340090"/>
                          <a:pt x="4224259" y="372146"/>
                        </a:cubicBezTo>
                        <a:cubicBezTo>
                          <a:pt x="3992861" y="404202"/>
                          <a:pt x="3813774" y="343838"/>
                          <a:pt x="3481994" y="372146"/>
                        </a:cubicBezTo>
                        <a:cubicBezTo>
                          <a:pt x="3150214" y="400454"/>
                          <a:pt x="2972553" y="342499"/>
                          <a:pt x="2739730" y="372146"/>
                        </a:cubicBezTo>
                        <a:cubicBezTo>
                          <a:pt x="2506907" y="401793"/>
                          <a:pt x="2237561" y="402472"/>
                          <a:pt x="2094583" y="372146"/>
                        </a:cubicBezTo>
                        <a:cubicBezTo>
                          <a:pt x="1951605" y="341820"/>
                          <a:pt x="1637891" y="342512"/>
                          <a:pt x="1303759" y="372146"/>
                        </a:cubicBezTo>
                        <a:cubicBezTo>
                          <a:pt x="969627" y="401780"/>
                          <a:pt x="826681" y="398592"/>
                          <a:pt x="707172" y="372146"/>
                        </a:cubicBezTo>
                        <a:cubicBezTo>
                          <a:pt x="587663" y="345700"/>
                          <a:pt x="357131" y="344057"/>
                          <a:pt x="62026" y="372146"/>
                        </a:cubicBezTo>
                        <a:cubicBezTo>
                          <a:pt x="33234" y="372805"/>
                          <a:pt x="-2038" y="351853"/>
                          <a:pt x="0" y="310120"/>
                        </a:cubicBezTo>
                        <a:cubicBezTo>
                          <a:pt x="9247" y="212514"/>
                          <a:pt x="12175" y="169160"/>
                          <a:pt x="0" y="62026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Finanzierungshöhe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: 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max. </a:t>
            </a:r>
            <a:r>
              <a:rPr lang="en-GB" b="1" kern="0" noProof="0" dirty="0" smtClean="0">
                <a:solidFill>
                  <a:srgbClr val="0070C0"/>
                </a:solidFill>
                <a:latin typeface="Corbel"/>
                <a:cs typeface="Calibri"/>
              </a:rPr>
              <a:t>50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.745 EUR; </a:t>
            </a:r>
            <a:r>
              <a:rPr kumimoji="0" lang="en-GB" sz="180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keine</a:t>
            </a:r>
            <a:r>
              <a:rPr kumimoji="0" lang="en-GB" sz="180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GB" sz="180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Ko-finanzierung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 </a:t>
            </a:r>
            <a:r>
              <a:rPr kumimoji="0" lang="en-GB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aufzubringen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(</a:t>
            </a:r>
            <a:r>
              <a:rPr kumimoji="0" lang="en-GB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Pauschalen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); </a:t>
            </a:r>
            <a:r>
              <a:rPr kumimoji="0" lang="en-GB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keine</a:t>
            </a:r>
            <a:r>
              <a:rPr kumimoji="0" lang="en-GB" sz="18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GB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Vorfinanzierung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rbel"/>
              <a:ea typeface="+mn-ea"/>
              <a:cs typeface="Calibri"/>
            </a:endParaRPr>
          </a:p>
        </p:txBody>
      </p:sp>
      <p:sp>
        <p:nvSpPr>
          <p:cNvPr id="13" name="Rounded Rectangle 7">
            <a:extLst>
              <a:ext uri="{FF2B5EF4-FFF2-40B4-BE49-F238E27FC236}">
                <a16:creationId xmlns:a16="http://schemas.microsoft.com/office/drawing/2014/main" id="{219A7DC8-FCD2-4AF6-A87A-AD273A2FCFA6}"/>
              </a:ext>
            </a:extLst>
          </p:cNvPr>
          <p:cNvSpPr/>
          <p:nvPr/>
        </p:nvSpPr>
        <p:spPr>
          <a:xfrm>
            <a:off x="4952246" y="3409442"/>
            <a:ext cx="4160671" cy="2113172"/>
          </a:xfrm>
          <a:prstGeom prst="roundRect">
            <a:avLst>
              <a:gd name="adj" fmla="val 17156"/>
            </a:avLst>
          </a:prstGeom>
          <a:solidFill>
            <a:srgbClr val="E76C53">
              <a:lumMod val="20000"/>
              <a:lumOff val="80000"/>
            </a:srgbClr>
          </a:solidFill>
          <a:ln w="12700" cap="flat" cmpd="sng" algn="ctr">
            <a:solidFill>
              <a:srgbClr val="E76C53"/>
            </a:solidFill>
            <a:prstDash val="solid"/>
            <a:miter lim="800000"/>
          </a:ln>
          <a:effectLst/>
        </p:spPr>
        <p:txBody>
          <a:bodyPr lIns="137160" tIns="34290" rIns="137160" bIns="34290" rtlCol="0" anchor="t"/>
          <a:lstStyle/>
          <a:p>
            <a:pPr marL="285750" marR="0" lvl="0" indent="-28575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800" b="1" i="0" u="sng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Städte</a:t>
            </a:r>
            <a:r>
              <a:rPr kumimoji="0" lang="en-US" sz="1800" b="1" i="0" u="sng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/</a:t>
            </a:r>
            <a:r>
              <a:rPr kumimoji="0" lang="en-US" sz="1800" b="1" i="0" u="sng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Kommunen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,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oder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andere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Ebene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lokaler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Behörden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bzw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.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andere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Organisationen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,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welche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lokale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Ebene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vertreten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(non-profit); </a:t>
            </a:r>
          </a:p>
          <a:p>
            <a:pPr marL="285750" marR="0" lvl="0" indent="-28575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kern="0" dirty="0" err="1" smtClean="0">
                <a:solidFill>
                  <a:srgbClr val="0070C0"/>
                </a:solidFill>
                <a:latin typeface="Corbel"/>
                <a:cs typeface="Calibri"/>
              </a:rPr>
              <a:t>Konsortium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aus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mind. 2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förderfähigen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Ländern</a:t>
            </a:r>
            <a:r>
              <a:rPr lang="en-US" b="1" kern="0" noProof="0" dirty="0">
                <a:solidFill>
                  <a:srgbClr val="0070C0"/>
                </a:solidFill>
                <a:latin typeface="Corbel"/>
                <a:cs typeface="Calibri"/>
              </a:rPr>
              <a:t>;</a:t>
            </a:r>
            <a:r>
              <a:rPr lang="en-US" b="1" kern="0" dirty="0" smtClean="0">
                <a:solidFill>
                  <a:srgbClr val="0070C0"/>
                </a:solidFill>
                <a:latin typeface="Corbel"/>
                <a:cs typeface="Calibri"/>
              </a:rPr>
              <a:t> mind. 25 “</a:t>
            </a:r>
            <a:r>
              <a:rPr lang="en-US" b="1" kern="0" dirty="0" err="1" smtClean="0">
                <a:solidFill>
                  <a:srgbClr val="0070C0"/>
                </a:solidFill>
                <a:latin typeface="Corbel"/>
                <a:cs typeface="Calibri"/>
              </a:rPr>
              <a:t>Besucher</a:t>
            </a:r>
            <a:r>
              <a:rPr lang="en-US" kern="0" dirty="0" smtClean="0">
                <a:solidFill>
                  <a:srgbClr val="0070C0"/>
                </a:solidFill>
                <a:latin typeface="Corbel"/>
                <a:cs typeface="Calibri"/>
              </a:rPr>
              <a:t>” (von min. 50 TN)</a:t>
            </a:r>
            <a:endParaRPr kumimoji="0" lang="en-US" sz="180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rbel"/>
              <a:cs typeface="Arial"/>
            </a:endParaRPr>
          </a:p>
        </p:txBody>
      </p:sp>
      <p:sp>
        <p:nvSpPr>
          <p:cNvPr id="14" name="Oval 8">
            <a:extLst>
              <a:ext uri="{FF2B5EF4-FFF2-40B4-BE49-F238E27FC236}">
                <a16:creationId xmlns:a16="http://schemas.microsoft.com/office/drawing/2014/main" id="{36B246E7-719D-4DB3-BD97-AA919DBA3A08}"/>
              </a:ext>
            </a:extLst>
          </p:cNvPr>
          <p:cNvSpPr/>
          <p:nvPr/>
        </p:nvSpPr>
        <p:spPr>
          <a:xfrm>
            <a:off x="5893102" y="3186752"/>
            <a:ext cx="2169754" cy="423935"/>
          </a:xfrm>
          <a:prstGeom prst="ellipse">
            <a:avLst/>
          </a:prstGeom>
          <a:solidFill>
            <a:srgbClr val="FFFFFF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App</a:t>
            </a: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9">
            <a:extLst>
              <a:ext uri="{FF2B5EF4-FFF2-40B4-BE49-F238E27FC236}">
                <a16:creationId xmlns:a16="http://schemas.microsoft.com/office/drawing/2014/main" id="{B9F3CC80-3696-4B74-BC65-D036C9414D06}"/>
              </a:ext>
            </a:extLst>
          </p:cNvPr>
          <p:cNvSpPr txBox="1"/>
          <p:nvPr/>
        </p:nvSpPr>
        <p:spPr>
          <a:xfrm>
            <a:off x="5876966" y="3220542"/>
            <a:ext cx="2202026" cy="364611"/>
          </a:xfrm>
          <a:prstGeom prst="rect">
            <a:avLst/>
          </a:prstGeom>
          <a:noFill/>
          <a:ln w="12700">
            <a:noFill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1" i="0" u="none" strike="noStrike" kern="1200" cap="none" spc="0" normalizeH="0" baseline="0" noProof="0" dirty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  </a:t>
            </a:r>
            <a:r>
              <a:rPr kumimoji="0" lang="fr-BE" sz="19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Teilnahme</a:t>
            </a:r>
            <a:r>
              <a:rPr kumimoji="0" lang="fr-BE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endParaRPr kumimoji="0" lang="fr-BE" sz="1900" b="0" i="0" u="none" strike="noStrike" kern="1200" cap="none" spc="0" normalizeH="0" baseline="0" noProof="0" dirty="0">
              <a:ln>
                <a:noFill/>
              </a:ln>
              <a:solidFill>
                <a:srgbClr val="318191"/>
              </a:solidFill>
              <a:effectLst/>
              <a:uLnTx/>
              <a:uFillTx/>
              <a:latin typeface="Corbel"/>
              <a:ea typeface="+mn-ea"/>
              <a:cs typeface="Calibri"/>
            </a:endParaRPr>
          </a:p>
        </p:txBody>
      </p:sp>
      <p:sp>
        <p:nvSpPr>
          <p:cNvPr id="16" name="Rounded Rectangle 7">
            <a:extLst>
              <a:ext uri="{FF2B5EF4-FFF2-40B4-BE49-F238E27FC236}">
                <a16:creationId xmlns:a16="http://schemas.microsoft.com/office/drawing/2014/main" id="{8F0FE5BB-0F1B-4E6B-A49C-D50CD3DFFE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52247" y="6475785"/>
            <a:ext cx="4191754" cy="355834"/>
          </a:xfrm>
          <a:prstGeom prst="roundRect">
            <a:avLst>
              <a:gd name="adj" fmla="val 50000"/>
            </a:avLst>
          </a:prstGeom>
          <a:solidFill>
            <a:srgbClr val="E76C53">
              <a:lumMod val="40000"/>
              <a:lumOff val="60000"/>
            </a:srgbClr>
          </a:solidFill>
          <a:ln w="12700" cap="flat" cmpd="sng" algn="ctr">
            <a:solidFill>
              <a:srgbClr val="4472C4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xmlns="" sd="3499211612">
                  <a:custGeom>
                    <a:avLst/>
                    <a:gdLst>
                      <a:gd name="connsiteX0" fmla="*/ 0 w 4979991"/>
                      <a:gd name="connsiteY0" fmla="*/ 62026 h 372146"/>
                      <a:gd name="connsiteX1" fmla="*/ 62026 w 4979991"/>
                      <a:gd name="connsiteY1" fmla="*/ 0 h 372146"/>
                      <a:gd name="connsiteX2" fmla="*/ 755732 w 4979991"/>
                      <a:gd name="connsiteY2" fmla="*/ 0 h 372146"/>
                      <a:gd name="connsiteX3" fmla="*/ 1546556 w 4979991"/>
                      <a:gd name="connsiteY3" fmla="*/ 0 h 372146"/>
                      <a:gd name="connsiteX4" fmla="*/ 2143143 w 4979991"/>
                      <a:gd name="connsiteY4" fmla="*/ 0 h 372146"/>
                      <a:gd name="connsiteX5" fmla="*/ 2933967 w 4979991"/>
                      <a:gd name="connsiteY5" fmla="*/ 0 h 372146"/>
                      <a:gd name="connsiteX6" fmla="*/ 3481994 w 4979991"/>
                      <a:gd name="connsiteY6" fmla="*/ 0 h 372146"/>
                      <a:gd name="connsiteX7" fmla="*/ 4030022 w 4979991"/>
                      <a:gd name="connsiteY7" fmla="*/ 0 h 372146"/>
                      <a:gd name="connsiteX8" fmla="*/ 4917965 w 4979991"/>
                      <a:gd name="connsiteY8" fmla="*/ 0 h 372146"/>
                      <a:gd name="connsiteX9" fmla="*/ 4979991 w 4979991"/>
                      <a:gd name="connsiteY9" fmla="*/ 62026 h 372146"/>
                      <a:gd name="connsiteX10" fmla="*/ 4979991 w 4979991"/>
                      <a:gd name="connsiteY10" fmla="*/ 310120 h 372146"/>
                      <a:gd name="connsiteX11" fmla="*/ 4917965 w 4979991"/>
                      <a:gd name="connsiteY11" fmla="*/ 372146 h 372146"/>
                      <a:gd name="connsiteX12" fmla="*/ 4127141 w 4979991"/>
                      <a:gd name="connsiteY12" fmla="*/ 372146 h 372146"/>
                      <a:gd name="connsiteX13" fmla="*/ 3336316 w 4979991"/>
                      <a:gd name="connsiteY13" fmla="*/ 372146 h 372146"/>
                      <a:gd name="connsiteX14" fmla="*/ 2642611 w 4979991"/>
                      <a:gd name="connsiteY14" fmla="*/ 372146 h 372146"/>
                      <a:gd name="connsiteX15" fmla="*/ 2046024 w 4979991"/>
                      <a:gd name="connsiteY15" fmla="*/ 372146 h 372146"/>
                      <a:gd name="connsiteX16" fmla="*/ 1303759 w 4979991"/>
                      <a:gd name="connsiteY16" fmla="*/ 372146 h 372146"/>
                      <a:gd name="connsiteX17" fmla="*/ 62026 w 4979991"/>
                      <a:gd name="connsiteY17" fmla="*/ 372146 h 372146"/>
                      <a:gd name="connsiteX18" fmla="*/ 0 w 4979991"/>
                      <a:gd name="connsiteY18" fmla="*/ 310120 h 372146"/>
                      <a:gd name="connsiteX19" fmla="*/ 0 w 4979991"/>
                      <a:gd name="connsiteY19" fmla="*/ 62026 h 372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979991" h="372146" fill="none" extrusionOk="0">
                        <a:moveTo>
                          <a:pt x="0" y="62026"/>
                        </a:moveTo>
                        <a:cubicBezTo>
                          <a:pt x="7529" y="28479"/>
                          <a:pt x="24636" y="-511"/>
                          <a:pt x="62026" y="0"/>
                        </a:cubicBezTo>
                        <a:cubicBezTo>
                          <a:pt x="287155" y="-23587"/>
                          <a:pt x="610969" y="27643"/>
                          <a:pt x="755732" y="0"/>
                        </a:cubicBezTo>
                        <a:cubicBezTo>
                          <a:pt x="900495" y="-27643"/>
                          <a:pt x="1278225" y="-33479"/>
                          <a:pt x="1546556" y="0"/>
                        </a:cubicBezTo>
                        <a:cubicBezTo>
                          <a:pt x="1814887" y="33479"/>
                          <a:pt x="1914366" y="10722"/>
                          <a:pt x="2143143" y="0"/>
                        </a:cubicBezTo>
                        <a:cubicBezTo>
                          <a:pt x="2371920" y="-10722"/>
                          <a:pt x="2678295" y="-24892"/>
                          <a:pt x="2933967" y="0"/>
                        </a:cubicBezTo>
                        <a:cubicBezTo>
                          <a:pt x="3189639" y="24892"/>
                          <a:pt x="3243332" y="-12657"/>
                          <a:pt x="3481994" y="0"/>
                        </a:cubicBezTo>
                        <a:cubicBezTo>
                          <a:pt x="3720656" y="12657"/>
                          <a:pt x="3859931" y="25382"/>
                          <a:pt x="4030022" y="0"/>
                        </a:cubicBezTo>
                        <a:cubicBezTo>
                          <a:pt x="4200113" y="-25382"/>
                          <a:pt x="4535270" y="-5547"/>
                          <a:pt x="4917965" y="0"/>
                        </a:cubicBezTo>
                        <a:cubicBezTo>
                          <a:pt x="4953433" y="1194"/>
                          <a:pt x="4983729" y="21209"/>
                          <a:pt x="4979991" y="62026"/>
                        </a:cubicBezTo>
                        <a:cubicBezTo>
                          <a:pt x="4984281" y="128065"/>
                          <a:pt x="4990395" y="247160"/>
                          <a:pt x="4979991" y="310120"/>
                        </a:cubicBezTo>
                        <a:cubicBezTo>
                          <a:pt x="4974260" y="339267"/>
                          <a:pt x="4955782" y="374846"/>
                          <a:pt x="4917965" y="372146"/>
                        </a:cubicBezTo>
                        <a:cubicBezTo>
                          <a:pt x="4666088" y="348588"/>
                          <a:pt x="4413591" y="405715"/>
                          <a:pt x="4127141" y="372146"/>
                        </a:cubicBezTo>
                        <a:cubicBezTo>
                          <a:pt x="3840691" y="338577"/>
                          <a:pt x="3616127" y="367627"/>
                          <a:pt x="3336316" y="372146"/>
                        </a:cubicBezTo>
                        <a:cubicBezTo>
                          <a:pt x="3056506" y="376665"/>
                          <a:pt x="2964604" y="343582"/>
                          <a:pt x="2642611" y="372146"/>
                        </a:cubicBezTo>
                        <a:cubicBezTo>
                          <a:pt x="2320619" y="400710"/>
                          <a:pt x="2192926" y="367967"/>
                          <a:pt x="2046024" y="372146"/>
                        </a:cubicBezTo>
                        <a:cubicBezTo>
                          <a:pt x="1899122" y="376325"/>
                          <a:pt x="1583990" y="368856"/>
                          <a:pt x="1303759" y="372146"/>
                        </a:cubicBezTo>
                        <a:cubicBezTo>
                          <a:pt x="1023528" y="375436"/>
                          <a:pt x="475855" y="360323"/>
                          <a:pt x="62026" y="372146"/>
                        </a:cubicBezTo>
                        <a:cubicBezTo>
                          <a:pt x="25152" y="372414"/>
                          <a:pt x="2233" y="340134"/>
                          <a:pt x="0" y="310120"/>
                        </a:cubicBezTo>
                        <a:cubicBezTo>
                          <a:pt x="-827" y="242045"/>
                          <a:pt x="-4996" y="181706"/>
                          <a:pt x="0" y="62026"/>
                        </a:cubicBezTo>
                        <a:close/>
                      </a:path>
                      <a:path w="4979991" h="372146" stroke="0" extrusionOk="0">
                        <a:moveTo>
                          <a:pt x="0" y="62026"/>
                        </a:moveTo>
                        <a:cubicBezTo>
                          <a:pt x="-1587" y="22787"/>
                          <a:pt x="26812" y="82"/>
                          <a:pt x="62026" y="0"/>
                        </a:cubicBezTo>
                        <a:cubicBezTo>
                          <a:pt x="269632" y="-3176"/>
                          <a:pt x="615806" y="21444"/>
                          <a:pt x="852850" y="0"/>
                        </a:cubicBezTo>
                        <a:cubicBezTo>
                          <a:pt x="1089894" y="-21444"/>
                          <a:pt x="1380928" y="27735"/>
                          <a:pt x="1595115" y="0"/>
                        </a:cubicBezTo>
                        <a:cubicBezTo>
                          <a:pt x="1809303" y="-27735"/>
                          <a:pt x="1920385" y="4589"/>
                          <a:pt x="2143143" y="0"/>
                        </a:cubicBezTo>
                        <a:cubicBezTo>
                          <a:pt x="2365901" y="-4589"/>
                          <a:pt x="2544805" y="10693"/>
                          <a:pt x="2739730" y="0"/>
                        </a:cubicBezTo>
                        <a:cubicBezTo>
                          <a:pt x="2934655" y="-10693"/>
                          <a:pt x="3131849" y="20865"/>
                          <a:pt x="3336316" y="0"/>
                        </a:cubicBezTo>
                        <a:cubicBezTo>
                          <a:pt x="3540783" y="-20865"/>
                          <a:pt x="3811902" y="15374"/>
                          <a:pt x="3932903" y="0"/>
                        </a:cubicBezTo>
                        <a:cubicBezTo>
                          <a:pt x="4053904" y="-15374"/>
                          <a:pt x="4667056" y="-41774"/>
                          <a:pt x="4917965" y="0"/>
                        </a:cubicBezTo>
                        <a:cubicBezTo>
                          <a:pt x="4955800" y="-3908"/>
                          <a:pt x="4979295" y="27291"/>
                          <a:pt x="4979991" y="62026"/>
                        </a:cubicBezTo>
                        <a:cubicBezTo>
                          <a:pt x="4977571" y="128601"/>
                          <a:pt x="4968791" y="191029"/>
                          <a:pt x="4979991" y="310120"/>
                        </a:cubicBezTo>
                        <a:cubicBezTo>
                          <a:pt x="4984940" y="347940"/>
                          <a:pt x="4957579" y="377855"/>
                          <a:pt x="4917965" y="372146"/>
                        </a:cubicBezTo>
                        <a:cubicBezTo>
                          <a:pt x="4677822" y="373957"/>
                          <a:pt x="4455657" y="340090"/>
                          <a:pt x="4224259" y="372146"/>
                        </a:cubicBezTo>
                        <a:cubicBezTo>
                          <a:pt x="3992861" y="404202"/>
                          <a:pt x="3813774" y="343838"/>
                          <a:pt x="3481994" y="372146"/>
                        </a:cubicBezTo>
                        <a:cubicBezTo>
                          <a:pt x="3150214" y="400454"/>
                          <a:pt x="2972553" y="342499"/>
                          <a:pt x="2739730" y="372146"/>
                        </a:cubicBezTo>
                        <a:cubicBezTo>
                          <a:pt x="2506907" y="401793"/>
                          <a:pt x="2237561" y="402472"/>
                          <a:pt x="2094583" y="372146"/>
                        </a:cubicBezTo>
                        <a:cubicBezTo>
                          <a:pt x="1951605" y="341820"/>
                          <a:pt x="1637891" y="342512"/>
                          <a:pt x="1303759" y="372146"/>
                        </a:cubicBezTo>
                        <a:cubicBezTo>
                          <a:pt x="969627" y="401780"/>
                          <a:pt x="826681" y="398592"/>
                          <a:pt x="707172" y="372146"/>
                        </a:cubicBezTo>
                        <a:cubicBezTo>
                          <a:pt x="587663" y="345700"/>
                          <a:pt x="357131" y="344057"/>
                          <a:pt x="62026" y="372146"/>
                        </a:cubicBezTo>
                        <a:cubicBezTo>
                          <a:pt x="33234" y="372805"/>
                          <a:pt x="-2038" y="351853"/>
                          <a:pt x="0" y="310120"/>
                        </a:cubicBezTo>
                        <a:cubicBezTo>
                          <a:pt x="9247" y="212514"/>
                          <a:pt x="12175" y="169160"/>
                          <a:pt x="0" y="62026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 err="1">
                <a:solidFill>
                  <a:srgbClr val="0070C0"/>
                </a:solidFill>
                <a:latin typeface="+mj-lt"/>
                <a:cs typeface="Calibri"/>
              </a:rPr>
              <a:t>Dauer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cs typeface="Calibri"/>
              </a:rPr>
              <a:t>: </a:t>
            </a: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cs typeface="Calibri"/>
              </a:rPr>
              <a:t>max. </a:t>
            </a:r>
            <a:r>
              <a:rPr lang="en-GB" kern="0" dirty="0">
                <a:solidFill>
                  <a:srgbClr val="0070C0"/>
                </a:solidFill>
                <a:latin typeface="+mj-lt"/>
                <a:cs typeface="Calibri"/>
              </a:rPr>
              <a:t>12 </a:t>
            </a:r>
            <a:r>
              <a:rPr lang="en-GB" kern="0" dirty="0" err="1">
                <a:solidFill>
                  <a:srgbClr val="0070C0"/>
                </a:solidFill>
                <a:latin typeface="+mj-lt"/>
                <a:cs typeface="Calibri"/>
              </a:rPr>
              <a:t>Monate</a:t>
            </a:r>
            <a:r>
              <a:rPr lang="en-GB" b="1" kern="0" dirty="0">
                <a:solidFill>
                  <a:srgbClr val="0070C0"/>
                </a:solidFill>
                <a:latin typeface="+mj-lt"/>
                <a:cs typeface="Calibri"/>
              </a:rPr>
              <a:t> 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cs typeface="Calibri"/>
            </a:endParaRPr>
          </a:p>
        </p:txBody>
      </p:sp>
      <p:sp>
        <p:nvSpPr>
          <p:cNvPr id="17" name="Rounded Rectangle 7">
            <a:extLst>
              <a:ext uri="{FF2B5EF4-FFF2-40B4-BE49-F238E27FC236}">
                <a16:creationId xmlns:a16="http://schemas.microsoft.com/office/drawing/2014/main" id="{3121112A-4887-4602-A893-1FA7C88DE7F1}"/>
              </a:ext>
            </a:extLst>
          </p:cNvPr>
          <p:cNvSpPr/>
          <p:nvPr/>
        </p:nvSpPr>
        <p:spPr>
          <a:xfrm>
            <a:off x="4952246" y="688063"/>
            <a:ext cx="4160671" cy="2443695"/>
          </a:xfrm>
          <a:prstGeom prst="roundRect">
            <a:avLst>
              <a:gd name="adj" fmla="val 10912"/>
            </a:avLst>
          </a:prstGeom>
          <a:noFill/>
          <a:ln w="12700" cap="flat" cmpd="sng" algn="ctr">
            <a:solidFill>
              <a:srgbClr val="E76C53"/>
            </a:solidFill>
            <a:prstDash val="solid"/>
            <a:miter lim="800000"/>
          </a:ln>
          <a:effectLst/>
        </p:spPr>
        <p:txBody>
          <a:bodyPr lIns="68580" tIns="34290" rIns="68580" bIns="34290" rtlCol="0" anchor="t"/>
          <a:lstStyle/>
          <a:p>
            <a:pPr marL="285750" marR="0" lvl="0" indent="-28575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en-US" sz="900" b="0" i="0" u="none" strike="noStrike" kern="0" cap="none" spc="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rbel"/>
              <a:cs typeface="Calibri"/>
            </a:endParaRPr>
          </a:p>
          <a:p>
            <a:pPr marL="285750" marR="0" lvl="0" indent="-28575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Austausch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zwischen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Bürger</a:t>
            </a:r>
            <a:r>
              <a:rPr lang="en-US" sz="1600" kern="0" noProof="0" dirty="0" err="1" smtClean="0">
                <a:solidFill>
                  <a:srgbClr val="0070C0"/>
                </a:solidFill>
                <a:latin typeface="Corbel"/>
                <a:cs typeface="Calibri"/>
              </a:rPr>
              <a:t>I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nnen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verschiedener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Länder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; </a:t>
            </a:r>
          </a:p>
          <a:p>
            <a:pPr marL="285750" marR="0" lvl="0" indent="-28575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Sicherstellung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 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ihrer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 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aktiven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 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Teilnahme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 auf 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lokaler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 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Ebene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; </a:t>
            </a:r>
          </a:p>
          <a:p>
            <a:pPr marL="285750" marR="0" lvl="0" indent="-28575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Stärkung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/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Verbesserung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 von 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gegenseitigem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 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Verständnis</a:t>
            </a:r>
            <a:r>
              <a:rPr lang="en-US" sz="1600" kern="0" dirty="0">
                <a:solidFill>
                  <a:srgbClr val="0070C0"/>
                </a:solidFill>
                <a:latin typeface="Corbel"/>
                <a:cs typeface="Calibri"/>
              </a:rPr>
              <a:t> 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und 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Toleranz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;</a:t>
            </a:r>
          </a:p>
          <a:p>
            <a:pPr marL="285750" marR="0" lvl="0" indent="-28575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Förderung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 der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Zusammenarbeit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 von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Kommunen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;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Austausch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 von “best practices”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 etc.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rbel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6755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2560" y="877382"/>
            <a:ext cx="8355965" cy="970874"/>
          </a:xfrm>
        </p:spPr>
        <p:txBody>
          <a:bodyPr/>
          <a:lstStyle/>
          <a:p>
            <a:r>
              <a:rPr lang="de-AT" dirty="0" smtClean="0"/>
              <a:t>Städtenetzwerke (2023)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06269C-C24E-4E80-9A4B-E7E19BB59A67}" type="slidenum">
              <a:rPr kumimoji="0" lang="de-A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AT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" name="Freeform 7"/>
          <p:cNvSpPr>
            <a:spLocks noChangeAspect="1"/>
          </p:cNvSpPr>
          <p:nvPr/>
        </p:nvSpPr>
        <p:spPr>
          <a:xfrm>
            <a:off x="162560" y="1920240"/>
            <a:ext cx="4574846" cy="4836159"/>
          </a:xfrm>
          <a:custGeom>
            <a:avLst/>
            <a:gdLst>
              <a:gd name="connsiteX0" fmla="*/ 0 w 2640387"/>
              <a:gd name="connsiteY0" fmla="*/ 282568 h 1695376"/>
              <a:gd name="connsiteX1" fmla="*/ 282568 w 2640387"/>
              <a:gd name="connsiteY1" fmla="*/ 0 h 1695376"/>
              <a:gd name="connsiteX2" fmla="*/ 2357819 w 2640387"/>
              <a:gd name="connsiteY2" fmla="*/ 0 h 1695376"/>
              <a:gd name="connsiteX3" fmla="*/ 2640387 w 2640387"/>
              <a:gd name="connsiteY3" fmla="*/ 282568 h 1695376"/>
              <a:gd name="connsiteX4" fmla="*/ 2640387 w 2640387"/>
              <a:gd name="connsiteY4" fmla="*/ 1412808 h 1695376"/>
              <a:gd name="connsiteX5" fmla="*/ 2357819 w 2640387"/>
              <a:gd name="connsiteY5" fmla="*/ 1695376 h 1695376"/>
              <a:gd name="connsiteX6" fmla="*/ 282568 w 2640387"/>
              <a:gd name="connsiteY6" fmla="*/ 1695376 h 1695376"/>
              <a:gd name="connsiteX7" fmla="*/ 0 w 2640387"/>
              <a:gd name="connsiteY7" fmla="*/ 1412808 h 1695376"/>
              <a:gd name="connsiteX8" fmla="*/ 0 w 2640387"/>
              <a:gd name="connsiteY8" fmla="*/ 282568 h 1695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0387" h="1695376">
                <a:moveTo>
                  <a:pt x="0" y="282568"/>
                </a:moveTo>
                <a:cubicBezTo>
                  <a:pt x="0" y="126510"/>
                  <a:pt x="126510" y="0"/>
                  <a:pt x="282568" y="0"/>
                </a:cubicBezTo>
                <a:lnTo>
                  <a:pt x="2357819" y="0"/>
                </a:lnTo>
                <a:cubicBezTo>
                  <a:pt x="2513877" y="0"/>
                  <a:pt x="2640387" y="126510"/>
                  <a:pt x="2640387" y="282568"/>
                </a:cubicBezTo>
                <a:lnTo>
                  <a:pt x="2640387" y="1412808"/>
                </a:lnTo>
                <a:cubicBezTo>
                  <a:pt x="2640387" y="1568866"/>
                  <a:pt x="2513877" y="1695376"/>
                  <a:pt x="2357819" y="1695376"/>
                </a:cubicBezTo>
                <a:lnTo>
                  <a:pt x="282568" y="1695376"/>
                </a:lnTo>
                <a:cubicBezTo>
                  <a:pt x="126510" y="1695376"/>
                  <a:pt x="0" y="1568866"/>
                  <a:pt x="0" y="1412808"/>
                </a:cubicBezTo>
                <a:lnTo>
                  <a:pt x="0" y="282568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 w="127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107791" tIns="342900" rIns="107791" bIns="107791" numCol="1" spcCol="1270" anchor="ctr" anchorCtr="0">
            <a:noAutofit/>
          </a:bodyPr>
          <a:lstStyle/>
          <a:p>
            <a:pPr marL="257175" marR="0" lvl="0" indent="-257175" algn="l" defTabSz="533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endParaRPr kumimoji="0" lang="de-AT" sz="1800" b="0" i="0" u="none" strike="noStrike" kern="0" cap="none" spc="0" normalizeH="0" baseline="0" noProof="0" dirty="0" smtClean="0">
              <a:ln>
                <a:noFill/>
              </a:ln>
              <a:solidFill>
                <a:srgbClr val="004376"/>
              </a:solidFill>
              <a:effectLst/>
              <a:uLnTx/>
              <a:uFillTx/>
              <a:latin typeface="Corbel"/>
              <a:ea typeface="+mn-ea"/>
              <a:cs typeface="Arial"/>
            </a:endParaRPr>
          </a:p>
          <a:p>
            <a:pPr marL="257175" marR="0" lvl="0" indent="-257175" algn="l" defTabSz="533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de-A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Bewusstseinsbildung </a:t>
            </a:r>
            <a:r>
              <a:rPr lang="de-AT" kern="0" dirty="0" smtClean="0">
                <a:solidFill>
                  <a:srgbClr val="004376"/>
                </a:solidFill>
                <a:latin typeface="Corbel"/>
                <a:cs typeface="Arial"/>
              </a:rPr>
              <a:t>für</a:t>
            </a:r>
            <a:r>
              <a:rPr kumimoji="0" lang="de-A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 </a:t>
            </a:r>
            <a:r>
              <a:rPr kumimoji="0" lang="de-AT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EU-Bürgerrechte</a:t>
            </a:r>
            <a:r>
              <a:rPr kumimoji="0" lang="de-A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 sowie damit verbundener</a:t>
            </a:r>
            <a:r>
              <a:rPr kumimoji="0" lang="de-AT" sz="1800" b="0" i="0" u="none" strike="noStrike" kern="0" cap="none" spc="0" normalizeH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 </a:t>
            </a:r>
            <a:r>
              <a:rPr kumimoji="0" lang="de-AT" sz="1800" b="1" i="0" u="none" strike="noStrike" kern="0" cap="none" spc="0" normalizeH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gemeinsamer </a:t>
            </a:r>
            <a:r>
              <a:rPr kumimoji="0" lang="de-AT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Werte </a:t>
            </a:r>
            <a:r>
              <a:rPr kumimoji="0" lang="de-AT" sz="1800" b="0" i="0" u="none" strike="noStrike" kern="0" cap="none" spc="0" normalizeH="0" baseline="0" noProof="0" dirty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und </a:t>
            </a:r>
            <a:r>
              <a:rPr kumimoji="0" lang="de-AT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demokratische Standards</a:t>
            </a:r>
            <a:r>
              <a:rPr kumimoji="0" lang="de-AT" sz="1800" i="0" u="none" strike="noStrike" kern="0" cap="none" spc="0" normalizeH="0" baseline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;</a:t>
            </a:r>
            <a:r>
              <a:rPr kumimoji="0" lang="de-AT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 </a:t>
            </a:r>
          </a:p>
          <a:p>
            <a:pPr marL="257175" marR="0" lvl="0" indent="-257175" algn="l" defTabSz="533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lang="de-AT" kern="0" dirty="0" smtClean="0">
                <a:solidFill>
                  <a:srgbClr val="004376"/>
                </a:solidFill>
                <a:cs typeface="Arial"/>
              </a:rPr>
              <a:t>..zum </a:t>
            </a:r>
            <a:r>
              <a:rPr lang="de-AT" b="1" kern="0" dirty="0" smtClean="0">
                <a:solidFill>
                  <a:srgbClr val="004376"/>
                </a:solidFill>
                <a:cs typeface="Arial"/>
              </a:rPr>
              <a:t>30</a:t>
            </a:r>
            <a:r>
              <a:rPr lang="de-AT" b="1" kern="0" dirty="0">
                <a:solidFill>
                  <a:srgbClr val="004376"/>
                </a:solidFill>
                <a:cs typeface="Arial"/>
              </a:rPr>
              <a:t>. Jahrestag</a:t>
            </a:r>
            <a:r>
              <a:rPr lang="de-AT" kern="0" dirty="0">
                <a:solidFill>
                  <a:srgbClr val="004376"/>
                </a:solidFill>
                <a:cs typeface="Arial"/>
              </a:rPr>
              <a:t> des Inkrafttretens des </a:t>
            </a:r>
            <a:r>
              <a:rPr lang="de-AT" b="1" kern="0" dirty="0">
                <a:solidFill>
                  <a:srgbClr val="004376"/>
                </a:solidFill>
                <a:cs typeface="Arial"/>
              </a:rPr>
              <a:t>Vertrages von Maastricht</a:t>
            </a:r>
            <a:r>
              <a:rPr lang="de-AT" kern="0" dirty="0">
                <a:solidFill>
                  <a:srgbClr val="004376"/>
                </a:solidFill>
                <a:cs typeface="Arial"/>
              </a:rPr>
              <a:t> (</a:t>
            </a:r>
            <a:r>
              <a:rPr lang="de-AT" kern="0" dirty="0" smtClean="0">
                <a:solidFill>
                  <a:srgbClr val="004376"/>
                </a:solidFill>
                <a:cs typeface="Arial"/>
              </a:rPr>
              <a:t>Konzept der </a:t>
            </a:r>
            <a:r>
              <a:rPr lang="de-AT" kern="0" dirty="0">
                <a:solidFill>
                  <a:srgbClr val="004376"/>
                </a:solidFill>
                <a:cs typeface="Arial"/>
              </a:rPr>
              <a:t>Unionsbürgerschaft</a:t>
            </a:r>
            <a:r>
              <a:rPr lang="de-AT" kern="0" dirty="0" smtClean="0">
                <a:solidFill>
                  <a:srgbClr val="004376"/>
                </a:solidFill>
                <a:cs typeface="Arial"/>
              </a:rPr>
              <a:t>);</a:t>
            </a:r>
            <a:endParaRPr kumimoji="0" lang="de-AT" sz="1800" b="0" i="0" u="none" strike="noStrike" kern="0" cap="none" spc="0" normalizeH="0" baseline="0" noProof="0" dirty="0">
              <a:ln>
                <a:noFill/>
              </a:ln>
              <a:solidFill>
                <a:srgbClr val="004376"/>
              </a:solidFill>
              <a:effectLst/>
              <a:uLnTx/>
              <a:uFillTx/>
              <a:latin typeface="Corbel"/>
              <a:ea typeface="+mn-ea"/>
              <a:cs typeface="Arial"/>
            </a:endParaRPr>
          </a:p>
          <a:p>
            <a:pPr marL="257175" marR="0" lvl="0" indent="-257175" algn="l" defTabSz="533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de-A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Vorteile</a:t>
            </a:r>
            <a:r>
              <a:rPr kumimoji="0" lang="de-AT" sz="1800" b="0" i="0" u="none" strike="noStrike" kern="0" cap="none" spc="0" normalizeH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 von </a:t>
            </a:r>
            <a:r>
              <a:rPr kumimoji="0" lang="de-AT" sz="1800" b="1" i="0" u="none" strike="noStrike" kern="0" cap="none" spc="0" normalizeH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Vielfalt &amp; Gleichheit der Geschlechter</a:t>
            </a:r>
            <a:r>
              <a:rPr kumimoji="0" lang="de-AT" sz="1800" b="0" i="0" u="none" strike="noStrike" kern="0" cap="none" spc="0" normalizeH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; </a:t>
            </a:r>
            <a:r>
              <a:rPr kumimoji="0" lang="de-AT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Bekämpfung </a:t>
            </a:r>
            <a:r>
              <a:rPr kumimoji="0" lang="de-AT" sz="1800" b="1" i="0" u="none" strike="noStrike" kern="0" cap="none" spc="0" normalizeH="0" baseline="0" noProof="0" dirty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von Diskriminierung und Rassismus </a:t>
            </a:r>
            <a:r>
              <a:rPr kumimoji="0" lang="de-AT" sz="1800" b="0" i="0" u="none" strike="noStrike" kern="0" cap="none" spc="0" normalizeH="0" baseline="0" noProof="0" dirty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auf lokaler </a:t>
            </a:r>
            <a:r>
              <a:rPr kumimoji="0" lang="de-A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Ebene;</a:t>
            </a:r>
            <a:endParaRPr kumimoji="0" lang="de-AT" sz="1800" b="0" i="0" u="none" strike="noStrike" kern="0" cap="none" spc="0" normalizeH="0" baseline="0" noProof="0" dirty="0">
              <a:ln>
                <a:noFill/>
              </a:ln>
              <a:solidFill>
                <a:srgbClr val="004376"/>
              </a:solidFill>
              <a:effectLst/>
              <a:uLnTx/>
              <a:uFillTx/>
              <a:latin typeface="Corbel"/>
              <a:ea typeface="+mn-ea"/>
              <a:cs typeface="Arial"/>
            </a:endParaRPr>
          </a:p>
          <a:p>
            <a:pPr marL="257175" marR="0" lvl="0" indent="-257175" algn="l" defTabSz="533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de-A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Diskussion </a:t>
            </a:r>
            <a:r>
              <a:rPr kumimoji="0" lang="de-AT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von Maßnahmen </a:t>
            </a:r>
            <a:r>
              <a:rPr kumimoji="0" lang="de-AT" sz="1800" b="1" i="0" u="none" strike="noStrike" kern="0" cap="none" spc="0" normalizeH="0" baseline="0" noProof="0" dirty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im Bereich Klima und Umwelt</a:t>
            </a:r>
            <a:r>
              <a:rPr kumimoji="0" lang="de-AT" sz="1800" b="0" i="0" u="none" strike="noStrike" kern="0" cap="none" spc="0" normalizeH="0" baseline="0" noProof="0" dirty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, einschließlich energiebezogener </a:t>
            </a:r>
            <a:r>
              <a:rPr kumimoji="0" lang="de-A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4376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Fragen und Solidarität;</a:t>
            </a:r>
          </a:p>
          <a:p>
            <a:pPr marL="257175" lvl="0" indent="-257175" defTabSz="533400">
              <a:buFont typeface="Courier New"/>
              <a:buChar char="o"/>
              <a:defRPr/>
            </a:pPr>
            <a:r>
              <a:rPr lang="de-AT" b="1" kern="0" dirty="0">
                <a:solidFill>
                  <a:srgbClr val="004376"/>
                </a:solidFill>
                <a:cs typeface="Arial"/>
              </a:rPr>
              <a:t>Auswirkungen von COVID-19 </a:t>
            </a:r>
            <a:r>
              <a:rPr lang="de-AT" kern="0" dirty="0">
                <a:solidFill>
                  <a:srgbClr val="004376"/>
                </a:solidFill>
                <a:cs typeface="Arial"/>
              </a:rPr>
              <a:t>auf lokaler </a:t>
            </a:r>
            <a:r>
              <a:rPr lang="de-AT" kern="0" dirty="0" smtClean="0">
                <a:solidFill>
                  <a:srgbClr val="004376"/>
                </a:solidFill>
                <a:cs typeface="Arial"/>
              </a:rPr>
              <a:t>Ebene; </a:t>
            </a:r>
          </a:p>
          <a:p>
            <a:pPr marL="257175" lvl="0" indent="-257175" defTabSz="533400">
              <a:buFont typeface="Courier New"/>
              <a:buChar char="o"/>
              <a:defRPr/>
            </a:pPr>
            <a:r>
              <a:rPr lang="de-AT" kern="0" dirty="0" smtClean="0">
                <a:solidFill>
                  <a:srgbClr val="004376"/>
                </a:solidFill>
                <a:cs typeface="Arial"/>
              </a:rPr>
              <a:t>Europäische </a:t>
            </a:r>
            <a:r>
              <a:rPr lang="de-AT" kern="0" dirty="0">
                <a:solidFill>
                  <a:srgbClr val="004376"/>
                </a:solidFill>
                <a:cs typeface="Arial"/>
              </a:rPr>
              <a:t>Bauhaus-Initiative</a:t>
            </a:r>
          </a:p>
          <a:p>
            <a:pPr marL="257175" marR="0" lvl="0" indent="-257175" algn="l" defTabSz="533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endParaRPr kumimoji="0" lang="de-AT" sz="1800" b="0" i="0" u="none" strike="noStrike" kern="0" cap="none" spc="0" normalizeH="0" baseline="0" noProof="0" dirty="0">
              <a:ln>
                <a:noFill/>
              </a:ln>
              <a:solidFill>
                <a:srgbClr val="004376"/>
              </a:solidFill>
              <a:effectLst/>
              <a:uLnTx/>
              <a:uFillTx/>
              <a:latin typeface="Corbel"/>
              <a:ea typeface="+mn-ea"/>
              <a:cs typeface="Arial"/>
            </a:endParaRPr>
          </a:p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7" name="Rounded Rectangle 7">
            <a:extLst>
              <a:ext uri="{FF2B5EF4-FFF2-40B4-BE49-F238E27FC236}">
                <a16:creationId xmlns:a16="http://schemas.microsoft.com/office/drawing/2014/main" id="{3121112A-4887-4602-A893-1FA7C88DE7F1}"/>
              </a:ext>
            </a:extLst>
          </p:cNvPr>
          <p:cNvSpPr/>
          <p:nvPr/>
        </p:nvSpPr>
        <p:spPr>
          <a:xfrm>
            <a:off x="4934407" y="795339"/>
            <a:ext cx="4087679" cy="2280415"/>
          </a:xfrm>
          <a:prstGeom prst="roundRect">
            <a:avLst>
              <a:gd name="adj" fmla="val 10912"/>
            </a:avLst>
          </a:prstGeom>
          <a:solidFill>
            <a:schemeClr val="tx2">
              <a:lumMod val="20000"/>
              <a:lumOff val="80000"/>
            </a:schemeClr>
          </a:solidFill>
          <a:ln w="12700" cap="flat" cmpd="sng" algn="ctr">
            <a:solidFill>
              <a:srgbClr val="E76C53"/>
            </a:solidFill>
            <a:prstDash val="solid"/>
            <a:miter lim="800000"/>
          </a:ln>
          <a:effectLst/>
        </p:spPr>
        <p:txBody>
          <a:bodyPr lIns="68580" tIns="34290" rIns="68580" bIns="34290" rtlCol="0" anchor="t"/>
          <a:lstStyle/>
          <a:p>
            <a:pPr marL="285750" marR="0" lvl="0" indent="-28575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Austauschs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zwischen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Bürger</a:t>
            </a:r>
            <a:r>
              <a:rPr lang="en-US" sz="1600" kern="0" noProof="0" dirty="0" err="1" smtClean="0">
                <a:solidFill>
                  <a:srgbClr val="0070C0"/>
                </a:solidFill>
                <a:latin typeface="Corbel"/>
                <a:cs typeface="Calibri"/>
              </a:rPr>
              <a:t>I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nnen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verschiedener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Länder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; </a:t>
            </a:r>
          </a:p>
          <a:p>
            <a:pPr marL="285750" marR="0" lvl="0" indent="-28575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Sicherstellung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 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ihrer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 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aktiven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 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Teilnahme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 auf 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lokaler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 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Ebene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; </a:t>
            </a:r>
          </a:p>
          <a:p>
            <a:pPr marL="285750" marR="0" lvl="0" indent="-28575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Stärkung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/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Verbesserung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 von 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gegenseitigem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 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Verständnis</a:t>
            </a:r>
            <a:r>
              <a:rPr lang="en-US" sz="1600" kern="0" dirty="0">
                <a:solidFill>
                  <a:srgbClr val="0070C0"/>
                </a:solidFill>
                <a:latin typeface="Corbel"/>
                <a:cs typeface="Calibri"/>
              </a:rPr>
              <a:t> 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und </a:t>
            </a:r>
            <a:r>
              <a:rPr lang="en-US" sz="1600" kern="0" dirty="0" err="1" smtClean="0">
                <a:solidFill>
                  <a:srgbClr val="0070C0"/>
                </a:solidFill>
                <a:latin typeface="Corbel"/>
                <a:cs typeface="Calibri"/>
              </a:rPr>
              <a:t>Toleranz</a:t>
            </a:r>
            <a:r>
              <a:rPr lang="en-US" sz="1600" kern="0" dirty="0" smtClean="0">
                <a:solidFill>
                  <a:srgbClr val="0070C0"/>
                </a:solidFill>
                <a:latin typeface="Corbel"/>
                <a:cs typeface="Calibri"/>
              </a:rPr>
              <a:t>;</a:t>
            </a:r>
          </a:p>
          <a:p>
            <a:pPr marL="285750" marR="0" lvl="0" indent="-28575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Förderung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 der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Zusammenarbeit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 von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Kommunen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;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Austausch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 von “best practices”;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 </a:t>
            </a:r>
            <a:r>
              <a:rPr kumimoji="0" lang="en-US" sz="1600" b="0" i="0" u="none" strike="noStrike" kern="0" cap="none" spc="0" normalizeH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nachhaltige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 </a:t>
            </a:r>
            <a:r>
              <a:rPr kumimoji="0" lang="en-US" sz="1600" b="0" i="0" u="none" strike="noStrike" kern="0" cap="none" spc="0" normalizeH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Zusammenarbeit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cs typeface="Calibri"/>
              </a:rPr>
              <a:t>.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rbel"/>
              <a:cs typeface="Calibri"/>
            </a:endParaRPr>
          </a:p>
        </p:txBody>
      </p:sp>
      <p:sp>
        <p:nvSpPr>
          <p:cNvPr id="8" name="Oval 3">
            <a:extLst>
              <a:ext uri="{FF2B5EF4-FFF2-40B4-BE49-F238E27FC236}">
                <a16:creationId xmlns:a16="http://schemas.microsoft.com/office/drawing/2014/main" id="{5D295153-E4BD-4805-9BD7-A3BC2E520275}"/>
              </a:ext>
            </a:extLst>
          </p:cNvPr>
          <p:cNvSpPr/>
          <p:nvPr/>
        </p:nvSpPr>
        <p:spPr>
          <a:xfrm>
            <a:off x="1129745" y="1551925"/>
            <a:ext cx="2475934" cy="640079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rgbClr val="716FB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B4785311-0B29-4D07-BBBD-965269724555}"/>
              </a:ext>
            </a:extLst>
          </p:cNvPr>
          <p:cNvSpPr txBox="1"/>
          <p:nvPr/>
        </p:nvSpPr>
        <p:spPr>
          <a:xfrm>
            <a:off x="1381988" y="1631940"/>
            <a:ext cx="1864703" cy="36163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35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  </a:t>
            </a:r>
            <a:r>
              <a:rPr kumimoji="0" lang="fr-BE" sz="19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Prioritäten</a:t>
            </a:r>
            <a:r>
              <a:rPr kumimoji="0" lang="fr-BE" sz="19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:</a:t>
            </a:r>
            <a:endParaRPr kumimoji="0" lang="en-US" sz="19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rbel"/>
              <a:ea typeface="+mn-ea"/>
            </a:endParaRPr>
          </a:p>
        </p:txBody>
      </p:sp>
      <p:sp>
        <p:nvSpPr>
          <p:cNvPr id="10" name="Oval 6">
            <a:extLst>
              <a:ext uri="{FF2B5EF4-FFF2-40B4-BE49-F238E27FC236}">
                <a16:creationId xmlns:a16="http://schemas.microsoft.com/office/drawing/2014/main" id="{25F874DB-A7CA-40EC-B5F1-90A5BF29BB44}"/>
              </a:ext>
            </a:extLst>
          </p:cNvPr>
          <p:cNvSpPr/>
          <p:nvPr/>
        </p:nvSpPr>
        <p:spPr>
          <a:xfrm>
            <a:off x="5621471" y="491356"/>
            <a:ext cx="2336524" cy="413082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rgbClr val="716FB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5457E8-AC8A-4767-80B4-4AC10EA47CE9}"/>
              </a:ext>
            </a:extLst>
          </p:cNvPr>
          <p:cNvSpPr txBox="1"/>
          <p:nvPr/>
        </p:nvSpPr>
        <p:spPr>
          <a:xfrm>
            <a:off x="6143457" y="500438"/>
            <a:ext cx="1254053" cy="36163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9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Ziele</a:t>
            </a:r>
            <a:endParaRPr kumimoji="0" lang="fr-BE" sz="1900" b="1" i="0" u="none" strike="noStrike" kern="1200" cap="none" spc="0" normalizeH="0" baseline="0" noProof="0" dirty="0">
              <a:ln>
                <a:noFill/>
              </a:ln>
              <a:solidFill>
                <a:srgbClr val="318191"/>
              </a:solidFill>
              <a:effectLst/>
              <a:uLnTx/>
              <a:uFillTx/>
              <a:latin typeface="Corbel"/>
              <a:ea typeface="+mn-ea"/>
              <a:cs typeface="Calibri"/>
            </a:endParaRPr>
          </a:p>
        </p:txBody>
      </p:sp>
      <p:sp>
        <p:nvSpPr>
          <p:cNvPr id="12" name="Rounded Rectangle 7">
            <a:extLst>
              <a:ext uri="{FF2B5EF4-FFF2-40B4-BE49-F238E27FC236}">
                <a16:creationId xmlns:a16="http://schemas.microsoft.com/office/drawing/2014/main" id="{8F0FE5BB-0F1B-4E6B-A49C-D50CD3DFFEBA}"/>
              </a:ext>
            </a:extLst>
          </p:cNvPr>
          <p:cNvSpPr/>
          <p:nvPr/>
        </p:nvSpPr>
        <p:spPr>
          <a:xfrm>
            <a:off x="4929572" y="5556405"/>
            <a:ext cx="4092514" cy="812385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 w="12700" cap="flat" cmpd="sng" algn="ctr">
            <a:solidFill>
              <a:srgbClr val="4472C4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xmlns="" sd="3499211612">
                  <a:custGeom>
                    <a:avLst/>
                    <a:gdLst>
                      <a:gd name="connsiteX0" fmla="*/ 0 w 4979991"/>
                      <a:gd name="connsiteY0" fmla="*/ 62026 h 372146"/>
                      <a:gd name="connsiteX1" fmla="*/ 62026 w 4979991"/>
                      <a:gd name="connsiteY1" fmla="*/ 0 h 372146"/>
                      <a:gd name="connsiteX2" fmla="*/ 755732 w 4979991"/>
                      <a:gd name="connsiteY2" fmla="*/ 0 h 372146"/>
                      <a:gd name="connsiteX3" fmla="*/ 1546556 w 4979991"/>
                      <a:gd name="connsiteY3" fmla="*/ 0 h 372146"/>
                      <a:gd name="connsiteX4" fmla="*/ 2143143 w 4979991"/>
                      <a:gd name="connsiteY4" fmla="*/ 0 h 372146"/>
                      <a:gd name="connsiteX5" fmla="*/ 2933967 w 4979991"/>
                      <a:gd name="connsiteY5" fmla="*/ 0 h 372146"/>
                      <a:gd name="connsiteX6" fmla="*/ 3481994 w 4979991"/>
                      <a:gd name="connsiteY6" fmla="*/ 0 h 372146"/>
                      <a:gd name="connsiteX7" fmla="*/ 4030022 w 4979991"/>
                      <a:gd name="connsiteY7" fmla="*/ 0 h 372146"/>
                      <a:gd name="connsiteX8" fmla="*/ 4917965 w 4979991"/>
                      <a:gd name="connsiteY8" fmla="*/ 0 h 372146"/>
                      <a:gd name="connsiteX9" fmla="*/ 4979991 w 4979991"/>
                      <a:gd name="connsiteY9" fmla="*/ 62026 h 372146"/>
                      <a:gd name="connsiteX10" fmla="*/ 4979991 w 4979991"/>
                      <a:gd name="connsiteY10" fmla="*/ 310120 h 372146"/>
                      <a:gd name="connsiteX11" fmla="*/ 4917965 w 4979991"/>
                      <a:gd name="connsiteY11" fmla="*/ 372146 h 372146"/>
                      <a:gd name="connsiteX12" fmla="*/ 4127141 w 4979991"/>
                      <a:gd name="connsiteY12" fmla="*/ 372146 h 372146"/>
                      <a:gd name="connsiteX13" fmla="*/ 3336316 w 4979991"/>
                      <a:gd name="connsiteY13" fmla="*/ 372146 h 372146"/>
                      <a:gd name="connsiteX14" fmla="*/ 2642611 w 4979991"/>
                      <a:gd name="connsiteY14" fmla="*/ 372146 h 372146"/>
                      <a:gd name="connsiteX15" fmla="*/ 2046024 w 4979991"/>
                      <a:gd name="connsiteY15" fmla="*/ 372146 h 372146"/>
                      <a:gd name="connsiteX16" fmla="*/ 1303759 w 4979991"/>
                      <a:gd name="connsiteY16" fmla="*/ 372146 h 372146"/>
                      <a:gd name="connsiteX17" fmla="*/ 62026 w 4979991"/>
                      <a:gd name="connsiteY17" fmla="*/ 372146 h 372146"/>
                      <a:gd name="connsiteX18" fmla="*/ 0 w 4979991"/>
                      <a:gd name="connsiteY18" fmla="*/ 310120 h 372146"/>
                      <a:gd name="connsiteX19" fmla="*/ 0 w 4979991"/>
                      <a:gd name="connsiteY19" fmla="*/ 62026 h 372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979991" h="372146" fill="none" extrusionOk="0">
                        <a:moveTo>
                          <a:pt x="0" y="62026"/>
                        </a:moveTo>
                        <a:cubicBezTo>
                          <a:pt x="7529" y="28479"/>
                          <a:pt x="24636" y="-511"/>
                          <a:pt x="62026" y="0"/>
                        </a:cubicBezTo>
                        <a:cubicBezTo>
                          <a:pt x="287155" y="-23587"/>
                          <a:pt x="610969" y="27643"/>
                          <a:pt x="755732" y="0"/>
                        </a:cubicBezTo>
                        <a:cubicBezTo>
                          <a:pt x="900495" y="-27643"/>
                          <a:pt x="1278225" y="-33479"/>
                          <a:pt x="1546556" y="0"/>
                        </a:cubicBezTo>
                        <a:cubicBezTo>
                          <a:pt x="1814887" y="33479"/>
                          <a:pt x="1914366" y="10722"/>
                          <a:pt x="2143143" y="0"/>
                        </a:cubicBezTo>
                        <a:cubicBezTo>
                          <a:pt x="2371920" y="-10722"/>
                          <a:pt x="2678295" y="-24892"/>
                          <a:pt x="2933967" y="0"/>
                        </a:cubicBezTo>
                        <a:cubicBezTo>
                          <a:pt x="3189639" y="24892"/>
                          <a:pt x="3243332" y="-12657"/>
                          <a:pt x="3481994" y="0"/>
                        </a:cubicBezTo>
                        <a:cubicBezTo>
                          <a:pt x="3720656" y="12657"/>
                          <a:pt x="3859931" y="25382"/>
                          <a:pt x="4030022" y="0"/>
                        </a:cubicBezTo>
                        <a:cubicBezTo>
                          <a:pt x="4200113" y="-25382"/>
                          <a:pt x="4535270" y="-5547"/>
                          <a:pt x="4917965" y="0"/>
                        </a:cubicBezTo>
                        <a:cubicBezTo>
                          <a:pt x="4953433" y="1194"/>
                          <a:pt x="4983729" y="21209"/>
                          <a:pt x="4979991" y="62026"/>
                        </a:cubicBezTo>
                        <a:cubicBezTo>
                          <a:pt x="4984281" y="128065"/>
                          <a:pt x="4990395" y="247160"/>
                          <a:pt x="4979991" y="310120"/>
                        </a:cubicBezTo>
                        <a:cubicBezTo>
                          <a:pt x="4974260" y="339267"/>
                          <a:pt x="4955782" y="374846"/>
                          <a:pt x="4917965" y="372146"/>
                        </a:cubicBezTo>
                        <a:cubicBezTo>
                          <a:pt x="4666088" y="348588"/>
                          <a:pt x="4413591" y="405715"/>
                          <a:pt x="4127141" y="372146"/>
                        </a:cubicBezTo>
                        <a:cubicBezTo>
                          <a:pt x="3840691" y="338577"/>
                          <a:pt x="3616127" y="367627"/>
                          <a:pt x="3336316" y="372146"/>
                        </a:cubicBezTo>
                        <a:cubicBezTo>
                          <a:pt x="3056506" y="376665"/>
                          <a:pt x="2964604" y="343582"/>
                          <a:pt x="2642611" y="372146"/>
                        </a:cubicBezTo>
                        <a:cubicBezTo>
                          <a:pt x="2320619" y="400710"/>
                          <a:pt x="2192926" y="367967"/>
                          <a:pt x="2046024" y="372146"/>
                        </a:cubicBezTo>
                        <a:cubicBezTo>
                          <a:pt x="1899122" y="376325"/>
                          <a:pt x="1583990" y="368856"/>
                          <a:pt x="1303759" y="372146"/>
                        </a:cubicBezTo>
                        <a:cubicBezTo>
                          <a:pt x="1023528" y="375436"/>
                          <a:pt x="475855" y="360323"/>
                          <a:pt x="62026" y="372146"/>
                        </a:cubicBezTo>
                        <a:cubicBezTo>
                          <a:pt x="25152" y="372414"/>
                          <a:pt x="2233" y="340134"/>
                          <a:pt x="0" y="310120"/>
                        </a:cubicBezTo>
                        <a:cubicBezTo>
                          <a:pt x="-827" y="242045"/>
                          <a:pt x="-4996" y="181706"/>
                          <a:pt x="0" y="62026"/>
                        </a:cubicBezTo>
                        <a:close/>
                      </a:path>
                      <a:path w="4979991" h="372146" stroke="0" extrusionOk="0">
                        <a:moveTo>
                          <a:pt x="0" y="62026"/>
                        </a:moveTo>
                        <a:cubicBezTo>
                          <a:pt x="-1587" y="22787"/>
                          <a:pt x="26812" y="82"/>
                          <a:pt x="62026" y="0"/>
                        </a:cubicBezTo>
                        <a:cubicBezTo>
                          <a:pt x="269632" y="-3176"/>
                          <a:pt x="615806" y="21444"/>
                          <a:pt x="852850" y="0"/>
                        </a:cubicBezTo>
                        <a:cubicBezTo>
                          <a:pt x="1089894" y="-21444"/>
                          <a:pt x="1380928" y="27735"/>
                          <a:pt x="1595115" y="0"/>
                        </a:cubicBezTo>
                        <a:cubicBezTo>
                          <a:pt x="1809303" y="-27735"/>
                          <a:pt x="1920385" y="4589"/>
                          <a:pt x="2143143" y="0"/>
                        </a:cubicBezTo>
                        <a:cubicBezTo>
                          <a:pt x="2365901" y="-4589"/>
                          <a:pt x="2544805" y="10693"/>
                          <a:pt x="2739730" y="0"/>
                        </a:cubicBezTo>
                        <a:cubicBezTo>
                          <a:pt x="2934655" y="-10693"/>
                          <a:pt x="3131849" y="20865"/>
                          <a:pt x="3336316" y="0"/>
                        </a:cubicBezTo>
                        <a:cubicBezTo>
                          <a:pt x="3540783" y="-20865"/>
                          <a:pt x="3811902" y="15374"/>
                          <a:pt x="3932903" y="0"/>
                        </a:cubicBezTo>
                        <a:cubicBezTo>
                          <a:pt x="4053904" y="-15374"/>
                          <a:pt x="4667056" y="-41774"/>
                          <a:pt x="4917965" y="0"/>
                        </a:cubicBezTo>
                        <a:cubicBezTo>
                          <a:pt x="4955800" y="-3908"/>
                          <a:pt x="4979295" y="27291"/>
                          <a:pt x="4979991" y="62026"/>
                        </a:cubicBezTo>
                        <a:cubicBezTo>
                          <a:pt x="4977571" y="128601"/>
                          <a:pt x="4968791" y="191029"/>
                          <a:pt x="4979991" y="310120"/>
                        </a:cubicBezTo>
                        <a:cubicBezTo>
                          <a:pt x="4984940" y="347940"/>
                          <a:pt x="4957579" y="377855"/>
                          <a:pt x="4917965" y="372146"/>
                        </a:cubicBezTo>
                        <a:cubicBezTo>
                          <a:pt x="4677822" y="373957"/>
                          <a:pt x="4455657" y="340090"/>
                          <a:pt x="4224259" y="372146"/>
                        </a:cubicBezTo>
                        <a:cubicBezTo>
                          <a:pt x="3992861" y="404202"/>
                          <a:pt x="3813774" y="343838"/>
                          <a:pt x="3481994" y="372146"/>
                        </a:cubicBezTo>
                        <a:cubicBezTo>
                          <a:pt x="3150214" y="400454"/>
                          <a:pt x="2972553" y="342499"/>
                          <a:pt x="2739730" y="372146"/>
                        </a:cubicBezTo>
                        <a:cubicBezTo>
                          <a:pt x="2506907" y="401793"/>
                          <a:pt x="2237561" y="402472"/>
                          <a:pt x="2094583" y="372146"/>
                        </a:cubicBezTo>
                        <a:cubicBezTo>
                          <a:pt x="1951605" y="341820"/>
                          <a:pt x="1637891" y="342512"/>
                          <a:pt x="1303759" y="372146"/>
                        </a:cubicBezTo>
                        <a:cubicBezTo>
                          <a:pt x="969627" y="401780"/>
                          <a:pt x="826681" y="398592"/>
                          <a:pt x="707172" y="372146"/>
                        </a:cubicBezTo>
                        <a:cubicBezTo>
                          <a:pt x="587663" y="345700"/>
                          <a:pt x="357131" y="344057"/>
                          <a:pt x="62026" y="372146"/>
                        </a:cubicBezTo>
                        <a:cubicBezTo>
                          <a:pt x="33234" y="372805"/>
                          <a:pt x="-2038" y="351853"/>
                          <a:pt x="0" y="310120"/>
                        </a:cubicBezTo>
                        <a:cubicBezTo>
                          <a:pt x="9247" y="212514"/>
                          <a:pt x="12175" y="169160"/>
                          <a:pt x="0" y="62026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Finanzierungshöhe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: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 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unbegrenzt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;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keine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Ko-Finanzierung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aufzubringen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(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Pauschalen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)</a:t>
            </a:r>
            <a:r>
              <a:rPr lang="en-GB" kern="0" dirty="0" smtClean="0">
                <a:solidFill>
                  <a:srgbClr val="0070C0"/>
                </a:solidFill>
                <a:latin typeface="Corbel"/>
                <a:cs typeface="Calibri"/>
              </a:rPr>
              <a:t>; </a:t>
            </a:r>
            <a:r>
              <a:rPr lang="en-GB" b="1" kern="0" dirty="0" err="1" smtClean="0">
                <a:solidFill>
                  <a:srgbClr val="0070C0"/>
                </a:solidFill>
                <a:latin typeface="Corbel"/>
                <a:cs typeface="Calibri"/>
              </a:rPr>
              <a:t>Vorfinanzierung</a:t>
            </a:r>
            <a:r>
              <a:rPr lang="en-GB" kern="0" dirty="0" smtClean="0">
                <a:solidFill>
                  <a:srgbClr val="0070C0"/>
                </a:solidFill>
                <a:latin typeface="Corbel"/>
                <a:cs typeface="Calibri"/>
              </a:rPr>
              <a:t>: 60%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 </a:t>
            </a:r>
          </a:p>
        </p:txBody>
      </p:sp>
      <p:sp>
        <p:nvSpPr>
          <p:cNvPr id="13" name="Rounded Rectangle 7">
            <a:extLst>
              <a:ext uri="{FF2B5EF4-FFF2-40B4-BE49-F238E27FC236}">
                <a16:creationId xmlns:a16="http://schemas.microsoft.com/office/drawing/2014/main" id="{219A7DC8-FCD2-4AF6-A87A-AD273A2FCFA6}"/>
              </a:ext>
            </a:extLst>
          </p:cNvPr>
          <p:cNvSpPr/>
          <p:nvPr/>
        </p:nvSpPr>
        <p:spPr>
          <a:xfrm>
            <a:off x="4929572" y="3376818"/>
            <a:ext cx="4092514" cy="2034125"/>
          </a:xfrm>
          <a:prstGeom prst="roundRect">
            <a:avLst>
              <a:gd name="adj" fmla="val 10174"/>
            </a:avLst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solidFill>
              <a:srgbClr val="E76C53"/>
            </a:solidFill>
            <a:prstDash val="solid"/>
            <a:miter lim="800000"/>
          </a:ln>
          <a:effectLst/>
        </p:spPr>
        <p:txBody>
          <a:bodyPr lIns="137160" tIns="34290" rIns="137160" bIns="34290" rtlCol="0" anchor="t"/>
          <a:lstStyle/>
          <a:p>
            <a:pPr marL="285750" marR="0" lvl="0" indent="-28575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800" b="1" i="0" u="sng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Städte</a:t>
            </a:r>
            <a:r>
              <a:rPr kumimoji="0" lang="en-US" sz="1800" b="1" i="0" u="sng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/</a:t>
            </a:r>
            <a:r>
              <a:rPr kumimoji="0" lang="en-US" sz="1800" b="1" i="0" u="sng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Kommunen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,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oder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andere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Ebene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lokaler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Behörden</a:t>
            </a:r>
            <a:r>
              <a:rPr kumimoji="0" lang="en-US" sz="18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oder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sonstige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Organisationen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,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welche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die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lokale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Ebene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vertreten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; 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rbel"/>
              <a:ea typeface="+mn-ea"/>
              <a:cs typeface="Calibri"/>
            </a:endParaRPr>
          </a:p>
          <a:p>
            <a:pPr marL="285750" marR="0" lvl="0" indent="-28575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kern="0" dirty="0" err="1" smtClean="0">
                <a:solidFill>
                  <a:srgbClr val="0070C0"/>
                </a:solidFill>
                <a:latin typeface="Corbel"/>
                <a:cs typeface="Calibri"/>
              </a:rPr>
              <a:t>Konsortium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aus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mind. 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4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förderfähigen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Ländern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(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Aktivitäten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umzusetzen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in mind. </a:t>
            </a:r>
            <a:r>
              <a:rPr lang="en-US" kern="0" dirty="0" smtClean="0">
                <a:solidFill>
                  <a:srgbClr val="0070C0"/>
                </a:solidFill>
                <a:latin typeface="Corbel"/>
                <a:cs typeface="Calibri"/>
              </a:rPr>
              <a:t>2 </a:t>
            </a:r>
            <a:r>
              <a:rPr lang="en-US" kern="0" dirty="0" err="1" smtClean="0">
                <a:solidFill>
                  <a:srgbClr val="0070C0"/>
                </a:solidFill>
                <a:latin typeface="Corbel"/>
                <a:cs typeface="Calibri"/>
              </a:rPr>
              <a:t>Ländern</a:t>
            </a:r>
            <a:r>
              <a:rPr lang="en-US" kern="0" dirty="0" smtClean="0">
                <a:solidFill>
                  <a:srgbClr val="0070C0"/>
                </a:solidFill>
                <a:latin typeface="Corbel"/>
                <a:cs typeface="Calibri"/>
              </a:rPr>
              <a:t>)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orbel"/>
              <a:ea typeface="+mn-ea"/>
              <a:cs typeface="Arial"/>
            </a:endParaRPr>
          </a:p>
        </p:txBody>
      </p:sp>
      <p:sp>
        <p:nvSpPr>
          <p:cNvPr id="14" name="Oval 8">
            <a:extLst>
              <a:ext uri="{FF2B5EF4-FFF2-40B4-BE49-F238E27FC236}">
                <a16:creationId xmlns:a16="http://schemas.microsoft.com/office/drawing/2014/main" id="{36B246E7-719D-4DB3-BD97-AA919DBA3A08}"/>
              </a:ext>
            </a:extLst>
          </p:cNvPr>
          <p:cNvSpPr/>
          <p:nvPr/>
        </p:nvSpPr>
        <p:spPr>
          <a:xfrm>
            <a:off x="5739820" y="3176109"/>
            <a:ext cx="2061329" cy="385968"/>
          </a:xfrm>
          <a:prstGeom prst="ellipse">
            <a:avLst/>
          </a:prstGeom>
          <a:solidFill>
            <a:srgbClr val="FFFFFF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App</a:t>
            </a: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9">
            <a:extLst>
              <a:ext uri="{FF2B5EF4-FFF2-40B4-BE49-F238E27FC236}">
                <a16:creationId xmlns:a16="http://schemas.microsoft.com/office/drawing/2014/main" id="{B9F3CC80-3696-4B74-BC65-D036C9414D06}"/>
              </a:ext>
            </a:extLst>
          </p:cNvPr>
          <p:cNvSpPr txBox="1"/>
          <p:nvPr/>
        </p:nvSpPr>
        <p:spPr>
          <a:xfrm>
            <a:off x="5704239" y="3206722"/>
            <a:ext cx="2058731" cy="346249"/>
          </a:xfrm>
          <a:prstGeom prst="rect">
            <a:avLst/>
          </a:prstGeom>
          <a:noFill/>
          <a:ln w="12700">
            <a:noFill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1" i="0" u="none" strike="noStrike" kern="1200" cap="none" spc="0" normalizeH="0" baseline="0" noProof="0" dirty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  </a:t>
            </a:r>
            <a:r>
              <a:rPr kumimoji="0" lang="fr-BE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Teilnahme</a:t>
            </a:r>
            <a:r>
              <a:rPr kumimoji="0" lang="fr-B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Corbel"/>
                <a:ea typeface="+mn-ea"/>
                <a:cs typeface="Calibri"/>
              </a:rPr>
              <a:t> </a:t>
            </a:r>
            <a:endParaRPr kumimoji="0" lang="fr-BE" sz="1800" b="0" i="0" u="none" strike="noStrike" kern="1200" cap="none" spc="0" normalizeH="0" baseline="0" noProof="0" dirty="0">
              <a:ln>
                <a:noFill/>
              </a:ln>
              <a:solidFill>
                <a:srgbClr val="318191"/>
              </a:solidFill>
              <a:effectLst/>
              <a:uLnTx/>
              <a:uFillTx/>
              <a:latin typeface="Corbel"/>
              <a:ea typeface="+mn-ea"/>
              <a:cs typeface="Calibri"/>
            </a:endParaRPr>
          </a:p>
        </p:txBody>
      </p:sp>
      <p:sp>
        <p:nvSpPr>
          <p:cNvPr id="16" name="Rounded Rectangle 7">
            <a:extLst>
              <a:ext uri="{FF2B5EF4-FFF2-40B4-BE49-F238E27FC236}">
                <a16:creationId xmlns:a16="http://schemas.microsoft.com/office/drawing/2014/main" id="{8F0FE5BB-0F1B-4E6B-A49C-D50CD3DFFE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29572" y="6514253"/>
            <a:ext cx="4092514" cy="242146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  <a:ln w="12700" cap="flat" cmpd="sng" algn="ctr">
            <a:solidFill>
              <a:srgbClr val="4472C4"/>
            </a:solidFill>
            <a:prstDash val="solid"/>
            <a:miter lim="800000"/>
            <a:extLst>
              <a:ext uri="{C807C97D-BFC1-408E-A445-0C87EB9F89A2}">
                <ask:lineSketchStyleProps xmlns:ask="http://schemas.microsoft.com/office/drawing/2018/sketchyshapes" xmlns="" sd="3499211612">
                  <a:custGeom>
                    <a:avLst/>
                    <a:gdLst>
                      <a:gd name="connsiteX0" fmla="*/ 0 w 4979991"/>
                      <a:gd name="connsiteY0" fmla="*/ 62026 h 372146"/>
                      <a:gd name="connsiteX1" fmla="*/ 62026 w 4979991"/>
                      <a:gd name="connsiteY1" fmla="*/ 0 h 372146"/>
                      <a:gd name="connsiteX2" fmla="*/ 755732 w 4979991"/>
                      <a:gd name="connsiteY2" fmla="*/ 0 h 372146"/>
                      <a:gd name="connsiteX3" fmla="*/ 1546556 w 4979991"/>
                      <a:gd name="connsiteY3" fmla="*/ 0 h 372146"/>
                      <a:gd name="connsiteX4" fmla="*/ 2143143 w 4979991"/>
                      <a:gd name="connsiteY4" fmla="*/ 0 h 372146"/>
                      <a:gd name="connsiteX5" fmla="*/ 2933967 w 4979991"/>
                      <a:gd name="connsiteY5" fmla="*/ 0 h 372146"/>
                      <a:gd name="connsiteX6" fmla="*/ 3481994 w 4979991"/>
                      <a:gd name="connsiteY6" fmla="*/ 0 h 372146"/>
                      <a:gd name="connsiteX7" fmla="*/ 4030022 w 4979991"/>
                      <a:gd name="connsiteY7" fmla="*/ 0 h 372146"/>
                      <a:gd name="connsiteX8" fmla="*/ 4917965 w 4979991"/>
                      <a:gd name="connsiteY8" fmla="*/ 0 h 372146"/>
                      <a:gd name="connsiteX9" fmla="*/ 4979991 w 4979991"/>
                      <a:gd name="connsiteY9" fmla="*/ 62026 h 372146"/>
                      <a:gd name="connsiteX10" fmla="*/ 4979991 w 4979991"/>
                      <a:gd name="connsiteY10" fmla="*/ 310120 h 372146"/>
                      <a:gd name="connsiteX11" fmla="*/ 4917965 w 4979991"/>
                      <a:gd name="connsiteY11" fmla="*/ 372146 h 372146"/>
                      <a:gd name="connsiteX12" fmla="*/ 4127141 w 4979991"/>
                      <a:gd name="connsiteY12" fmla="*/ 372146 h 372146"/>
                      <a:gd name="connsiteX13" fmla="*/ 3336316 w 4979991"/>
                      <a:gd name="connsiteY13" fmla="*/ 372146 h 372146"/>
                      <a:gd name="connsiteX14" fmla="*/ 2642611 w 4979991"/>
                      <a:gd name="connsiteY14" fmla="*/ 372146 h 372146"/>
                      <a:gd name="connsiteX15" fmla="*/ 2046024 w 4979991"/>
                      <a:gd name="connsiteY15" fmla="*/ 372146 h 372146"/>
                      <a:gd name="connsiteX16" fmla="*/ 1303759 w 4979991"/>
                      <a:gd name="connsiteY16" fmla="*/ 372146 h 372146"/>
                      <a:gd name="connsiteX17" fmla="*/ 62026 w 4979991"/>
                      <a:gd name="connsiteY17" fmla="*/ 372146 h 372146"/>
                      <a:gd name="connsiteX18" fmla="*/ 0 w 4979991"/>
                      <a:gd name="connsiteY18" fmla="*/ 310120 h 372146"/>
                      <a:gd name="connsiteX19" fmla="*/ 0 w 4979991"/>
                      <a:gd name="connsiteY19" fmla="*/ 62026 h 372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979991" h="372146" fill="none" extrusionOk="0">
                        <a:moveTo>
                          <a:pt x="0" y="62026"/>
                        </a:moveTo>
                        <a:cubicBezTo>
                          <a:pt x="7529" y="28479"/>
                          <a:pt x="24636" y="-511"/>
                          <a:pt x="62026" y="0"/>
                        </a:cubicBezTo>
                        <a:cubicBezTo>
                          <a:pt x="287155" y="-23587"/>
                          <a:pt x="610969" y="27643"/>
                          <a:pt x="755732" y="0"/>
                        </a:cubicBezTo>
                        <a:cubicBezTo>
                          <a:pt x="900495" y="-27643"/>
                          <a:pt x="1278225" y="-33479"/>
                          <a:pt x="1546556" y="0"/>
                        </a:cubicBezTo>
                        <a:cubicBezTo>
                          <a:pt x="1814887" y="33479"/>
                          <a:pt x="1914366" y="10722"/>
                          <a:pt x="2143143" y="0"/>
                        </a:cubicBezTo>
                        <a:cubicBezTo>
                          <a:pt x="2371920" y="-10722"/>
                          <a:pt x="2678295" y="-24892"/>
                          <a:pt x="2933967" y="0"/>
                        </a:cubicBezTo>
                        <a:cubicBezTo>
                          <a:pt x="3189639" y="24892"/>
                          <a:pt x="3243332" y="-12657"/>
                          <a:pt x="3481994" y="0"/>
                        </a:cubicBezTo>
                        <a:cubicBezTo>
                          <a:pt x="3720656" y="12657"/>
                          <a:pt x="3859931" y="25382"/>
                          <a:pt x="4030022" y="0"/>
                        </a:cubicBezTo>
                        <a:cubicBezTo>
                          <a:pt x="4200113" y="-25382"/>
                          <a:pt x="4535270" y="-5547"/>
                          <a:pt x="4917965" y="0"/>
                        </a:cubicBezTo>
                        <a:cubicBezTo>
                          <a:pt x="4953433" y="1194"/>
                          <a:pt x="4983729" y="21209"/>
                          <a:pt x="4979991" y="62026"/>
                        </a:cubicBezTo>
                        <a:cubicBezTo>
                          <a:pt x="4984281" y="128065"/>
                          <a:pt x="4990395" y="247160"/>
                          <a:pt x="4979991" y="310120"/>
                        </a:cubicBezTo>
                        <a:cubicBezTo>
                          <a:pt x="4974260" y="339267"/>
                          <a:pt x="4955782" y="374846"/>
                          <a:pt x="4917965" y="372146"/>
                        </a:cubicBezTo>
                        <a:cubicBezTo>
                          <a:pt x="4666088" y="348588"/>
                          <a:pt x="4413591" y="405715"/>
                          <a:pt x="4127141" y="372146"/>
                        </a:cubicBezTo>
                        <a:cubicBezTo>
                          <a:pt x="3840691" y="338577"/>
                          <a:pt x="3616127" y="367627"/>
                          <a:pt x="3336316" y="372146"/>
                        </a:cubicBezTo>
                        <a:cubicBezTo>
                          <a:pt x="3056506" y="376665"/>
                          <a:pt x="2964604" y="343582"/>
                          <a:pt x="2642611" y="372146"/>
                        </a:cubicBezTo>
                        <a:cubicBezTo>
                          <a:pt x="2320619" y="400710"/>
                          <a:pt x="2192926" y="367967"/>
                          <a:pt x="2046024" y="372146"/>
                        </a:cubicBezTo>
                        <a:cubicBezTo>
                          <a:pt x="1899122" y="376325"/>
                          <a:pt x="1583990" y="368856"/>
                          <a:pt x="1303759" y="372146"/>
                        </a:cubicBezTo>
                        <a:cubicBezTo>
                          <a:pt x="1023528" y="375436"/>
                          <a:pt x="475855" y="360323"/>
                          <a:pt x="62026" y="372146"/>
                        </a:cubicBezTo>
                        <a:cubicBezTo>
                          <a:pt x="25152" y="372414"/>
                          <a:pt x="2233" y="340134"/>
                          <a:pt x="0" y="310120"/>
                        </a:cubicBezTo>
                        <a:cubicBezTo>
                          <a:pt x="-827" y="242045"/>
                          <a:pt x="-4996" y="181706"/>
                          <a:pt x="0" y="62026"/>
                        </a:cubicBezTo>
                        <a:close/>
                      </a:path>
                      <a:path w="4979991" h="372146" stroke="0" extrusionOk="0">
                        <a:moveTo>
                          <a:pt x="0" y="62026"/>
                        </a:moveTo>
                        <a:cubicBezTo>
                          <a:pt x="-1587" y="22787"/>
                          <a:pt x="26812" y="82"/>
                          <a:pt x="62026" y="0"/>
                        </a:cubicBezTo>
                        <a:cubicBezTo>
                          <a:pt x="269632" y="-3176"/>
                          <a:pt x="615806" y="21444"/>
                          <a:pt x="852850" y="0"/>
                        </a:cubicBezTo>
                        <a:cubicBezTo>
                          <a:pt x="1089894" y="-21444"/>
                          <a:pt x="1380928" y="27735"/>
                          <a:pt x="1595115" y="0"/>
                        </a:cubicBezTo>
                        <a:cubicBezTo>
                          <a:pt x="1809303" y="-27735"/>
                          <a:pt x="1920385" y="4589"/>
                          <a:pt x="2143143" y="0"/>
                        </a:cubicBezTo>
                        <a:cubicBezTo>
                          <a:pt x="2365901" y="-4589"/>
                          <a:pt x="2544805" y="10693"/>
                          <a:pt x="2739730" y="0"/>
                        </a:cubicBezTo>
                        <a:cubicBezTo>
                          <a:pt x="2934655" y="-10693"/>
                          <a:pt x="3131849" y="20865"/>
                          <a:pt x="3336316" y="0"/>
                        </a:cubicBezTo>
                        <a:cubicBezTo>
                          <a:pt x="3540783" y="-20865"/>
                          <a:pt x="3811902" y="15374"/>
                          <a:pt x="3932903" y="0"/>
                        </a:cubicBezTo>
                        <a:cubicBezTo>
                          <a:pt x="4053904" y="-15374"/>
                          <a:pt x="4667056" y="-41774"/>
                          <a:pt x="4917965" y="0"/>
                        </a:cubicBezTo>
                        <a:cubicBezTo>
                          <a:pt x="4955800" y="-3908"/>
                          <a:pt x="4979295" y="27291"/>
                          <a:pt x="4979991" y="62026"/>
                        </a:cubicBezTo>
                        <a:cubicBezTo>
                          <a:pt x="4977571" y="128601"/>
                          <a:pt x="4968791" y="191029"/>
                          <a:pt x="4979991" y="310120"/>
                        </a:cubicBezTo>
                        <a:cubicBezTo>
                          <a:pt x="4984940" y="347940"/>
                          <a:pt x="4957579" y="377855"/>
                          <a:pt x="4917965" y="372146"/>
                        </a:cubicBezTo>
                        <a:cubicBezTo>
                          <a:pt x="4677822" y="373957"/>
                          <a:pt x="4455657" y="340090"/>
                          <a:pt x="4224259" y="372146"/>
                        </a:cubicBezTo>
                        <a:cubicBezTo>
                          <a:pt x="3992861" y="404202"/>
                          <a:pt x="3813774" y="343838"/>
                          <a:pt x="3481994" y="372146"/>
                        </a:cubicBezTo>
                        <a:cubicBezTo>
                          <a:pt x="3150214" y="400454"/>
                          <a:pt x="2972553" y="342499"/>
                          <a:pt x="2739730" y="372146"/>
                        </a:cubicBezTo>
                        <a:cubicBezTo>
                          <a:pt x="2506907" y="401793"/>
                          <a:pt x="2237561" y="402472"/>
                          <a:pt x="2094583" y="372146"/>
                        </a:cubicBezTo>
                        <a:cubicBezTo>
                          <a:pt x="1951605" y="341820"/>
                          <a:pt x="1637891" y="342512"/>
                          <a:pt x="1303759" y="372146"/>
                        </a:cubicBezTo>
                        <a:cubicBezTo>
                          <a:pt x="969627" y="401780"/>
                          <a:pt x="826681" y="398592"/>
                          <a:pt x="707172" y="372146"/>
                        </a:cubicBezTo>
                        <a:cubicBezTo>
                          <a:pt x="587663" y="345700"/>
                          <a:pt x="357131" y="344057"/>
                          <a:pt x="62026" y="372146"/>
                        </a:cubicBezTo>
                        <a:cubicBezTo>
                          <a:pt x="33234" y="372805"/>
                          <a:pt x="-2038" y="351853"/>
                          <a:pt x="0" y="310120"/>
                        </a:cubicBezTo>
                        <a:cubicBezTo>
                          <a:pt x="9247" y="212514"/>
                          <a:pt x="12175" y="169160"/>
                          <a:pt x="0" y="62026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 err="1">
                <a:solidFill>
                  <a:srgbClr val="0070C0"/>
                </a:solidFill>
                <a:latin typeface="+mj-lt"/>
                <a:cs typeface="Calibri"/>
              </a:rPr>
              <a:t>Dauer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cs typeface="Calibri"/>
              </a:rPr>
              <a:t>: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cs typeface="Calibri"/>
              </a:rPr>
              <a:t> </a:t>
            </a: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cs typeface="Calibri"/>
              </a:rPr>
              <a:t>max. </a:t>
            </a:r>
            <a:r>
              <a:rPr lang="en-GB" kern="0" noProof="0" dirty="0">
                <a:solidFill>
                  <a:srgbClr val="0070C0"/>
                </a:solidFill>
                <a:latin typeface="+mj-lt"/>
                <a:cs typeface="Calibri"/>
              </a:rPr>
              <a:t>24</a:t>
            </a:r>
            <a:r>
              <a:rPr lang="en-GB" kern="0" dirty="0">
                <a:solidFill>
                  <a:srgbClr val="0070C0"/>
                </a:solidFill>
                <a:latin typeface="+mj-lt"/>
                <a:cs typeface="Calibri"/>
              </a:rPr>
              <a:t> </a:t>
            </a:r>
            <a:r>
              <a:rPr lang="en-GB" kern="0" dirty="0" err="1">
                <a:solidFill>
                  <a:srgbClr val="0070C0"/>
                </a:solidFill>
                <a:latin typeface="+mj-lt"/>
                <a:cs typeface="Calibri"/>
              </a:rPr>
              <a:t>Monate</a:t>
            </a:r>
            <a:r>
              <a:rPr lang="en-GB" b="1" kern="0" dirty="0">
                <a:solidFill>
                  <a:srgbClr val="0070C0"/>
                </a:solidFill>
                <a:latin typeface="+mj-lt"/>
                <a:cs typeface="Calibri"/>
              </a:rPr>
              <a:t> 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313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6560" y="691167"/>
            <a:ext cx="8101965" cy="649953"/>
          </a:xfrm>
        </p:spPr>
        <p:txBody>
          <a:bodyPr/>
          <a:lstStyle/>
          <a:p>
            <a:r>
              <a:rPr lang="de-AT" dirty="0" smtClean="0"/>
              <a:t>Bürgerbeteiligung </a:t>
            </a:r>
            <a:r>
              <a:rPr lang="de-AT" dirty="0"/>
              <a:t>und Teilhabe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994710" y="6387002"/>
            <a:ext cx="814522" cy="2667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06269C-C24E-4E80-9A4B-E7E19BB59A67}" type="slidenum">
              <a:rPr kumimoji="0" lang="de-A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AT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" name="Rounded Rectangle 7">
            <a:extLst>
              <a:ext uri="{FF2B5EF4-FFF2-40B4-BE49-F238E27FC236}">
                <a16:creationId xmlns:a16="http://schemas.microsoft.com/office/drawing/2014/main" id="{A989CC38-7C3D-49AF-8E7C-6074777E8F71}"/>
              </a:ext>
            </a:extLst>
          </p:cNvPr>
          <p:cNvSpPr/>
          <p:nvPr/>
        </p:nvSpPr>
        <p:spPr>
          <a:xfrm>
            <a:off x="4588697" y="1633991"/>
            <a:ext cx="4453375" cy="1871209"/>
          </a:xfrm>
          <a:prstGeom prst="roundRect">
            <a:avLst/>
          </a:prstGeom>
          <a:solidFill>
            <a:srgbClr val="FFFFFF"/>
          </a:solidFill>
          <a:ln w="12700" cap="flat" cmpd="sng" algn="ctr">
            <a:solidFill>
              <a:srgbClr val="E76C53"/>
            </a:solidFill>
            <a:prstDash val="solid"/>
            <a:miter lim="800000"/>
          </a:ln>
          <a:effectLst/>
        </p:spPr>
        <p:txBody>
          <a:bodyPr lIns="68580" tIns="34290" rIns="68580" bIns="34290" rtlCol="0" anchor="t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rgbClr val="4BC5DE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lvl="0" defTabSz="685800">
              <a:defRPr/>
            </a:pPr>
            <a:r>
              <a:rPr lang="de-AT" kern="0" dirty="0">
                <a:solidFill>
                  <a:srgbClr val="4BC5DE">
                    <a:lumMod val="75000"/>
                  </a:srgbClr>
                </a:solidFill>
                <a:latin typeface="+mj-lt"/>
                <a:cs typeface="Calibri"/>
              </a:rPr>
              <a:t>Förderung der Beteiligung der </a:t>
            </a:r>
            <a:r>
              <a:rPr lang="de-AT" kern="0" dirty="0" err="1">
                <a:solidFill>
                  <a:srgbClr val="4BC5DE">
                    <a:lumMod val="75000"/>
                  </a:srgbClr>
                </a:solidFill>
                <a:latin typeface="+mj-lt"/>
                <a:cs typeface="Calibri"/>
              </a:rPr>
              <a:t>BürgerInnen</a:t>
            </a:r>
            <a:r>
              <a:rPr lang="de-AT" kern="0" dirty="0">
                <a:solidFill>
                  <a:srgbClr val="4BC5DE">
                    <a:lumMod val="75000"/>
                  </a:srgbClr>
                </a:solidFill>
                <a:latin typeface="+mj-lt"/>
                <a:cs typeface="Calibri"/>
              </a:rPr>
              <a:t> und repräsentativer Vereinigungen am demokratischen und zivilgesellschaftlichen Leben durch </a:t>
            </a:r>
            <a:r>
              <a:rPr lang="de-AT" b="1" kern="0" dirty="0">
                <a:solidFill>
                  <a:srgbClr val="4BC5DE">
                    <a:lumMod val="75000"/>
                  </a:srgbClr>
                </a:solidFill>
                <a:latin typeface="+mj-lt"/>
                <a:cs typeface="Calibri"/>
              </a:rPr>
              <a:t>transnationale </a:t>
            </a:r>
            <a:r>
              <a:rPr lang="de-AT" b="1" kern="0" dirty="0" smtClean="0">
                <a:solidFill>
                  <a:srgbClr val="4BC5DE">
                    <a:lumMod val="75000"/>
                  </a:srgbClr>
                </a:solidFill>
                <a:latin typeface="+mj-lt"/>
                <a:cs typeface="Calibri"/>
              </a:rPr>
              <a:t>Partnerschaften (mind. 3 TN)</a:t>
            </a:r>
            <a:endParaRPr kumimoji="0" lang="en-GB" b="1" i="0" u="none" strike="noStrike" kern="0" cap="none" spc="0" normalizeH="0" baseline="0" noProof="0" dirty="0">
              <a:ln>
                <a:noFill/>
              </a:ln>
              <a:solidFill>
                <a:srgbClr val="009242"/>
              </a:solidFill>
              <a:effectLst/>
              <a:uLnTx/>
              <a:uFillTx/>
              <a:latin typeface="+mj-lt"/>
              <a:cs typeface="Calibri"/>
            </a:endParaRPr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4CD1F2D4-EF43-498E-B5FE-23C49C62BA05}"/>
              </a:ext>
            </a:extLst>
          </p:cNvPr>
          <p:cNvSpPr>
            <a:spLocks noChangeAspect="1"/>
          </p:cNvSpPr>
          <p:nvPr/>
        </p:nvSpPr>
        <p:spPr>
          <a:xfrm>
            <a:off x="416560" y="1637185"/>
            <a:ext cx="4039224" cy="5139535"/>
          </a:xfrm>
          <a:custGeom>
            <a:avLst/>
            <a:gdLst>
              <a:gd name="connsiteX0" fmla="*/ 0 w 2607253"/>
              <a:gd name="connsiteY0" fmla="*/ 280429 h 1682540"/>
              <a:gd name="connsiteX1" fmla="*/ 280429 w 2607253"/>
              <a:gd name="connsiteY1" fmla="*/ 0 h 1682540"/>
              <a:gd name="connsiteX2" fmla="*/ 2326824 w 2607253"/>
              <a:gd name="connsiteY2" fmla="*/ 0 h 1682540"/>
              <a:gd name="connsiteX3" fmla="*/ 2607253 w 2607253"/>
              <a:gd name="connsiteY3" fmla="*/ 280429 h 1682540"/>
              <a:gd name="connsiteX4" fmla="*/ 2607253 w 2607253"/>
              <a:gd name="connsiteY4" fmla="*/ 1402111 h 1682540"/>
              <a:gd name="connsiteX5" fmla="*/ 2326824 w 2607253"/>
              <a:gd name="connsiteY5" fmla="*/ 1682540 h 1682540"/>
              <a:gd name="connsiteX6" fmla="*/ 280429 w 2607253"/>
              <a:gd name="connsiteY6" fmla="*/ 1682540 h 1682540"/>
              <a:gd name="connsiteX7" fmla="*/ 0 w 2607253"/>
              <a:gd name="connsiteY7" fmla="*/ 1402111 h 1682540"/>
              <a:gd name="connsiteX8" fmla="*/ 0 w 2607253"/>
              <a:gd name="connsiteY8" fmla="*/ 280429 h 1682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07253" h="1682540">
                <a:moveTo>
                  <a:pt x="0" y="280429"/>
                </a:moveTo>
                <a:cubicBezTo>
                  <a:pt x="0" y="125552"/>
                  <a:pt x="125552" y="0"/>
                  <a:pt x="280429" y="0"/>
                </a:cubicBezTo>
                <a:lnTo>
                  <a:pt x="2326824" y="0"/>
                </a:lnTo>
                <a:cubicBezTo>
                  <a:pt x="2481701" y="0"/>
                  <a:pt x="2607253" y="125552"/>
                  <a:pt x="2607253" y="280429"/>
                </a:cubicBezTo>
                <a:lnTo>
                  <a:pt x="2607253" y="1402111"/>
                </a:lnTo>
                <a:cubicBezTo>
                  <a:pt x="2607253" y="1556988"/>
                  <a:pt x="2481701" y="1682540"/>
                  <a:pt x="2326824" y="1682540"/>
                </a:cubicBezTo>
                <a:lnTo>
                  <a:pt x="280429" y="1682540"/>
                </a:lnTo>
                <a:cubicBezTo>
                  <a:pt x="125552" y="1682540"/>
                  <a:pt x="0" y="1556988"/>
                  <a:pt x="0" y="1402111"/>
                </a:cubicBezTo>
                <a:lnTo>
                  <a:pt x="0" y="280429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127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  <a:miter lim="800000"/>
          </a:ln>
          <a:effectLst/>
        </p:spPr>
        <p:txBody>
          <a:bodyPr spcFirstLastPara="0" vert="horz" wrap="square" lIns="107321" tIns="308610" rIns="107321" bIns="107321" numCol="1" spcCol="1270" anchor="t" anchorCtr="0">
            <a:noAutofit/>
          </a:bodyPr>
          <a:lstStyle/>
          <a:p>
            <a:pPr marL="257175" lvl="0" indent="-257175" defTabSz="533400">
              <a:spcBef>
                <a:spcPts val="525"/>
              </a:spcBef>
              <a:buFont typeface="Courier New"/>
              <a:buChar char="o"/>
              <a:defRPr/>
            </a:pPr>
            <a:r>
              <a:rPr lang="de-AT" kern="0" dirty="0" smtClean="0">
                <a:solidFill>
                  <a:srgbClr val="FFFFFF"/>
                </a:solidFill>
                <a:latin typeface="+mj-lt"/>
                <a:cs typeface="Arial"/>
              </a:rPr>
              <a:t>Förderung der </a:t>
            </a:r>
            <a:r>
              <a:rPr lang="de-AT" b="1" kern="0" dirty="0" smtClean="0">
                <a:solidFill>
                  <a:srgbClr val="FFFFFF"/>
                </a:solidFill>
                <a:latin typeface="+mj-lt"/>
                <a:cs typeface="Arial"/>
              </a:rPr>
              <a:t>demokratischen Teilhabe</a:t>
            </a:r>
            <a:r>
              <a:rPr lang="de-AT" kern="0" dirty="0" smtClean="0">
                <a:solidFill>
                  <a:srgbClr val="FFFFFF"/>
                </a:solidFill>
                <a:latin typeface="+mj-lt"/>
                <a:cs typeface="Arial"/>
              </a:rPr>
              <a:t> durch Debatten zur Zukunft </a:t>
            </a:r>
            <a:r>
              <a:rPr lang="de-AT" kern="0" dirty="0">
                <a:solidFill>
                  <a:srgbClr val="FFFFFF"/>
                </a:solidFill>
                <a:latin typeface="+mj-lt"/>
                <a:cs typeface="Arial"/>
              </a:rPr>
              <a:t>Europas </a:t>
            </a:r>
            <a:r>
              <a:rPr lang="de-AT" kern="0" dirty="0" smtClean="0">
                <a:solidFill>
                  <a:srgbClr val="FFFFFF"/>
                </a:solidFill>
                <a:latin typeface="+mj-lt"/>
                <a:cs typeface="Arial"/>
              </a:rPr>
              <a:t>(z.B. Maßnahmen der Verbesserung/Förderung der Teilnahme an EU-Wahlen, Mitwirken an Entscheidungsprozessen);</a:t>
            </a:r>
            <a:endParaRPr kumimoji="0" lang="en-US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cs typeface="Arial"/>
            </a:endParaRPr>
          </a:p>
          <a:p>
            <a:pPr marL="257175" lvl="0" indent="-257175" defTabSz="533400">
              <a:spcBef>
                <a:spcPts val="525"/>
              </a:spcBef>
              <a:buFont typeface="Courier New"/>
              <a:buChar char="o"/>
              <a:defRPr/>
            </a:pPr>
            <a:r>
              <a:rPr lang="de-AT" kern="0" dirty="0">
                <a:solidFill>
                  <a:srgbClr val="FFFFFF"/>
                </a:solidFill>
                <a:latin typeface="+mj-lt"/>
                <a:cs typeface="Arial"/>
              </a:rPr>
              <a:t>Bekämpfung von </a:t>
            </a:r>
            <a:r>
              <a:rPr lang="de-AT" b="1" kern="0" dirty="0" smtClean="0">
                <a:solidFill>
                  <a:srgbClr val="FFFFFF"/>
                </a:solidFill>
                <a:latin typeface="+mj-lt"/>
                <a:cs typeface="Arial"/>
              </a:rPr>
              <a:t>Desinformation</a:t>
            </a:r>
            <a:r>
              <a:rPr lang="de-AT" kern="0" dirty="0" smtClean="0">
                <a:solidFill>
                  <a:srgbClr val="FFFFFF"/>
                </a:solidFill>
                <a:latin typeface="+mj-lt"/>
                <a:cs typeface="Arial"/>
              </a:rPr>
              <a:t>; Förderung von </a:t>
            </a:r>
            <a:r>
              <a:rPr lang="de-AT" b="1" kern="0" dirty="0" smtClean="0">
                <a:solidFill>
                  <a:srgbClr val="FFFFFF"/>
                </a:solidFill>
                <a:latin typeface="+mj-lt"/>
                <a:cs typeface="Arial"/>
              </a:rPr>
              <a:t>Medienkompetenz</a:t>
            </a:r>
            <a:endParaRPr lang="de-AT" b="1" kern="0" dirty="0">
              <a:solidFill>
                <a:srgbClr val="FFFFFF"/>
              </a:solidFill>
              <a:latin typeface="+mj-lt"/>
              <a:cs typeface="Arial"/>
            </a:endParaRPr>
          </a:p>
          <a:p>
            <a:pPr marL="257175" lvl="0" indent="-257175" defTabSz="533400">
              <a:spcBef>
                <a:spcPts val="525"/>
              </a:spcBef>
              <a:buFont typeface="Courier New"/>
              <a:buChar char="o"/>
              <a:defRPr/>
            </a:pPr>
            <a:r>
              <a:rPr lang="de-AT" kern="0" dirty="0">
                <a:solidFill>
                  <a:srgbClr val="FFFFFF"/>
                </a:solidFill>
                <a:latin typeface="+mj-lt"/>
                <a:cs typeface="Arial"/>
              </a:rPr>
              <a:t>Einbindung von </a:t>
            </a:r>
            <a:r>
              <a:rPr lang="de-AT" kern="0" dirty="0" smtClean="0">
                <a:solidFill>
                  <a:srgbClr val="FFFFFF"/>
                </a:solidFill>
                <a:latin typeface="+mj-lt"/>
                <a:cs typeface="Arial"/>
              </a:rPr>
              <a:t>Bürger/Bürgerinnen und Gemeinden in Debatten und Maßnahmen </a:t>
            </a:r>
            <a:r>
              <a:rPr lang="de-AT" kern="0" dirty="0">
                <a:solidFill>
                  <a:srgbClr val="FFFFFF"/>
                </a:solidFill>
                <a:latin typeface="+mj-lt"/>
                <a:cs typeface="Arial"/>
              </a:rPr>
              <a:t>im </a:t>
            </a:r>
            <a:r>
              <a:rPr lang="de-AT" kern="0" dirty="0" smtClean="0">
                <a:solidFill>
                  <a:srgbClr val="FFFFFF"/>
                </a:solidFill>
                <a:latin typeface="+mj-lt"/>
                <a:cs typeface="Arial"/>
              </a:rPr>
              <a:t>Bereich </a:t>
            </a:r>
            <a:r>
              <a:rPr lang="de-AT" b="1" kern="0" dirty="0" smtClean="0">
                <a:solidFill>
                  <a:srgbClr val="FFFFFF"/>
                </a:solidFill>
                <a:latin typeface="+mj-lt"/>
                <a:cs typeface="Arial"/>
              </a:rPr>
              <a:t>Klima </a:t>
            </a:r>
            <a:r>
              <a:rPr lang="de-AT" b="1" kern="0" dirty="0">
                <a:solidFill>
                  <a:srgbClr val="FFFFFF"/>
                </a:solidFill>
                <a:latin typeface="+mj-lt"/>
                <a:cs typeface="Arial"/>
              </a:rPr>
              <a:t>und </a:t>
            </a:r>
            <a:r>
              <a:rPr lang="de-AT" b="1" kern="0" dirty="0" smtClean="0">
                <a:solidFill>
                  <a:srgbClr val="FFFFFF"/>
                </a:solidFill>
                <a:latin typeface="+mj-lt"/>
                <a:cs typeface="Arial"/>
              </a:rPr>
              <a:t>Umwelt </a:t>
            </a:r>
            <a:r>
              <a:rPr lang="de-AT" kern="0" dirty="0" smtClean="0">
                <a:solidFill>
                  <a:srgbClr val="FFFFFF"/>
                </a:solidFill>
                <a:latin typeface="+mj-lt"/>
                <a:cs typeface="Arial"/>
              </a:rPr>
              <a:t>(z.B. durch Bürgerdialoge);</a:t>
            </a:r>
            <a:endParaRPr lang="de-AT" kern="0" dirty="0">
              <a:solidFill>
                <a:srgbClr val="FFFFFF"/>
              </a:solidFill>
              <a:latin typeface="+mj-lt"/>
              <a:cs typeface="Arial"/>
            </a:endParaRPr>
          </a:p>
          <a:p>
            <a:pPr marL="257175" lvl="0" indent="-257175" defTabSz="533400">
              <a:spcBef>
                <a:spcPts val="525"/>
              </a:spcBef>
              <a:buFont typeface="Courier New"/>
              <a:buChar char="o"/>
              <a:defRPr/>
            </a:pPr>
            <a:r>
              <a:rPr kumimoji="0" lang="de-AT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Arial"/>
              </a:rPr>
              <a:t>…und </a:t>
            </a:r>
            <a:r>
              <a:rPr kumimoji="0" lang="de-AT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Arial"/>
              </a:rPr>
              <a:t>zum Thema </a:t>
            </a:r>
            <a:r>
              <a:rPr kumimoji="0" lang="de-AT" b="1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Arial"/>
              </a:rPr>
              <a:t>Solidarität </a:t>
            </a:r>
            <a:r>
              <a:rPr kumimoji="0" lang="de-AT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cs typeface="Arial"/>
              </a:rPr>
              <a:t>als Antwort auf gesellschaftliche Herausforderungen (wie Flüchtlingskrise, Bekämpfung von Armut)</a:t>
            </a:r>
          </a:p>
        </p:txBody>
      </p:sp>
      <p:sp>
        <p:nvSpPr>
          <p:cNvPr id="8" name="Oval 6">
            <a:extLst>
              <a:ext uri="{FF2B5EF4-FFF2-40B4-BE49-F238E27FC236}">
                <a16:creationId xmlns:a16="http://schemas.microsoft.com/office/drawing/2014/main" id="{70972E06-0C23-453E-9EDD-354D80AB35C3}"/>
              </a:ext>
            </a:extLst>
          </p:cNvPr>
          <p:cNvSpPr/>
          <p:nvPr/>
        </p:nvSpPr>
        <p:spPr>
          <a:xfrm>
            <a:off x="949614" y="1314366"/>
            <a:ext cx="2562159" cy="461395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rgbClr val="716FB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429E96D6-DAD9-43AE-9C7A-57F7EA3EE8B8}"/>
              </a:ext>
            </a:extLst>
          </p:cNvPr>
          <p:cNvSpPr txBox="1"/>
          <p:nvPr/>
        </p:nvSpPr>
        <p:spPr>
          <a:xfrm>
            <a:off x="1076960" y="1314366"/>
            <a:ext cx="2178949" cy="3770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35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  </a:t>
            </a:r>
            <a:r>
              <a:rPr kumimoji="0" lang="fr-BE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Prioritäten</a:t>
            </a:r>
            <a:r>
              <a:rPr kumimoji="0" lang="fr-BE" sz="135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:</a:t>
            </a: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A2DD491-C0E5-405F-BFBE-A4686970D948}"/>
              </a:ext>
            </a:extLst>
          </p:cNvPr>
          <p:cNvSpPr/>
          <p:nvPr/>
        </p:nvSpPr>
        <p:spPr>
          <a:xfrm>
            <a:off x="5455914" y="1236564"/>
            <a:ext cx="2481866" cy="568117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rgbClr val="716FB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83A47B13-82E8-414E-828A-E49F52C222CD}"/>
              </a:ext>
            </a:extLst>
          </p:cNvPr>
          <p:cNvSpPr txBox="1"/>
          <p:nvPr/>
        </p:nvSpPr>
        <p:spPr>
          <a:xfrm>
            <a:off x="5730241" y="1341120"/>
            <a:ext cx="1611698" cy="3770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35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 </a:t>
            </a:r>
            <a:r>
              <a:rPr kumimoji="0" lang="fr-BE" sz="135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+mj-lt"/>
                <a:cs typeface="Arial"/>
              </a:rPr>
              <a:t> </a:t>
            </a:r>
            <a:r>
              <a:rPr lang="fr-BE" sz="2000" b="1" dirty="0" err="1">
                <a:solidFill>
                  <a:srgbClr val="318191"/>
                </a:solidFill>
                <a:latin typeface="+mj-lt"/>
                <a:cs typeface="Calibri"/>
              </a:rPr>
              <a:t>Ziele</a:t>
            </a:r>
            <a:endParaRPr kumimoji="0" lang="fr-BE" sz="2000" b="1" i="0" u="none" strike="noStrike" kern="1200" cap="none" spc="0" normalizeH="0" baseline="0" noProof="0" dirty="0">
              <a:ln>
                <a:noFill/>
              </a:ln>
              <a:solidFill>
                <a:srgbClr val="318191"/>
              </a:solidFill>
              <a:effectLst/>
              <a:uLnTx/>
              <a:uFillTx/>
              <a:latin typeface="+mj-lt"/>
              <a:cs typeface="Calibri"/>
            </a:endParaRPr>
          </a:p>
        </p:txBody>
      </p:sp>
      <p:sp>
        <p:nvSpPr>
          <p:cNvPr id="12" name="Rounded Rectangle 7">
            <a:extLst>
              <a:ext uri="{FF2B5EF4-FFF2-40B4-BE49-F238E27FC236}">
                <a16:creationId xmlns:a16="http://schemas.microsoft.com/office/drawing/2014/main" id="{D04665D9-6CBA-4A0C-8C7F-B54C12378670}"/>
              </a:ext>
            </a:extLst>
          </p:cNvPr>
          <p:cNvSpPr/>
          <p:nvPr/>
        </p:nvSpPr>
        <p:spPr>
          <a:xfrm>
            <a:off x="4588697" y="5401628"/>
            <a:ext cx="4413063" cy="862356"/>
          </a:xfrm>
          <a:prstGeom prst="roundRect">
            <a:avLst>
              <a:gd name="adj" fmla="val 0"/>
            </a:avLst>
          </a:prstGeom>
          <a:solidFill>
            <a:srgbClr val="E76C53">
              <a:lumMod val="40000"/>
              <a:lumOff val="60000"/>
            </a:srgbClr>
          </a:solidFill>
          <a:ln w="12700" cap="flat" cmpd="sng" algn="ctr">
            <a:solidFill>
              <a:srgbClr val="4472C4"/>
            </a:solidFill>
            <a:prstDash val="solid"/>
            <a:miter lim="800000"/>
            <a:extLst>
              <a:ext uri="{C807C97D-BFC1-408E-A445-0C87EB9F89A2}">
                <ask:lineSketchStyleProps xmlns="" xmlns:ask="http://schemas.microsoft.com/office/drawing/2018/sketchyshapes" sd="3499211612">
                  <a:custGeom>
                    <a:avLst/>
                    <a:gdLst>
                      <a:gd name="connsiteX0" fmla="*/ 0 w 5115689"/>
                      <a:gd name="connsiteY0" fmla="*/ 62026 h 372146"/>
                      <a:gd name="connsiteX1" fmla="*/ 62026 w 5115689"/>
                      <a:gd name="connsiteY1" fmla="*/ 0 h 372146"/>
                      <a:gd name="connsiteX2" fmla="*/ 536232 w 5115689"/>
                      <a:gd name="connsiteY2" fmla="*/ 0 h 372146"/>
                      <a:gd name="connsiteX3" fmla="*/ 1260019 w 5115689"/>
                      <a:gd name="connsiteY3" fmla="*/ 0 h 372146"/>
                      <a:gd name="connsiteX4" fmla="*/ 1734224 w 5115689"/>
                      <a:gd name="connsiteY4" fmla="*/ 0 h 372146"/>
                      <a:gd name="connsiteX5" fmla="*/ 2208430 w 5115689"/>
                      <a:gd name="connsiteY5" fmla="*/ 0 h 372146"/>
                      <a:gd name="connsiteX6" fmla="*/ 2882301 w 5115689"/>
                      <a:gd name="connsiteY6" fmla="*/ 0 h 372146"/>
                      <a:gd name="connsiteX7" fmla="*/ 3356506 w 5115689"/>
                      <a:gd name="connsiteY7" fmla="*/ 0 h 372146"/>
                      <a:gd name="connsiteX8" fmla="*/ 3930545 w 5115689"/>
                      <a:gd name="connsiteY8" fmla="*/ 0 h 372146"/>
                      <a:gd name="connsiteX9" fmla="*/ 4404750 w 5115689"/>
                      <a:gd name="connsiteY9" fmla="*/ 0 h 372146"/>
                      <a:gd name="connsiteX10" fmla="*/ 5053663 w 5115689"/>
                      <a:gd name="connsiteY10" fmla="*/ 0 h 372146"/>
                      <a:gd name="connsiteX11" fmla="*/ 5115689 w 5115689"/>
                      <a:gd name="connsiteY11" fmla="*/ 62026 h 372146"/>
                      <a:gd name="connsiteX12" fmla="*/ 5115689 w 5115689"/>
                      <a:gd name="connsiteY12" fmla="*/ 310120 h 372146"/>
                      <a:gd name="connsiteX13" fmla="*/ 5053663 w 5115689"/>
                      <a:gd name="connsiteY13" fmla="*/ 372146 h 372146"/>
                      <a:gd name="connsiteX14" fmla="*/ 4479625 w 5115689"/>
                      <a:gd name="connsiteY14" fmla="*/ 372146 h 372146"/>
                      <a:gd name="connsiteX15" fmla="*/ 3755837 w 5115689"/>
                      <a:gd name="connsiteY15" fmla="*/ 372146 h 372146"/>
                      <a:gd name="connsiteX16" fmla="*/ 3081966 w 5115689"/>
                      <a:gd name="connsiteY16" fmla="*/ 372146 h 372146"/>
                      <a:gd name="connsiteX17" fmla="*/ 2607761 w 5115689"/>
                      <a:gd name="connsiteY17" fmla="*/ 372146 h 372146"/>
                      <a:gd name="connsiteX18" fmla="*/ 2133555 w 5115689"/>
                      <a:gd name="connsiteY18" fmla="*/ 372146 h 372146"/>
                      <a:gd name="connsiteX19" fmla="*/ 1659350 w 5115689"/>
                      <a:gd name="connsiteY19" fmla="*/ 372146 h 372146"/>
                      <a:gd name="connsiteX20" fmla="*/ 1035395 w 5115689"/>
                      <a:gd name="connsiteY20" fmla="*/ 372146 h 372146"/>
                      <a:gd name="connsiteX21" fmla="*/ 62026 w 5115689"/>
                      <a:gd name="connsiteY21" fmla="*/ 372146 h 372146"/>
                      <a:gd name="connsiteX22" fmla="*/ 0 w 5115689"/>
                      <a:gd name="connsiteY22" fmla="*/ 310120 h 372146"/>
                      <a:gd name="connsiteX23" fmla="*/ 0 w 5115689"/>
                      <a:gd name="connsiteY23" fmla="*/ 62026 h 372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5115689" h="372146" fill="none" extrusionOk="0">
                        <a:moveTo>
                          <a:pt x="0" y="62026"/>
                        </a:moveTo>
                        <a:cubicBezTo>
                          <a:pt x="-1331" y="27631"/>
                          <a:pt x="19857" y="2238"/>
                          <a:pt x="62026" y="0"/>
                        </a:cubicBezTo>
                        <a:cubicBezTo>
                          <a:pt x="274126" y="-10707"/>
                          <a:pt x="300766" y="1936"/>
                          <a:pt x="536232" y="0"/>
                        </a:cubicBezTo>
                        <a:cubicBezTo>
                          <a:pt x="771698" y="-1936"/>
                          <a:pt x="995093" y="34772"/>
                          <a:pt x="1260019" y="0"/>
                        </a:cubicBezTo>
                        <a:cubicBezTo>
                          <a:pt x="1524945" y="-34772"/>
                          <a:pt x="1604618" y="15264"/>
                          <a:pt x="1734224" y="0"/>
                        </a:cubicBezTo>
                        <a:cubicBezTo>
                          <a:pt x="1863831" y="-15264"/>
                          <a:pt x="2104567" y="-16309"/>
                          <a:pt x="2208430" y="0"/>
                        </a:cubicBezTo>
                        <a:cubicBezTo>
                          <a:pt x="2312293" y="16309"/>
                          <a:pt x="2707185" y="-31756"/>
                          <a:pt x="2882301" y="0"/>
                        </a:cubicBezTo>
                        <a:cubicBezTo>
                          <a:pt x="3057417" y="31756"/>
                          <a:pt x="3253203" y="-13098"/>
                          <a:pt x="3356506" y="0"/>
                        </a:cubicBezTo>
                        <a:cubicBezTo>
                          <a:pt x="3459810" y="13098"/>
                          <a:pt x="3764227" y="2149"/>
                          <a:pt x="3930545" y="0"/>
                        </a:cubicBezTo>
                        <a:cubicBezTo>
                          <a:pt x="4096863" y="-2149"/>
                          <a:pt x="4293598" y="-8576"/>
                          <a:pt x="4404750" y="0"/>
                        </a:cubicBezTo>
                        <a:cubicBezTo>
                          <a:pt x="4515902" y="8576"/>
                          <a:pt x="4881942" y="17160"/>
                          <a:pt x="5053663" y="0"/>
                        </a:cubicBezTo>
                        <a:cubicBezTo>
                          <a:pt x="5091364" y="-6051"/>
                          <a:pt x="5110002" y="33744"/>
                          <a:pt x="5115689" y="62026"/>
                        </a:cubicBezTo>
                        <a:cubicBezTo>
                          <a:pt x="5122478" y="140223"/>
                          <a:pt x="5125407" y="213045"/>
                          <a:pt x="5115689" y="310120"/>
                        </a:cubicBezTo>
                        <a:cubicBezTo>
                          <a:pt x="5111495" y="339864"/>
                          <a:pt x="5080991" y="369283"/>
                          <a:pt x="5053663" y="372146"/>
                        </a:cubicBezTo>
                        <a:cubicBezTo>
                          <a:pt x="4922478" y="374733"/>
                          <a:pt x="4629045" y="355348"/>
                          <a:pt x="4479625" y="372146"/>
                        </a:cubicBezTo>
                        <a:cubicBezTo>
                          <a:pt x="4330205" y="388944"/>
                          <a:pt x="4084594" y="401073"/>
                          <a:pt x="3755837" y="372146"/>
                        </a:cubicBezTo>
                        <a:cubicBezTo>
                          <a:pt x="3427080" y="343219"/>
                          <a:pt x="3346131" y="347652"/>
                          <a:pt x="3081966" y="372146"/>
                        </a:cubicBezTo>
                        <a:cubicBezTo>
                          <a:pt x="2817801" y="396640"/>
                          <a:pt x="2722642" y="378410"/>
                          <a:pt x="2607761" y="372146"/>
                        </a:cubicBezTo>
                        <a:cubicBezTo>
                          <a:pt x="2492880" y="365882"/>
                          <a:pt x="2271281" y="381755"/>
                          <a:pt x="2133555" y="372146"/>
                        </a:cubicBezTo>
                        <a:cubicBezTo>
                          <a:pt x="1995829" y="362537"/>
                          <a:pt x="1762783" y="379129"/>
                          <a:pt x="1659350" y="372146"/>
                        </a:cubicBezTo>
                        <a:cubicBezTo>
                          <a:pt x="1555917" y="365163"/>
                          <a:pt x="1213826" y="367259"/>
                          <a:pt x="1035395" y="372146"/>
                        </a:cubicBezTo>
                        <a:cubicBezTo>
                          <a:pt x="856964" y="377033"/>
                          <a:pt x="411937" y="383722"/>
                          <a:pt x="62026" y="372146"/>
                        </a:cubicBezTo>
                        <a:cubicBezTo>
                          <a:pt x="24780" y="375472"/>
                          <a:pt x="-687" y="348515"/>
                          <a:pt x="0" y="310120"/>
                        </a:cubicBezTo>
                        <a:cubicBezTo>
                          <a:pt x="-9135" y="244602"/>
                          <a:pt x="3939" y="136886"/>
                          <a:pt x="0" y="62026"/>
                        </a:cubicBezTo>
                        <a:close/>
                      </a:path>
                      <a:path w="5115689" h="372146" stroke="0" extrusionOk="0">
                        <a:moveTo>
                          <a:pt x="0" y="62026"/>
                        </a:moveTo>
                        <a:cubicBezTo>
                          <a:pt x="-1587" y="22787"/>
                          <a:pt x="26812" y="82"/>
                          <a:pt x="62026" y="0"/>
                        </a:cubicBezTo>
                        <a:cubicBezTo>
                          <a:pt x="362998" y="-31245"/>
                          <a:pt x="592285" y="32161"/>
                          <a:pt x="785813" y="0"/>
                        </a:cubicBezTo>
                        <a:cubicBezTo>
                          <a:pt x="979341" y="-32161"/>
                          <a:pt x="1256324" y="-29723"/>
                          <a:pt x="1459684" y="0"/>
                        </a:cubicBezTo>
                        <a:cubicBezTo>
                          <a:pt x="1663044" y="29723"/>
                          <a:pt x="1727569" y="-14553"/>
                          <a:pt x="1933890" y="0"/>
                        </a:cubicBezTo>
                        <a:cubicBezTo>
                          <a:pt x="2140211" y="14553"/>
                          <a:pt x="2295249" y="-13057"/>
                          <a:pt x="2458012" y="0"/>
                        </a:cubicBezTo>
                        <a:cubicBezTo>
                          <a:pt x="2620775" y="13057"/>
                          <a:pt x="2861733" y="5826"/>
                          <a:pt x="2982134" y="0"/>
                        </a:cubicBezTo>
                        <a:cubicBezTo>
                          <a:pt x="3102535" y="-5826"/>
                          <a:pt x="3309528" y="-23924"/>
                          <a:pt x="3506256" y="0"/>
                        </a:cubicBezTo>
                        <a:cubicBezTo>
                          <a:pt x="3702984" y="23924"/>
                          <a:pt x="3989658" y="-30417"/>
                          <a:pt x="4230043" y="0"/>
                        </a:cubicBezTo>
                        <a:cubicBezTo>
                          <a:pt x="4470428" y="30417"/>
                          <a:pt x="4700335" y="-20528"/>
                          <a:pt x="5053663" y="0"/>
                        </a:cubicBezTo>
                        <a:cubicBezTo>
                          <a:pt x="5087500" y="2877"/>
                          <a:pt x="5112231" y="26766"/>
                          <a:pt x="5115689" y="62026"/>
                        </a:cubicBezTo>
                        <a:cubicBezTo>
                          <a:pt x="5111760" y="136122"/>
                          <a:pt x="5112255" y="251371"/>
                          <a:pt x="5115689" y="310120"/>
                        </a:cubicBezTo>
                        <a:cubicBezTo>
                          <a:pt x="5116337" y="347343"/>
                          <a:pt x="5094889" y="371410"/>
                          <a:pt x="5053663" y="372146"/>
                        </a:cubicBezTo>
                        <a:cubicBezTo>
                          <a:pt x="4723891" y="396955"/>
                          <a:pt x="4652218" y="375710"/>
                          <a:pt x="4379792" y="372146"/>
                        </a:cubicBezTo>
                        <a:cubicBezTo>
                          <a:pt x="4107366" y="368582"/>
                          <a:pt x="3921719" y="376711"/>
                          <a:pt x="3705921" y="372146"/>
                        </a:cubicBezTo>
                        <a:cubicBezTo>
                          <a:pt x="3490123" y="367581"/>
                          <a:pt x="3293374" y="348891"/>
                          <a:pt x="3131883" y="372146"/>
                        </a:cubicBezTo>
                        <a:cubicBezTo>
                          <a:pt x="2970392" y="395401"/>
                          <a:pt x="2674389" y="357904"/>
                          <a:pt x="2408095" y="372146"/>
                        </a:cubicBezTo>
                        <a:cubicBezTo>
                          <a:pt x="2141801" y="386388"/>
                          <a:pt x="2001039" y="361042"/>
                          <a:pt x="1883974" y="372146"/>
                        </a:cubicBezTo>
                        <a:cubicBezTo>
                          <a:pt x="1766909" y="383250"/>
                          <a:pt x="1471227" y="351482"/>
                          <a:pt x="1309935" y="372146"/>
                        </a:cubicBezTo>
                        <a:cubicBezTo>
                          <a:pt x="1148643" y="392810"/>
                          <a:pt x="865102" y="401619"/>
                          <a:pt x="685981" y="372146"/>
                        </a:cubicBezTo>
                        <a:cubicBezTo>
                          <a:pt x="506860" y="342673"/>
                          <a:pt x="297879" y="370675"/>
                          <a:pt x="62026" y="372146"/>
                        </a:cubicBezTo>
                        <a:cubicBezTo>
                          <a:pt x="22066" y="371748"/>
                          <a:pt x="472" y="345733"/>
                          <a:pt x="0" y="310120"/>
                        </a:cubicBezTo>
                        <a:cubicBezTo>
                          <a:pt x="7177" y="230310"/>
                          <a:pt x="5559" y="168873"/>
                          <a:pt x="0" y="62026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 err="1">
                <a:solidFill>
                  <a:srgbClr val="318191"/>
                </a:solidFill>
                <a:latin typeface="+mj-lt"/>
                <a:cs typeface="Calibri"/>
              </a:rPr>
              <a:t>Finanzierungshöhe</a:t>
            </a:r>
            <a:r>
              <a:rPr lang="en-US" b="1" kern="0" dirty="0">
                <a:solidFill>
                  <a:srgbClr val="318191"/>
                </a:solidFill>
                <a:latin typeface="+mj-lt"/>
                <a:cs typeface="Calibri"/>
              </a:rPr>
              <a:t>: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+mj-lt"/>
                <a:cs typeface="Calibri"/>
              </a:rPr>
              <a:t>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+mj-lt"/>
                <a:cs typeface="Calibri"/>
              </a:rPr>
              <a:t>vorauss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+mj-lt"/>
                <a:cs typeface="Calibri"/>
              </a:rPr>
              <a:t>. </a:t>
            </a:r>
            <a:r>
              <a:rPr lang="en-US" b="1" kern="0" noProof="0" dirty="0" err="1">
                <a:solidFill>
                  <a:srgbClr val="318191"/>
                </a:solidFill>
                <a:latin typeface="+mj-lt"/>
                <a:cs typeface="Calibri"/>
              </a:rPr>
              <a:t>u</a:t>
            </a:r>
            <a:r>
              <a:rPr lang="en-US" b="1" kern="0" dirty="0" err="1" smtClean="0">
                <a:solidFill>
                  <a:srgbClr val="318191"/>
                </a:solidFill>
                <a:latin typeface="+mj-lt"/>
                <a:cs typeface="Calibri"/>
              </a:rPr>
              <a:t>nbegrenzt</a:t>
            </a:r>
            <a:r>
              <a:rPr lang="en-US" b="1" kern="0" dirty="0" smtClean="0">
                <a:solidFill>
                  <a:srgbClr val="318191"/>
                </a:solidFill>
                <a:latin typeface="+mj-lt"/>
                <a:cs typeface="Calibri"/>
              </a:rPr>
              <a:t>; </a:t>
            </a:r>
            <a:r>
              <a:rPr lang="en-US" kern="0" dirty="0" err="1" smtClean="0">
                <a:solidFill>
                  <a:srgbClr val="318191"/>
                </a:solidFill>
                <a:latin typeface="+mj-lt"/>
                <a:cs typeface="Calibri"/>
              </a:rPr>
              <a:t>keine</a:t>
            </a:r>
            <a:r>
              <a:rPr lang="en-US" kern="0" dirty="0" smtClean="0">
                <a:solidFill>
                  <a:srgbClr val="318191"/>
                </a:solidFill>
                <a:latin typeface="+mj-lt"/>
                <a:cs typeface="Calibri"/>
              </a:rPr>
              <a:t> </a:t>
            </a:r>
            <a:r>
              <a:rPr lang="en-US" kern="0" dirty="0" err="1" smtClean="0">
                <a:solidFill>
                  <a:srgbClr val="318191"/>
                </a:solidFill>
                <a:latin typeface="+mj-lt"/>
                <a:cs typeface="Calibri"/>
              </a:rPr>
              <a:t>Ko-Finanzierung</a:t>
            </a:r>
            <a:r>
              <a:rPr lang="en-US" kern="0" dirty="0" smtClean="0">
                <a:solidFill>
                  <a:srgbClr val="318191"/>
                </a:solidFill>
                <a:latin typeface="+mj-lt"/>
                <a:cs typeface="Calibri"/>
              </a:rPr>
              <a:t> </a:t>
            </a:r>
            <a:r>
              <a:rPr lang="en-US" kern="0" dirty="0" err="1" smtClean="0">
                <a:solidFill>
                  <a:srgbClr val="318191"/>
                </a:solidFill>
                <a:latin typeface="+mj-lt"/>
                <a:cs typeface="Calibri"/>
              </a:rPr>
              <a:t>aufzubringen</a:t>
            </a:r>
            <a:r>
              <a:rPr lang="en-US" kern="0" dirty="0" smtClean="0">
                <a:solidFill>
                  <a:srgbClr val="318191"/>
                </a:solidFill>
                <a:latin typeface="+mj-lt"/>
                <a:cs typeface="Calibri"/>
              </a:rPr>
              <a:t>; </a:t>
            </a:r>
            <a:r>
              <a:rPr lang="en-US" b="1" kern="0" dirty="0" err="1" smtClean="0">
                <a:solidFill>
                  <a:srgbClr val="318191"/>
                </a:solidFill>
                <a:latin typeface="+mj-lt"/>
                <a:cs typeface="Calibri"/>
              </a:rPr>
              <a:t>Vorausszahlung</a:t>
            </a:r>
            <a:r>
              <a:rPr lang="en-US" b="1" kern="0" dirty="0" smtClean="0">
                <a:solidFill>
                  <a:srgbClr val="318191"/>
                </a:solidFill>
                <a:latin typeface="+mj-lt"/>
                <a:cs typeface="Calibri"/>
              </a:rPr>
              <a:t>: 60%</a:t>
            </a:r>
            <a:endParaRPr kumimoji="0" lang="en-GB" b="1" i="0" u="none" strike="noStrike" kern="0" cap="none" spc="0" normalizeH="0" baseline="0" noProof="0" dirty="0">
              <a:ln>
                <a:noFill/>
              </a:ln>
              <a:solidFill>
                <a:srgbClr val="318191"/>
              </a:solidFill>
              <a:effectLst/>
              <a:uLnTx/>
              <a:uFillTx/>
              <a:latin typeface="+mj-lt"/>
              <a:cs typeface="Calibri"/>
            </a:endParaRPr>
          </a:p>
        </p:txBody>
      </p:sp>
      <p:sp>
        <p:nvSpPr>
          <p:cNvPr id="13" name="Rounded Rectangle 7">
            <a:extLst>
              <a:ext uri="{FF2B5EF4-FFF2-40B4-BE49-F238E27FC236}">
                <a16:creationId xmlns:a16="http://schemas.microsoft.com/office/drawing/2014/main" id="{A839805F-6FBE-4EAE-8398-5EBE8F0E1DE4}"/>
              </a:ext>
            </a:extLst>
          </p:cNvPr>
          <p:cNvSpPr/>
          <p:nvPr/>
        </p:nvSpPr>
        <p:spPr>
          <a:xfrm>
            <a:off x="4588697" y="3954816"/>
            <a:ext cx="2753242" cy="1352349"/>
          </a:xfrm>
          <a:prstGeom prst="roundRect">
            <a:avLst>
              <a:gd name="adj" fmla="val 15970"/>
            </a:avLst>
          </a:prstGeom>
          <a:solidFill>
            <a:srgbClr val="E76C53">
              <a:lumMod val="20000"/>
              <a:lumOff val="80000"/>
            </a:srgbClr>
          </a:solidFill>
          <a:ln w="12700" cap="flat" cmpd="sng" algn="ctr">
            <a:solidFill>
              <a:srgbClr val="E76C53"/>
            </a:solidFill>
            <a:prstDash val="solid"/>
            <a:miter lim="800000"/>
          </a:ln>
          <a:effectLst/>
        </p:spPr>
        <p:txBody>
          <a:bodyPr lIns="68580" tIns="34290" rIns="68580" bIns="34290" rtlCol="0" anchor="t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ea typeface="+mn-ea"/>
                <a:cs typeface="Calibri"/>
              </a:rPr>
              <a:t>Organisationen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ea typeface="+mn-ea"/>
                <a:cs typeface="Calibri"/>
              </a:rPr>
              <a:t>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ea typeface="+mn-ea"/>
                <a:cs typeface="Calibri"/>
              </a:rPr>
              <a:t>der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ea typeface="+mn-ea"/>
                <a:cs typeface="Calibri"/>
              </a:rPr>
              <a:t>Zivilgesellschaft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ea typeface="+mn-ea"/>
                <a:cs typeface="Calibri"/>
              </a:rPr>
              <a:t>,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ea typeface="+mn-ea"/>
                <a:cs typeface="Calibri"/>
              </a:rPr>
              <a:t>Bildungs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ea typeface="+mn-ea"/>
                <a:cs typeface="Calibri"/>
              </a:rPr>
              <a:t>-,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ea typeface="+mn-ea"/>
                <a:cs typeface="Calibri"/>
              </a:rPr>
              <a:t>Kultur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ea typeface="+mn-ea"/>
                <a:cs typeface="Calibri"/>
              </a:rPr>
              <a:t>-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ea typeface="+mn-ea"/>
                <a:cs typeface="Calibri"/>
              </a:rPr>
              <a:t>oder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ea typeface="+mn-ea"/>
                <a:cs typeface="Calibri"/>
              </a:rPr>
              <a:t>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ea typeface="+mn-ea"/>
                <a:cs typeface="Calibri"/>
              </a:rPr>
              <a:t>Forschungseinrichtung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318191"/>
              </a:solidFill>
              <a:effectLst/>
              <a:uLnTx/>
              <a:uFillTx/>
              <a:ea typeface="+mn-ea"/>
              <a:cs typeface="Calibri"/>
            </a:endParaRPr>
          </a:p>
        </p:txBody>
      </p:sp>
      <p:sp>
        <p:nvSpPr>
          <p:cNvPr id="14" name="Rounded Rectangle 7">
            <a:extLst>
              <a:ext uri="{FF2B5EF4-FFF2-40B4-BE49-F238E27FC236}">
                <a16:creationId xmlns:a16="http://schemas.microsoft.com/office/drawing/2014/main" id="{6ED638A2-6A3F-4D43-AC4E-FDC34CE6535E}"/>
              </a:ext>
            </a:extLst>
          </p:cNvPr>
          <p:cNvSpPr/>
          <p:nvPr/>
        </p:nvSpPr>
        <p:spPr>
          <a:xfrm>
            <a:off x="7416994" y="3954815"/>
            <a:ext cx="1625078" cy="1352349"/>
          </a:xfrm>
          <a:prstGeom prst="roundRect">
            <a:avLst>
              <a:gd name="adj" fmla="val 16029"/>
            </a:avLst>
          </a:prstGeom>
          <a:solidFill>
            <a:srgbClr val="E76C53">
              <a:lumMod val="20000"/>
              <a:lumOff val="80000"/>
            </a:srgbClr>
          </a:solidFill>
          <a:ln w="12700" cap="flat" cmpd="sng" algn="ctr">
            <a:solidFill>
              <a:srgbClr val="E76C53"/>
            </a:solidFill>
            <a:prstDash val="solid"/>
            <a:miter lim="800000"/>
          </a:ln>
          <a:effectLst/>
        </p:spPr>
        <p:txBody>
          <a:bodyPr lIns="68580" tIns="34290" rIns="68580" bIns="34290" rtlCol="0" anchor="t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000" kern="0" dirty="0" smtClean="0">
              <a:solidFill>
                <a:srgbClr val="318191"/>
              </a:solidFill>
              <a:latin typeface="+mj-lt"/>
              <a:cs typeface="Calibri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u="sng" kern="0" dirty="0" smtClean="0">
                <a:solidFill>
                  <a:schemeClr val="bg1">
                    <a:lumMod val="25000"/>
                  </a:schemeClr>
                </a:solidFill>
                <a:latin typeface="+mj-lt"/>
                <a:cs typeface="Calibri"/>
              </a:rPr>
              <a:t>l</a:t>
            </a:r>
            <a:r>
              <a:rPr kumimoji="0" lang="en-US" b="1" i="0" u="sng" strike="noStrike" kern="0" cap="none" spc="0" normalizeH="0" baseline="0" noProof="0" dirty="0" err="1" smtClean="0">
                <a:ln>
                  <a:noFill/>
                </a:ln>
                <a:solidFill>
                  <a:schemeClr val="bg1">
                    <a:lumMod val="25000"/>
                  </a:schemeClr>
                </a:solidFill>
                <a:effectLst/>
                <a:uLnTx/>
                <a:uFillTx/>
                <a:latin typeface="+mj-lt"/>
                <a:cs typeface="Calibri"/>
              </a:rPr>
              <a:t>okale</a:t>
            </a:r>
            <a:r>
              <a:rPr kumimoji="0" lang="en-US" b="1" i="0" u="sng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25000"/>
                  </a:schemeClr>
                </a:solidFill>
                <a:effectLst/>
                <a:uLnTx/>
                <a:uFillTx/>
                <a:latin typeface="+mj-lt"/>
                <a:cs typeface="Calibri"/>
              </a:rPr>
              <a:t>/    </a:t>
            </a:r>
            <a:r>
              <a:rPr kumimoji="0" lang="en-US" b="1" i="0" u="sng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25000"/>
                  </a:schemeClr>
                </a:solidFill>
                <a:effectLst/>
                <a:uLnTx/>
                <a:uFillTx/>
                <a:latin typeface="+mj-lt"/>
                <a:cs typeface="Calibri"/>
              </a:rPr>
              <a:t>regionale</a:t>
            </a:r>
            <a:r>
              <a:rPr kumimoji="0" lang="en-US" b="1" i="0" u="sng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25000"/>
                  </a:schemeClr>
                </a:solidFill>
                <a:effectLst/>
                <a:uLnTx/>
                <a:uFillTx/>
                <a:latin typeface="+mj-lt"/>
                <a:cs typeface="Calibri"/>
              </a:rPr>
              <a:t>  </a:t>
            </a:r>
            <a:r>
              <a:rPr kumimoji="0" lang="en-US" b="1" i="0" u="sng" strike="noStrike" kern="0" cap="none" spc="0" normalizeH="0" baseline="0" noProof="0" dirty="0" err="1" smtClean="0">
                <a:ln>
                  <a:noFill/>
                </a:ln>
                <a:solidFill>
                  <a:schemeClr val="bg1">
                    <a:lumMod val="25000"/>
                  </a:schemeClr>
                </a:solidFill>
                <a:effectLst/>
                <a:uLnTx/>
                <a:uFillTx/>
                <a:latin typeface="+mj-lt"/>
                <a:cs typeface="Calibri"/>
              </a:rPr>
              <a:t>Behörde</a:t>
            </a:r>
            <a:r>
              <a:rPr kumimoji="0" lang="en-US" b="1" i="0" u="sng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25000"/>
                  </a:schemeClr>
                </a:solidFill>
                <a:effectLst/>
                <a:uLnTx/>
                <a:uFillTx/>
                <a:latin typeface="+mj-lt"/>
                <a:cs typeface="Calibri"/>
              </a:rPr>
              <a:t> 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+mj-lt"/>
                <a:ea typeface="+mn-ea"/>
                <a:cs typeface="Calibri"/>
              </a:rPr>
              <a:t>(optional)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318191"/>
              </a:solidFill>
              <a:effectLst/>
              <a:uLnTx/>
              <a:uFillTx/>
              <a:latin typeface="+mj-lt"/>
              <a:ea typeface="+mn-ea"/>
              <a:cs typeface="Calibri"/>
            </a:endParaRPr>
          </a:p>
        </p:txBody>
      </p:sp>
      <p:sp>
        <p:nvSpPr>
          <p:cNvPr id="15" name="Oval 19">
            <a:extLst>
              <a:ext uri="{FF2B5EF4-FFF2-40B4-BE49-F238E27FC236}">
                <a16:creationId xmlns:a16="http://schemas.microsoft.com/office/drawing/2014/main" id="{EFC2CE82-2D3E-4D19-B082-93D7B0ABCF8D}"/>
              </a:ext>
            </a:extLst>
          </p:cNvPr>
          <p:cNvSpPr/>
          <p:nvPr/>
        </p:nvSpPr>
        <p:spPr>
          <a:xfrm>
            <a:off x="5051625" y="3711998"/>
            <a:ext cx="2061329" cy="397054"/>
          </a:xfrm>
          <a:prstGeom prst="ellipse">
            <a:avLst/>
          </a:prstGeom>
          <a:solidFill>
            <a:srgbClr val="FFFFFF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App</a:t>
            </a: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CAD91163-6687-46DB-A30F-C69199B9993D}"/>
              </a:ext>
            </a:extLst>
          </p:cNvPr>
          <p:cNvSpPr txBox="1"/>
          <p:nvPr/>
        </p:nvSpPr>
        <p:spPr>
          <a:xfrm>
            <a:off x="4976570" y="3707889"/>
            <a:ext cx="2116063" cy="377026"/>
          </a:xfrm>
          <a:prstGeom prst="rect">
            <a:avLst/>
          </a:prstGeom>
          <a:noFill/>
          <a:ln w="12700">
            <a:noFill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800" b="1" i="0" u="none" strike="noStrike" kern="1200" cap="none" spc="0" normalizeH="0" baseline="0" noProof="0" dirty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  </a:t>
            </a:r>
            <a:r>
              <a:rPr kumimoji="0" lang="fr-BE" sz="2000" b="0" i="0" u="none" strike="noStrike" kern="1200" cap="none" spc="0" normalizeH="0" baseline="0" noProof="0" dirty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+mj-lt"/>
                <a:ea typeface="+mn-ea"/>
                <a:cs typeface="Calibri"/>
              </a:rPr>
              <a:t>Antragsteller</a:t>
            </a:r>
          </a:p>
        </p:txBody>
      </p:sp>
      <p:sp>
        <p:nvSpPr>
          <p:cNvPr id="17" name="Oval 21">
            <a:extLst>
              <a:ext uri="{FF2B5EF4-FFF2-40B4-BE49-F238E27FC236}">
                <a16:creationId xmlns:a16="http://schemas.microsoft.com/office/drawing/2014/main" id="{022E81B2-D44C-4BD2-A303-456EBDFAFF2D}"/>
              </a:ext>
            </a:extLst>
          </p:cNvPr>
          <p:cNvSpPr/>
          <p:nvPr/>
        </p:nvSpPr>
        <p:spPr>
          <a:xfrm>
            <a:off x="7566379" y="3685266"/>
            <a:ext cx="1343942" cy="412604"/>
          </a:xfrm>
          <a:prstGeom prst="ellipse">
            <a:avLst/>
          </a:prstGeom>
          <a:solidFill>
            <a:srgbClr val="FFFFFF"/>
          </a:solidFill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90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Partne</a:t>
            </a:r>
            <a:r>
              <a:rPr kumimoji="0" lang="en-US" sz="19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</a:t>
            </a:r>
            <a:endParaRPr kumimoji="0" lang="en-US" sz="19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9" name="Rounded Rectangle 7">
            <a:extLst>
              <a:ext uri="{FF2B5EF4-FFF2-40B4-BE49-F238E27FC236}">
                <a16:creationId xmlns:a16="http://schemas.microsoft.com/office/drawing/2014/main" id="{D04665D9-6CBA-4A0C-8C7F-B54C123786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88697" y="6387002"/>
            <a:ext cx="4413063" cy="389718"/>
          </a:xfrm>
          <a:prstGeom prst="roundRect">
            <a:avLst/>
          </a:prstGeom>
          <a:solidFill>
            <a:srgbClr val="E76C53">
              <a:lumMod val="40000"/>
              <a:lumOff val="60000"/>
            </a:srgbClr>
          </a:solidFill>
          <a:ln w="12700" cap="flat" cmpd="sng" algn="ctr">
            <a:solidFill>
              <a:srgbClr val="4472C4"/>
            </a:solidFill>
            <a:prstDash val="solid"/>
            <a:miter lim="800000"/>
            <a:extLst>
              <a:ext uri="{C807C97D-BFC1-408E-A445-0C87EB9F89A2}">
                <ask:lineSketchStyleProps xmlns="" xmlns:ask="http://schemas.microsoft.com/office/drawing/2018/sketchyshapes" sd="3499211612">
                  <a:custGeom>
                    <a:avLst/>
                    <a:gdLst>
                      <a:gd name="connsiteX0" fmla="*/ 0 w 5115689"/>
                      <a:gd name="connsiteY0" fmla="*/ 62026 h 372146"/>
                      <a:gd name="connsiteX1" fmla="*/ 62026 w 5115689"/>
                      <a:gd name="connsiteY1" fmla="*/ 0 h 372146"/>
                      <a:gd name="connsiteX2" fmla="*/ 536232 w 5115689"/>
                      <a:gd name="connsiteY2" fmla="*/ 0 h 372146"/>
                      <a:gd name="connsiteX3" fmla="*/ 1260019 w 5115689"/>
                      <a:gd name="connsiteY3" fmla="*/ 0 h 372146"/>
                      <a:gd name="connsiteX4" fmla="*/ 1734224 w 5115689"/>
                      <a:gd name="connsiteY4" fmla="*/ 0 h 372146"/>
                      <a:gd name="connsiteX5" fmla="*/ 2208430 w 5115689"/>
                      <a:gd name="connsiteY5" fmla="*/ 0 h 372146"/>
                      <a:gd name="connsiteX6" fmla="*/ 2882301 w 5115689"/>
                      <a:gd name="connsiteY6" fmla="*/ 0 h 372146"/>
                      <a:gd name="connsiteX7" fmla="*/ 3356506 w 5115689"/>
                      <a:gd name="connsiteY7" fmla="*/ 0 h 372146"/>
                      <a:gd name="connsiteX8" fmla="*/ 3930545 w 5115689"/>
                      <a:gd name="connsiteY8" fmla="*/ 0 h 372146"/>
                      <a:gd name="connsiteX9" fmla="*/ 4404750 w 5115689"/>
                      <a:gd name="connsiteY9" fmla="*/ 0 h 372146"/>
                      <a:gd name="connsiteX10" fmla="*/ 5053663 w 5115689"/>
                      <a:gd name="connsiteY10" fmla="*/ 0 h 372146"/>
                      <a:gd name="connsiteX11" fmla="*/ 5115689 w 5115689"/>
                      <a:gd name="connsiteY11" fmla="*/ 62026 h 372146"/>
                      <a:gd name="connsiteX12" fmla="*/ 5115689 w 5115689"/>
                      <a:gd name="connsiteY12" fmla="*/ 310120 h 372146"/>
                      <a:gd name="connsiteX13" fmla="*/ 5053663 w 5115689"/>
                      <a:gd name="connsiteY13" fmla="*/ 372146 h 372146"/>
                      <a:gd name="connsiteX14" fmla="*/ 4479625 w 5115689"/>
                      <a:gd name="connsiteY14" fmla="*/ 372146 h 372146"/>
                      <a:gd name="connsiteX15" fmla="*/ 3755837 w 5115689"/>
                      <a:gd name="connsiteY15" fmla="*/ 372146 h 372146"/>
                      <a:gd name="connsiteX16" fmla="*/ 3081966 w 5115689"/>
                      <a:gd name="connsiteY16" fmla="*/ 372146 h 372146"/>
                      <a:gd name="connsiteX17" fmla="*/ 2607761 w 5115689"/>
                      <a:gd name="connsiteY17" fmla="*/ 372146 h 372146"/>
                      <a:gd name="connsiteX18" fmla="*/ 2133555 w 5115689"/>
                      <a:gd name="connsiteY18" fmla="*/ 372146 h 372146"/>
                      <a:gd name="connsiteX19" fmla="*/ 1659350 w 5115689"/>
                      <a:gd name="connsiteY19" fmla="*/ 372146 h 372146"/>
                      <a:gd name="connsiteX20" fmla="*/ 1035395 w 5115689"/>
                      <a:gd name="connsiteY20" fmla="*/ 372146 h 372146"/>
                      <a:gd name="connsiteX21" fmla="*/ 62026 w 5115689"/>
                      <a:gd name="connsiteY21" fmla="*/ 372146 h 372146"/>
                      <a:gd name="connsiteX22" fmla="*/ 0 w 5115689"/>
                      <a:gd name="connsiteY22" fmla="*/ 310120 h 372146"/>
                      <a:gd name="connsiteX23" fmla="*/ 0 w 5115689"/>
                      <a:gd name="connsiteY23" fmla="*/ 62026 h 372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5115689" h="372146" fill="none" extrusionOk="0">
                        <a:moveTo>
                          <a:pt x="0" y="62026"/>
                        </a:moveTo>
                        <a:cubicBezTo>
                          <a:pt x="-1331" y="27631"/>
                          <a:pt x="19857" y="2238"/>
                          <a:pt x="62026" y="0"/>
                        </a:cubicBezTo>
                        <a:cubicBezTo>
                          <a:pt x="274126" y="-10707"/>
                          <a:pt x="300766" y="1936"/>
                          <a:pt x="536232" y="0"/>
                        </a:cubicBezTo>
                        <a:cubicBezTo>
                          <a:pt x="771698" y="-1936"/>
                          <a:pt x="995093" y="34772"/>
                          <a:pt x="1260019" y="0"/>
                        </a:cubicBezTo>
                        <a:cubicBezTo>
                          <a:pt x="1524945" y="-34772"/>
                          <a:pt x="1604618" y="15264"/>
                          <a:pt x="1734224" y="0"/>
                        </a:cubicBezTo>
                        <a:cubicBezTo>
                          <a:pt x="1863831" y="-15264"/>
                          <a:pt x="2104567" y="-16309"/>
                          <a:pt x="2208430" y="0"/>
                        </a:cubicBezTo>
                        <a:cubicBezTo>
                          <a:pt x="2312293" y="16309"/>
                          <a:pt x="2707185" y="-31756"/>
                          <a:pt x="2882301" y="0"/>
                        </a:cubicBezTo>
                        <a:cubicBezTo>
                          <a:pt x="3057417" y="31756"/>
                          <a:pt x="3253203" y="-13098"/>
                          <a:pt x="3356506" y="0"/>
                        </a:cubicBezTo>
                        <a:cubicBezTo>
                          <a:pt x="3459810" y="13098"/>
                          <a:pt x="3764227" y="2149"/>
                          <a:pt x="3930545" y="0"/>
                        </a:cubicBezTo>
                        <a:cubicBezTo>
                          <a:pt x="4096863" y="-2149"/>
                          <a:pt x="4293598" y="-8576"/>
                          <a:pt x="4404750" y="0"/>
                        </a:cubicBezTo>
                        <a:cubicBezTo>
                          <a:pt x="4515902" y="8576"/>
                          <a:pt x="4881942" y="17160"/>
                          <a:pt x="5053663" y="0"/>
                        </a:cubicBezTo>
                        <a:cubicBezTo>
                          <a:pt x="5091364" y="-6051"/>
                          <a:pt x="5110002" y="33744"/>
                          <a:pt x="5115689" y="62026"/>
                        </a:cubicBezTo>
                        <a:cubicBezTo>
                          <a:pt x="5122478" y="140223"/>
                          <a:pt x="5125407" y="213045"/>
                          <a:pt x="5115689" y="310120"/>
                        </a:cubicBezTo>
                        <a:cubicBezTo>
                          <a:pt x="5111495" y="339864"/>
                          <a:pt x="5080991" y="369283"/>
                          <a:pt x="5053663" y="372146"/>
                        </a:cubicBezTo>
                        <a:cubicBezTo>
                          <a:pt x="4922478" y="374733"/>
                          <a:pt x="4629045" y="355348"/>
                          <a:pt x="4479625" y="372146"/>
                        </a:cubicBezTo>
                        <a:cubicBezTo>
                          <a:pt x="4330205" y="388944"/>
                          <a:pt x="4084594" y="401073"/>
                          <a:pt x="3755837" y="372146"/>
                        </a:cubicBezTo>
                        <a:cubicBezTo>
                          <a:pt x="3427080" y="343219"/>
                          <a:pt x="3346131" y="347652"/>
                          <a:pt x="3081966" y="372146"/>
                        </a:cubicBezTo>
                        <a:cubicBezTo>
                          <a:pt x="2817801" y="396640"/>
                          <a:pt x="2722642" y="378410"/>
                          <a:pt x="2607761" y="372146"/>
                        </a:cubicBezTo>
                        <a:cubicBezTo>
                          <a:pt x="2492880" y="365882"/>
                          <a:pt x="2271281" y="381755"/>
                          <a:pt x="2133555" y="372146"/>
                        </a:cubicBezTo>
                        <a:cubicBezTo>
                          <a:pt x="1995829" y="362537"/>
                          <a:pt x="1762783" y="379129"/>
                          <a:pt x="1659350" y="372146"/>
                        </a:cubicBezTo>
                        <a:cubicBezTo>
                          <a:pt x="1555917" y="365163"/>
                          <a:pt x="1213826" y="367259"/>
                          <a:pt x="1035395" y="372146"/>
                        </a:cubicBezTo>
                        <a:cubicBezTo>
                          <a:pt x="856964" y="377033"/>
                          <a:pt x="411937" y="383722"/>
                          <a:pt x="62026" y="372146"/>
                        </a:cubicBezTo>
                        <a:cubicBezTo>
                          <a:pt x="24780" y="375472"/>
                          <a:pt x="-687" y="348515"/>
                          <a:pt x="0" y="310120"/>
                        </a:cubicBezTo>
                        <a:cubicBezTo>
                          <a:pt x="-9135" y="244602"/>
                          <a:pt x="3939" y="136886"/>
                          <a:pt x="0" y="62026"/>
                        </a:cubicBezTo>
                        <a:close/>
                      </a:path>
                      <a:path w="5115689" h="372146" stroke="0" extrusionOk="0">
                        <a:moveTo>
                          <a:pt x="0" y="62026"/>
                        </a:moveTo>
                        <a:cubicBezTo>
                          <a:pt x="-1587" y="22787"/>
                          <a:pt x="26812" y="82"/>
                          <a:pt x="62026" y="0"/>
                        </a:cubicBezTo>
                        <a:cubicBezTo>
                          <a:pt x="362998" y="-31245"/>
                          <a:pt x="592285" y="32161"/>
                          <a:pt x="785813" y="0"/>
                        </a:cubicBezTo>
                        <a:cubicBezTo>
                          <a:pt x="979341" y="-32161"/>
                          <a:pt x="1256324" y="-29723"/>
                          <a:pt x="1459684" y="0"/>
                        </a:cubicBezTo>
                        <a:cubicBezTo>
                          <a:pt x="1663044" y="29723"/>
                          <a:pt x="1727569" y="-14553"/>
                          <a:pt x="1933890" y="0"/>
                        </a:cubicBezTo>
                        <a:cubicBezTo>
                          <a:pt x="2140211" y="14553"/>
                          <a:pt x="2295249" y="-13057"/>
                          <a:pt x="2458012" y="0"/>
                        </a:cubicBezTo>
                        <a:cubicBezTo>
                          <a:pt x="2620775" y="13057"/>
                          <a:pt x="2861733" y="5826"/>
                          <a:pt x="2982134" y="0"/>
                        </a:cubicBezTo>
                        <a:cubicBezTo>
                          <a:pt x="3102535" y="-5826"/>
                          <a:pt x="3309528" y="-23924"/>
                          <a:pt x="3506256" y="0"/>
                        </a:cubicBezTo>
                        <a:cubicBezTo>
                          <a:pt x="3702984" y="23924"/>
                          <a:pt x="3989658" y="-30417"/>
                          <a:pt x="4230043" y="0"/>
                        </a:cubicBezTo>
                        <a:cubicBezTo>
                          <a:pt x="4470428" y="30417"/>
                          <a:pt x="4700335" y="-20528"/>
                          <a:pt x="5053663" y="0"/>
                        </a:cubicBezTo>
                        <a:cubicBezTo>
                          <a:pt x="5087500" y="2877"/>
                          <a:pt x="5112231" y="26766"/>
                          <a:pt x="5115689" y="62026"/>
                        </a:cubicBezTo>
                        <a:cubicBezTo>
                          <a:pt x="5111760" y="136122"/>
                          <a:pt x="5112255" y="251371"/>
                          <a:pt x="5115689" y="310120"/>
                        </a:cubicBezTo>
                        <a:cubicBezTo>
                          <a:pt x="5116337" y="347343"/>
                          <a:pt x="5094889" y="371410"/>
                          <a:pt x="5053663" y="372146"/>
                        </a:cubicBezTo>
                        <a:cubicBezTo>
                          <a:pt x="4723891" y="396955"/>
                          <a:pt x="4652218" y="375710"/>
                          <a:pt x="4379792" y="372146"/>
                        </a:cubicBezTo>
                        <a:cubicBezTo>
                          <a:pt x="4107366" y="368582"/>
                          <a:pt x="3921719" y="376711"/>
                          <a:pt x="3705921" y="372146"/>
                        </a:cubicBezTo>
                        <a:cubicBezTo>
                          <a:pt x="3490123" y="367581"/>
                          <a:pt x="3293374" y="348891"/>
                          <a:pt x="3131883" y="372146"/>
                        </a:cubicBezTo>
                        <a:cubicBezTo>
                          <a:pt x="2970392" y="395401"/>
                          <a:pt x="2674389" y="357904"/>
                          <a:pt x="2408095" y="372146"/>
                        </a:cubicBezTo>
                        <a:cubicBezTo>
                          <a:pt x="2141801" y="386388"/>
                          <a:pt x="2001039" y="361042"/>
                          <a:pt x="1883974" y="372146"/>
                        </a:cubicBezTo>
                        <a:cubicBezTo>
                          <a:pt x="1766909" y="383250"/>
                          <a:pt x="1471227" y="351482"/>
                          <a:pt x="1309935" y="372146"/>
                        </a:cubicBezTo>
                        <a:cubicBezTo>
                          <a:pt x="1148643" y="392810"/>
                          <a:pt x="865102" y="401619"/>
                          <a:pt x="685981" y="372146"/>
                        </a:cubicBezTo>
                        <a:cubicBezTo>
                          <a:pt x="506860" y="342673"/>
                          <a:pt x="297879" y="370675"/>
                          <a:pt x="62026" y="372146"/>
                        </a:cubicBezTo>
                        <a:cubicBezTo>
                          <a:pt x="22066" y="371748"/>
                          <a:pt x="472" y="345733"/>
                          <a:pt x="0" y="310120"/>
                        </a:cubicBezTo>
                        <a:cubicBezTo>
                          <a:pt x="7177" y="230310"/>
                          <a:pt x="5559" y="168873"/>
                          <a:pt x="0" y="62026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 err="1">
                <a:solidFill>
                  <a:srgbClr val="318191"/>
                </a:solidFill>
                <a:latin typeface="+mj-lt"/>
                <a:cs typeface="Calibri"/>
              </a:rPr>
              <a:t>Dauer</a:t>
            </a:r>
            <a:r>
              <a:rPr lang="en-US" b="1" kern="0" dirty="0">
                <a:solidFill>
                  <a:srgbClr val="318191"/>
                </a:solidFill>
                <a:latin typeface="+mj-lt"/>
                <a:cs typeface="Calibri"/>
              </a:rPr>
              <a:t>: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+mj-lt"/>
                <a:cs typeface="Calibri"/>
              </a:rPr>
              <a:t> max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+mj-lt"/>
                <a:cs typeface="Calibri"/>
              </a:rPr>
              <a:t>24 </a:t>
            </a:r>
            <a:r>
              <a:rPr kumimoji="0" lang="en-US" b="1" i="0" u="none" strike="noStrike" kern="0" cap="none" spc="0" normalizeH="0" baseline="0" noProof="0" dirty="0" err="1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+mj-lt"/>
                <a:cs typeface="Calibri"/>
              </a:rPr>
              <a:t>Monate</a:t>
            </a:r>
            <a:endParaRPr kumimoji="0" lang="en-GB" b="1" i="0" u="none" strike="noStrike" kern="0" cap="none" spc="0" normalizeH="0" baseline="0" noProof="0" dirty="0">
              <a:ln>
                <a:noFill/>
              </a:ln>
              <a:solidFill>
                <a:srgbClr val="318191"/>
              </a:solidFill>
              <a:effectLst/>
              <a:uLnTx/>
              <a:uFillTx/>
              <a:latin typeface="+mj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627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6400" y="743442"/>
            <a:ext cx="8112125" cy="1104813"/>
          </a:xfrm>
        </p:spPr>
        <p:txBody>
          <a:bodyPr/>
          <a:lstStyle/>
          <a:p>
            <a:r>
              <a:rPr lang="de-AT" dirty="0" smtClean="0"/>
              <a:t>Europäische Erinnerungskultur (2023/24)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06269C-C24E-4E80-9A4B-E7E19BB59A67}" type="slidenum">
              <a:rPr kumimoji="0" lang="de-A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AT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81BE64D3-9E75-43BB-A6FB-F3C91D1804E8}"/>
              </a:ext>
            </a:extLst>
          </p:cNvPr>
          <p:cNvSpPr>
            <a:spLocks noChangeAspect="1"/>
          </p:cNvSpPr>
          <p:nvPr/>
        </p:nvSpPr>
        <p:spPr>
          <a:xfrm>
            <a:off x="406400" y="1963626"/>
            <a:ext cx="3881120" cy="4690076"/>
          </a:xfrm>
          <a:custGeom>
            <a:avLst/>
            <a:gdLst>
              <a:gd name="connsiteX0" fmla="*/ 0 w 2649349"/>
              <a:gd name="connsiteY0" fmla="*/ 291567 h 1749365"/>
              <a:gd name="connsiteX1" fmla="*/ 291567 w 2649349"/>
              <a:gd name="connsiteY1" fmla="*/ 0 h 1749365"/>
              <a:gd name="connsiteX2" fmla="*/ 2357782 w 2649349"/>
              <a:gd name="connsiteY2" fmla="*/ 0 h 1749365"/>
              <a:gd name="connsiteX3" fmla="*/ 2649349 w 2649349"/>
              <a:gd name="connsiteY3" fmla="*/ 291567 h 1749365"/>
              <a:gd name="connsiteX4" fmla="*/ 2649349 w 2649349"/>
              <a:gd name="connsiteY4" fmla="*/ 1457798 h 1749365"/>
              <a:gd name="connsiteX5" fmla="*/ 2357782 w 2649349"/>
              <a:gd name="connsiteY5" fmla="*/ 1749365 h 1749365"/>
              <a:gd name="connsiteX6" fmla="*/ 291567 w 2649349"/>
              <a:gd name="connsiteY6" fmla="*/ 1749365 h 1749365"/>
              <a:gd name="connsiteX7" fmla="*/ 0 w 2649349"/>
              <a:gd name="connsiteY7" fmla="*/ 1457798 h 1749365"/>
              <a:gd name="connsiteX8" fmla="*/ 0 w 2649349"/>
              <a:gd name="connsiteY8" fmla="*/ 291567 h 1749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9349" h="1749365">
                <a:moveTo>
                  <a:pt x="0" y="291567"/>
                </a:moveTo>
                <a:cubicBezTo>
                  <a:pt x="0" y="130539"/>
                  <a:pt x="130539" y="0"/>
                  <a:pt x="291567" y="0"/>
                </a:cubicBezTo>
                <a:lnTo>
                  <a:pt x="2357782" y="0"/>
                </a:lnTo>
                <a:cubicBezTo>
                  <a:pt x="2518810" y="0"/>
                  <a:pt x="2649349" y="130539"/>
                  <a:pt x="2649349" y="291567"/>
                </a:cubicBezTo>
                <a:lnTo>
                  <a:pt x="2649349" y="1457798"/>
                </a:lnTo>
                <a:cubicBezTo>
                  <a:pt x="2649349" y="1618826"/>
                  <a:pt x="2518810" y="1749365"/>
                  <a:pt x="2357782" y="1749365"/>
                </a:cubicBezTo>
                <a:lnTo>
                  <a:pt x="291567" y="1749365"/>
                </a:lnTo>
                <a:cubicBezTo>
                  <a:pt x="130539" y="1749365"/>
                  <a:pt x="0" y="1618826"/>
                  <a:pt x="0" y="1457798"/>
                </a:cubicBezTo>
                <a:lnTo>
                  <a:pt x="0" y="291567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shade val="50000"/>
              <a:hueOff val="17456"/>
              <a:satOff val="24633"/>
              <a:lumOff val="30991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9768" tIns="342900" rIns="109768" bIns="109768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 defTabSz="533400">
              <a:spcAft>
                <a:spcPts val="525"/>
              </a:spcAft>
              <a:buFont typeface="Courier New" panose="02070309020205020404" pitchFamily="49" charset="0"/>
              <a:buChar char="o"/>
              <a:defRPr/>
            </a:pPr>
            <a:r>
              <a:rPr lang="de-AT" b="1" dirty="0" smtClean="0">
                <a:solidFill>
                  <a:srgbClr val="E6EFF3"/>
                </a:solidFill>
                <a:latin typeface="+mj-lt"/>
                <a:ea typeface="+mn-lt"/>
                <a:cs typeface="+mn-lt"/>
              </a:rPr>
              <a:t>Demokratischer Übergang</a:t>
            </a:r>
            <a:r>
              <a:rPr lang="de-AT" dirty="0" smtClean="0">
                <a:solidFill>
                  <a:srgbClr val="E6EFF3"/>
                </a:solidFill>
                <a:latin typeface="+mj-lt"/>
                <a:ea typeface="+mn-lt"/>
                <a:cs typeface="+mn-lt"/>
              </a:rPr>
              <a:t>, (Wieder)Aufbau und Stärkung der </a:t>
            </a:r>
            <a:r>
              <a:rPr lang="de-AT" dirty="0">
                <a:solidFill>
                  <a:srgbClr val="E6EFF3"/>
                </a:solidFill>
                <a:latin typeface="+mj-lt"/>
                <a:ea typeface="+mn-lt"/>
                <a:cs typeface="+mn-lt"/>
              </a:rPr>
              <a:t>G</a:t>
            </a:r>
            <a:r>
              <a:rPr lang="de-AT" dirty="0" smtClean="0">
                <a:solidFill>
                  <a:srgbClr val="E6EFF3"/>
                </a:solidFill>
                <a:latin typeface="+mj-lt"/>
                <a:ea typeface="+mn-lt"/>
                <a:cs typeface="+mn-lt"/>
              </a:rPr>
              <a:t>esellschaft auf Grundlage von Rechtstaatlichkeit, Demokratie und Grundrechte;</a:t>
            </a:r>
          </a:p>
          <a:p>
            <a:pPr marL="285750" indent="-285750" defTabSz="533400">
              <a:spcAft>
                <a:spcPts val="525"/>
              </a:spcAft>
              <a:buFont typeface="Courier New" panose="02070309020205020404" pitchFamily="49" charset="0"/>
              <a:buChar char="o"/>
              <a:defRPr/>
            </a:pPr>
            <a:r>
              <a:rPr lang="de-AT" dirty="0">
                <a:solidFill>
                  <a:srgbClr val="E6EFF3"/>
                </a:solidFill>
                <a:ea typeface="+mn-lt"/>
                <a:cs typeface="+mn-lt"/>
              </a:rPr>
              <a:t>Stärkung des </a:t>
            </a:r>
            <a:r>
              <a:rPr lang="de-AT" b="1" dirty="0" smtClean="0">
                <a:solidFill>
                  <a:srgbClr val="E6EFF3"/>
                </a:solidFill>
                <a:ea typeface="+mn-lt"/>
                <a:cs typeface="+mn-lt"/>
              </a:rPr>
              <a:t>Gedenkens an </a:t>
            </a:r>
            <a:r>
              <a:rPr lang="de-AT" b="1" dirty="0">
                <a:solidFill>
                  <a:srgbClr val="E6EFF3"/>
                </a:solidFill>
                <a:ea typeface="+mn-lt"/>
                <a:cs typeface="+mn-lt"/>
              </a:rPr>
              <a:t>Holocaust, Genozid, Kriegsverbrechen</a:t>
            </a:r>
            <a:r>
              <a:rPr lang="de-AT" dirty="0">
                <a:solidFill>
                  <a:srgbClr val="E6EFF3"/>
                </a:solidFill>
                <a:ea typeface="+mn-lt"/>
                <a:cs typeface="+mn-lt"/>
              </a:rPr>
              <a:t> und andere </a:t>
            </a:r>
            <a:r>
              <a:rPr lang="de-AT" b="1" dirty="0">
                <a:solidFill>
                  <a:srgbClr val="E6EFF3"/>
                </a:solidFill>
                <a:ea typeface="+mn-lt"/>
                <a:cs typeface="+mn-lt"/>
              </a:rPr>
              <a:t>Verbrechen gegen die </a:t>
            </a:r>
            <a:r>
              <a:rPr lang="de-AT" b="1" dirty="0" smtClean="0">
                <a:solidFill>
                  <a:srgbClr val="E6EFF3"/>
                </a:solidFill>
                <a:ea typeface="+mn-lt"/>
                <a:cs typeface="+mn-lt"/>
              </a:rPr>
              <a:t>Menschheit</a:t>
            </a:r>
            <a:r>
              <a:rPr lang="de-AT" dirty="0" smtClean="0">
                <a:solidFill>
                  <a:srgbClr val="E6EFF3"/>
                </a:solidFill>
                <a:ea typeface="+mn-lt"/>
                <a:cs typeface="+mn-lt"/>
              </a:rPr>
              <a:t>; </a:t>
            </a:r>
            <a:endParaRPr lang="de-AT" dirty="0">
              <a:solidFill>
                <a:srgbClr val="E6EFF3"/>
              </a:solidFill>
              <a:latin typeface="+mj-lt"/>
              <a:ea typeface="+mn-lt"/>
              <a:cs typeface="+mn-lt"/>
            </a:endParaRPr>
          </a:p>
          <a:p>
            <a:pPr marL="285750" lvl="0" indent="-285750" defTabSz="533400">
              <a:spcAft>
                <a:spcPts val="525"/>
              </a:spcAft>
              <a:buFont typeface="Courier New" panose="02070309020205020404" pitchFamily="49" charset="0"/>
              <a:buChar char="o"/>
              <a:defRPr/>
            </a:pPr>
            <a:r>
              <a:rPr kumimoji="0" lang="de-AT" b="1" i="0" u="none" strike="noStrike" kern="1200" cap="none" spc="0" normalizeH="0" baseline="0" noProof="0" dirty="0" smtClean="0">
                <a:ln>
                  <a:noFill/>
                </a:ln>
                <a:solidFill>
                  <a:srgbClr val="E6EFF3"/>
                </a:solidFill>
                <a:effectLst/>
                <a:uLnTx/>
                <a:uFillTx/>
                <a:latin typeface="+mj-lt"/>
                <a:ea typeface="+mn-lt"/>
                <a:cs typeface="+mn-lt"/>
              </a:rPr>
              <a:t>Erbe des Kolonialismus </a:t>
            </a:r>
            <a:r>
              <a:rPr kumimoji="0" lang="de-AT" b="0" i="0" u="none" strike="noStrike" kern="1200" cap="none" spc="0" normalizeH="0" baseline="0" noProof="0" dirty="0" smtClean="0">
                <a:ln>
                  <a:noFill/>
                </a:ln>
                <a:solidFill>
                  <a:srgbClr val="E6EFF3"/>
                </a:solidFill>
                <a:effectLst/>
                <a:uLnTx/>
                <a:uFillTx/>
                <a:latin typeface="+mj-lt"/>
                <a:ea typeface="+mn-lt"/>
                <a:cs typeface="+mn-lt"/>
              </a:rPr>
              <a:t>und </a:t>
            </a:r>
            <a:r>
              <a:rPr kumimoji="0" lang="de-AT" b="0" i="0" u="none" strike="noStrike" kern="1200" cap="none" spc="0" normalizeH="0" noProof="0" dirty="0" smtClean="0">
                <a:ln>
                  <a:noFill/>
                </a:ln>
                <a:solidFill>
                  <a:srgbClr val="E6EFF3"/>
                </a:solidFill>
                <a:effectLst/>
                <a:uLnTx/>
                <a:uFillTx/>
                <a:latin typeface="+mj-lt"/>
                <a:ea typeface="+mn-lt"/>
                <a:cs typeface="+mn-lt"/>
              </a:rPr>
              <a:t>Auswirkung auf multikulturelle Gesellschaften; </a:t>
            </a:r>
            <a:r>
              <a:rPr kumimoji="0" lang="de-AT" b="1" i="0" u="none" strike="noStrike" kern="1200" cap="none" spc="0" normalizeH="0" noProof="0" dirty="0" smtClean="0">
                <a:ln>
                  <a:noFill/>
                </a:ln>
                <a:solidFill>
                  <a:srgbClr val="E6EFF3"/>
                </a:solidFill>
                <a:effectLst/>
                <a:uLnTx/>
                <a:uFillTx/>
                <a:latin typeface="+mj-lt"/>
                <a:ea typeface="+mn-lt"/>
                <a:cs typeface="+mn-lt"/>
              </a:rPr>
              <a:t>Migration</a:t>
            </a:r>
            <a:r>
              <a:rPr kumimoji="0" lang="de-AT" b="0" i="0" u="none" strike="noStrike" kern="1200" cap="none" spc="0" normalizeH="0" noProof="0" dirty="0" smtClean="0">
                <a:ln>
                  <a:noFill/>
                </a:ln>
                <a:solidFill>
                  <a:srgbClr val="E6EFF3"/>
                </a:solidFill>
                <a:effectLst/>
                <a:uLnTx/>
                <a:uFillTx/>
                <a:latin typeface="+mj-lt"/>
                <a:ea typeface="+mn-lt"/>
                <a:cs typeface="+mn-lt"/>
              </a:rPr>
              <a:t>;</a:t>
            </a:r>
            <a:endParaRPr kumimoji="0" lang="de-AT" b="0" i="0" u="none" strike="noStrike" kern="1200" cap="none" spc="0" normalizeH="0" noProof="0" dirty="0">
              <a:ln>
                <a:noFill/>
              </a:ln>
              <a:solidFill>
                <a:srgbClr val="E6EFF3"/>
              </a:solidFill>
              <a:effectLst/>
              <a:uLnTx/>
              <a:uFillTx/>
              <a:latin typeface="+mj-lt"/>
              <a:ea typeface="+mn-lt"/>
              <a:cs typeface="+mn-lt"/>
            </a:endParaRPr>
          </a:p>
          <a:p>
            <a:pPr marL="285750" lvl="0" indent="-285750" defTabSz="533400">
              <a:spcAft>
                <a:spcPts val="525"/>
              </a:spcAft>
              <a:buFont typeface="Courier New" panose="02070309020205020404" pitchFamily="49" charset="0"/>
              <a:buChar char="o"/>
              <a:defRPr/>
            </a:pPr>
            <a:r>
              <a:rPr lang="de-AT" b="1" baseline="0" dirty="0">
                <a:solidFill>
                  <a:srgbClr val="E6EFF3"/>
                </a:solidFill>
                <a:latin typeface="+mj-lt"/>
                <a:ea typeface="+mn-lt"/>
                <a:cs typeface="+mn-lt"/>
              </a:rPr>
              <a:t>Europäische Integration</a:t>
            </a:r>
            <a:r>
              <a:rPr lang="de-AT" baseline="0" dirty="0">
                <a:solidFill>
                  <a:srgbClr val="E6EFF3"/>
                </a:solidFill>
                <a:latin typeface="+mj-lt"/>
                <a:ea typeface="+mn-lt"/>
                <a:cs typeface="+mn-lt"/>
              </a:rPr>
              <a:t> und ihre Errungenschaften</a:t>
            </a:r>
            <a:endParaRPr kumimoji="0" lang="fr-BE" b="0" i="0" u="none" strike="noStrike" kern="1200" cap="none" spc="0" normalizeH="0" baseline="0" noProof="0" dirty="0">
              <a:ln>
                <a:noFill/>
              </a:ln>
              <a:solidFill>
                <a:srgbClr val="E6EFF3"/>
              </a:solidFill>
              <a:effectLst/>
              <a:uLnTx/>
              <a:uFillTx/>
              <a:latin typeface="+mj-lt"/>
              <a:ea typeface="+mn-lt"/>
              <a:cs typeface="+mn-lt"/>
            </a:endParaRPr>
          </a:p>
        </p:txBody>
      </p:sp>
      <p:sp>
        <p:nvSpPr>
          <p:cNvPr id="7" name="Rounded Rectangle 7">
            <a:extLst>
              <a:ext uri="{FF2B5EF4-FFF2-40B4-BE49-F238E27FC236}">
                <a16:creationId xmlns:a16="http://schemas.microsoft.com/office/drawing/2014/main" id="{A989CC38-7C3D-49AF-8E7C-6074777E8F71}"/>
              </a:ext>
            </a:extLst>
          </p:cNvPr>
          <p:cNvSpPr/>
          <p:nvPr/>
        </p:nvSpPr>
        <p:spPr>
          <a:xfrm>
            <a:off x="4584407" y="1319589"/>
            <a:ext cx="4433446" cy="1875045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t"/>
          <a:lstStyle/>
          <a:p>
            <a:pPr marL="285750" lvl="0" indent="-285750">
              <a:buFont typeface="Courier New" panose="02070309020205020404" pitchFamily="49" charset="0"/>
              <a:buChar char="o"/>
              <a:defRPr/>
            </a:pPr>
            <a:r>
              <a:rPr lang="de-AT" dirty="0" smtClean="0">
                <a:solidFill>
                  <a:schemeClr val="tx1"/>
                </a:solidFill>
              </a:rPr>
              <a:t>Förderung der Erinnerung </a:t>
            </a:r>
            <a:r>
              <a:rPr lang="de-AT" dirty="0">
                <a:solidFill>
                  <a:schemeClr val="tx1"/>
                </a:solidFill>
              </a:rPr>
              <a:t>an bestimmte Ereignisse moderner europäischer </a:t>
            </a:r>
            <a:r>
              <a:rPr lang="de-AT" dirty="0" smtClean="0">
                <a:solidFill>
                  <a:schemeClr val="tx1"/>
                </a:solidFill>
              </a:rPr>
              <a:t>Geschichte; </a:t>
            </a:r>
          </a:p>
          <a:p>
            <a:pPr marL="285750" lvl="0" indent="-285750">
              <a:buFont typeface="Courier New" panose="02070309020205020404" pitchFamily="49" charset="0"/>
              <a:buChar char="o"/>
              <a:defRPr/>
            </a:pPr>
            <a:r>
              <a:rPr lang="de-AT" dirty="0" smtClean="0">
                <a:solidFill>
                  <a:schemeClr val="tx1"/>
                </a:solidFill>
              </a:rPr>
              <a:t>Sensibilisierung für gemeinsame </a:t>
            </a:r>
            <a:r>
              <a:rPr lang="de-AT" dirty="0">
                <a:solidFill>
                  <a:schemeClr val="tx1"/>
                </a:solidFill>
              </a:rPr>
              <a:t>Geschichte, Kultur, ihr kulturelles Erbe </a:t>
            </a:r>
            <a:r>
              <a:rPr lang="de-AT" dirty="0"/>
              <a:t>und ihre Werte</a:t>
            </a:r>
            <a:endParaRPr kumimoji="0" lang="en-US" sz="450" b="0" i="0" u="none" strike="noStrike" kern="1200" cap="none" spc="0" normalizeH="0" baseline="0" noProof="0" dirty="0">
              <a:ln>
                <a:noFill/>
              </a:ln>
              <a:solidFill>
                <a:srgbClr val="5FB564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8" name="Oval 1">
            <a:extLst>
              <a:ext uri="{FF2B5EF4-FFF2-40B4-BE49-F238E27FC236}">
                <a16:creationId xmlns:a16="http://schemas.microsoft.com/office/drawing/2014/main" id="{88F3DF50-A118-4729-8E79-8E4F41D7412B}"/>
              </a:ext>
            </a:extLst>
          </p:cNvPr>
          <p:cNvSpPr/>
          <p:nvPr/>
        </p:nvSpPr>
        <p:spPr>
          <a:xfrm>
            <a:off x="1195599" y="1591478"/>
            <a:ext cx="2481866" cy="513554"/>
          </a:xfrm>
          <a:prstGeom prst="ellipse">
            <a:avLst/>
          </a:prstGeom>
          <a:solidFill>
            <a:schemeClr val="bg1"/>
          </a:solidFill>
          <a:ln w="57150">
            <a:solidFill>
              <a:srgbClr val="716F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E6EFF3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44AFD329-3A81-4AB3-B894-23DAAA576315}"/>
              </a:ext>
            </a:extLst>
          </p:cNvPr>
          <p:cNvSpPr txBox="1"/>
          <p:nvPr/>
        </p:nvSpPr>
        <p:spPr>
          <a:xfrm>
            <a:off x="1455576" y="1644052"/>
            <a:ext cx="1971284" cy="3770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  </a:t>
            </a:r>
            <a:r>
              <a:rPr kumimoji="0" lang="fr-BE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318191"/>
                </a:solidFill>
                <a:effectLst/>
                <a:uLnTx/>
                <a:uFillTx/>
                <a:latin typeface="+mj-lt"/>
                <a:ea typeface="+mn-ea"/>
                <a:cs typeface="Calibri"/>
              </a:rPr>
              <a:t>Prioritäten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7326DF28-23C2-4583-A0FE-88EEFEDF496D}"/>
              </a:ext>
            </a:extLst>
          </p:cNvPr>
          <p:cNvSpPr/>
          <p:nvPr/>
        </p:nvSpPr>
        <p:spPr>
          <a:xfrm>
            <a:off x="5725889" y="922530"/>
            <a:ext cx="2071345" cy="547179"/>
          </a:xfrm>
          <a:prstGeom prst="ellipse">
            <a:avLst/>
          </a:prstGeom>
          <a:solidFill>
            <a:schemeClr val="bg1"/>
          </a:solidFill>
          <a:ln w="57150">
            <a:solidFill>
              <a:srgbClr val="716F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srgbClr val="E6EFF3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552C3A3E-E020-4340-99AC-748AB36B9BC7}"/>
              </a:ext>
            </a:extLst>
          </p:cNvPr>
          <p:cNvSpPr txBox="1"/>
          <p:nvPr/>
        </p:nvSpPr>
        <p:spPr>
          <a:xfrm>
            <a:off x="5937900" y="989282"/>
            <a:ext cx="1417940" cy="3770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cs typeface="Arial"/>
              </a:rPr>
              <a:t>  </a:t>
            </a:r>
            <a:r>
              <a:rPr lang="fr-BE" sz="2000" b="1" dirty="0" err="1">
                <a:solidFill>
                  <a:srgbClr val="318191"/>
                </a:solidFill>
                <a:latin typeface="+mj-lt"/>
                <a:cs typeface="Calibri"/>
              </a:rPr>
              <a:t>Ziele</a:t>
            </a:r>
            <a:endParaRPr kumimoji="0" lang="fr-BE" sz="2000" b="1" i="0" u="none" strike="noStrike" kern="1200" cap="none" spc="0" normalizeH="0" baseline="0" noProof="0" dirty="0">
              <a:ln>
                <a:noFill/>
              </a:ln>
              <a:solidFill>
                <a:srgbClr val="318191"/>
              </a:solidFill>
              <a:effectLst/>
              <a:uLnTx/>
              <a:uFillTx/>
              <a:latin typeface="+mj-lt"/>
              <a:cs typeface="Calibri"/>
            </a:endParaRPr>
          </a:p>
        </p:txBody>
      </p:sp>
      <p:sp>
        <p:nvSpPr>
          <p:cNvPr id="12" name="Rounded Rectangle 7">
            <a:extLst>
              <a:ext uri="{FF2B5EF4-FFF2-40B4-BE49-F238E27FC236}">
                <a16:creationId xmlns:a16="http://schemas.microsoft.com/office/drawing/2014/main" id="{8FAE1DFC-C6AB-4DCC-A53D-D6AEE7EE7739}"/>
              </a:ext>
            </a:extLst>
          </p:cNvPr>
          <p:cNvSpPr/>
          <p:nvPr/>
        </p:nvSpPr>
        <p:spPr>
          <a:xfrm>
            <a:off x="4596715" y="5638800"/>
            <a:ext cx="4421138" cy="748202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rgbClr val="4472C4"/>
            </a:solidFill>
            <a:extLst>
              <a:ext uri="{C807C97D-BFC1-408E-A445-0C87EB9F89A2}">
                <ask:lineSketchStyleProps xmlns:ask="http://schemas.microsoft.com/office/drawing/2018/sketchyshapes" xmlns="" sd="3499211612">
                  <a:custGeom>
                    <a:avLst/>
                    <a:gdLst>
                      <a:gd name="connsiteX0" fmla="*/ 0 w 4979991"/>
                      <a:gd name="connsiteY0" fmla="*/ 62026 h 372146"/>
                      <a:gd name="connsiteX1" fmla="*/ 62026 w 4979991"/>
                      <a:gd name="connsiteY1" fmla="*/ 0 h 372146"/>
                      <a:gd name="connsiteX2" fmla="*/ 755732 w 4979991"/>
                      <a:gd name="connsiteY2" fmla="*/ 0 h 372146"/>
                      <a:gd name="connsiteX3" fmla="*/ 1546556 w 4979991"/>
                      <a:gd name="connsiteY3" fmla="*/ 0 h 372146"/>
                      <a:gd name="connsiteX4" fmla="*/ 2143143 w 4979991"/>
                      <a:gd name="connsiteY4" fmla="*/ 0 h 372146"/>
                      <a:gd name="connsiteX5" fmla="*/ 2933967 w 4979991"/>
                      <a:gd name="connsiteY5" fmla="*/ 0 h 372146"/>
                      <a:gd name="connsiteX6" fmla="*/ 3481994 w 4979991"/>
                      <a:gd name="connsiteY6" fmla="*/ 0 h 372146"/>
                      <a:gd name="connsiteX7" fmla="*/ 4030022 w 4979991"/>
                      <a:gd name="connsiteY7" fmla="*/ 0 h 372146"/>
                      <a:gd name="connsiteX8" fmla="*/ 4917965 w 4979991"/>
                      <a:gd name="connsiteY8" fmla="*/ 0 h 372146"/>
                      <a:gd name="connsiteX9" fmla="*/ 4979991 w 4979991"/>
                      <a:gd name="connsiteY9" fmla="*/ 62026 h 372146"/>
                      <a:gd name="connsiteX10" fmla="*/ 4979991 w 4979991"/>
                      <a:gd name="connsiteY10" fmla="*/ 310120 h 372146"/>
                      <a:gd name="connsiteX11" fmla="*/ 4917965 w 4979991"/>
                      <a:gd name="connsiteY11" fmla="*/ 372146 h 372146"/>
                      <a:gd name="connsiteX12" fmla="*/ 4127141 w 4979991"/>
                      <a:gd name="connsiteY12" fmla="*/ 372146 h 372146"/>
                      <a:gd name="connsiteX13" fmla="*/ 3336316 w 4979991"/>
                      <a:gd name="connsiteY13" fmla="*/ 372146 h 372146"/>
                      <a:gd name="connsiteX14" fmla="*/ 2642611 w 4979991"/>
                      <a:gd name="connsiteY14" fmla="*/ 372146 h 372146"/>
                      <a:gd name="connsiteX15" fmla="*/ 2046024 w 4979991"/>
                      <a:gd name="connsiteY15" fmla="*/ 372146 h 372146"/>
                      <a:gd name="connsiteX16" fmla="*/ 1303759 w 4979991"/>
                      <a:gd name="connsiteY16" fmla="*/ 372146 h 372146"/>
                      <a:gd name="connsiteX17" fmla="*/ 62026 w 4979991"/>
                      <a:gd name="connsiteY17" fmla="*/ 372146 h 372146"/>
                      <a:gd name="connsiteX18" fmla="*/ 0 w 4979991"/>
                      <a:gd name="connsiteY18" fmla="*/ 310120 h 372146"/>
                      <a:gd name="connsiteX19" fmla="*/ 0 w 4979991"/>
                      <a:gd name="connsiteY19" fmla="*/ 62026 h 372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979991" h="372146" fill="none" extrusionOk="0">
                        <a:moveTo>
                          <a:pt x="0" y="62026"/>
                        </a:moveTo>
                        <a:cubicBezTo>
                          <a:pt x="7529" y="28479"/>
                          <a:pt x="24636" y="-511"/>
                          <a:pt x="62026" y="0"/>
                        </a:cubicBezTo>
                        <a:cubicBezTo>
                          <a:pt x="287155" y="-23587"/>
                          <a:pt x="610969" y="27643"/>
                          <a:pt x="755732" y="0"/>
                        </a:cubicBezTo>
                        <a:cubicBezTo>
                          <a:pt x="900495" y="-27643"/>
                          <a:pt x="1278225" y="-33479"/>
                          <a:pt x="1546556" y="0"/>
                        </a:cubicBezTo>
                        <a:cubicBezTo>
                          <a:pt x="1814887" y="33479"/>
                          <a:pt x="1914366" y="10722"/>
                          <a:pt x="2143143" y="0"/>
                        </a:cubicBezTo>
                        <a:cubicBezTo>
                          <a:pt x="2371920" y="-10722"/>
                          <a:pt x="2678295" y="-24892"/>
                          <a:pt x="2933967" y="0"/>
                        </a:cubicBezTo>
                        <a:cubicBezTo>
                          <a:pt x="3189639" y="24892"/>
                          <a:pt x="3243332" y="-12657"/>
                          <a:pt x="3481994" y="0"/>
                        </a:cubicBezTo>
                        <a:cubicBezTo>
                          <a:pt x="3720656" y="12657"/>
                          <a:pt x="3859931" y="25382"/>
                          <a:pt x="4030022" y="0"/>
                        </a:cubicBezTo>
                        <a:cubicBezTo>
                          <a:pt x="4200113" y="-25382"/>
                          <a:pt x="4535270" y="-5547"/>
                          <a:pt x="4917965" y="0"/>
                        </a:cubicBezTo>
                        <a:cubicBezTo>
                          <a:pt x="4953433" y="1194"/>
                          <a:pt x="4983729" y="21209"/>
                          <a:pt x="4979991" y="62026"/>
                        </a:cubicBezTo>
                        <a:cubicBezTo>
                          <a:pt x="4984281" y="128065"/>
                          <a:pt x="4990395" y="247160"/>
                          <a:pt x="4979991" y="310120"/>
                        </a:cubicBezTo>
                        <a:cubicBezTo>
                          <a:pt x="4974260" y="339267"/>
                          <a:pt x="4955782" y="374846"/>
                          <a:pt x="4917965" y="372146"/>
                        </a:cubicBezTo>
                        <a:cubicBezTo>
                          <a:pt x="4666088" y="348588"/>
                          <a:pt x="4413591" y="405715"/>
                          <a:pt x="4127141" y="372146"/>
                        </a:cubicBezTo>
                        <a:cubicBezTo>
                          <a:pt x="3840691" y="338577"/>
                          <a:pt x="3616127" y="367627"/>
                          <a:pt x="3336316" y="372146"/>
                        </a:cubicBezTo>
                        <a:cubicBezTo>
                          <a:pt x="3056506" y="376665"/>
                          <a:pt x="2964604" y="343582"/>
                          <a:pt x="2642611" y="372146"/>
                        </a:cubicBezTo>
                        <a:cubicBezTo>
                          <a:pt x="2320619" y="400710"/>
                          <a:pt x="2192926" y="367967"/>
                          <a:pt x="2046024" y="372146"/>
                        </a:cubicBezTo>
                        <a:cubicBezTo>
                          <a:pt x="1899122" y="376325"/>
                          <a:pt x="1583990" y="368856"/>
                          <a:pt x="1303759" y="372146"/>
                        </a:cubicBezTo>
                        <a:cubicBezTo>
                          <a:pt x="1023528" y="375436"/>
                          <a:pt x="475855" y="360323"/>
                          <a:pt x="62026" y="372146"/>
                        </a:cubicBezTo>
                        <a:cubicBezTo>
                          <a:pt x="25152" y="372414"/>
                          <a:pt x="2233" y="340134"/>
                          <a:pt x="0" y="310120"/>
                        </a:cubicBezTo>
                        <a:cubicBezTo>
                          <a:pt x="-827" y="242045"/>
                          <a:pt x="-4996" y="181706"/>
                          <a:pt x="0" y="62026"/>
                        </a:cubicBezTo>
                        <a:close/>
                      </a:path>
                      <a:path w="4979991" h="372146" stroke="0" extrusionOk="0">
                        <a:moveTo>
                          <a:pt x="0" y="62026"/>
                        </a:moveTo>
                        <a:cubicBezTo>
                          <a:pt x="-1587" y="22787"/>
                          <a:pt x="26812" y="82"/>
                          <a:pt x="62026" y="0"/>
                        </a:cubicBezTo>
                        <a:cubicBezTo>
                          <a:pt x="269632" y="-3176"/>
                          <a:pt x="615806" y="21444"/>
                          <a:pt x="852850" y="0"/>
                        </a:cubicBezTo>
                        <a:cubicBezTo>
                          <a:pt x="1089894" y="-21444"/>
                          <a:pt x="1380928" y="27735"/>
                          <a:pt x="1595115" y="0"/>
                        </a:cubicBezTo>
                        <a:cubicBezTo>
                          <a:pt x="1809303" y="-27735"/>
                          <a:pt x="1920385" y="4589"/>
                          <a:pt x="2143143" y="0"/>
                        </a:cubicBezTo>
                        <a:cubicBezTo>
                          <a:pt x="2365901" y="-4589"/>
                          <a:pt x="2544805" y="10693"/>
                          <a:pt x="2739730" y="0"/>
                        </a:cubicBezTo>
                        <a:cubicBezTo>
                          <a:pt x="2934655" y="-10693"/>
                          <a:pt x="3131849" y="20865"/>
                          <a:pt x="3336316" y="0"/>
                        </a:cubicBezTo>
                        <a:cubicBezTo>
                          <a:pt x="3540783" y="-20865"/>
                          <a:pt x="3811902" y="15374"/>
                          <a:pt x="3932903" y="0"/>
                        </a:cubicBezTo>
                        <a:cubicBezTo>
                          <a:pt x="4053904" y="-15374"/>
                          <a:pt x="4667056" y="-41774"/>
                          <a:pt x="4917965" y="0"/>
                        </a:cubicBezTo>
                        <a:cubicBezTo>
                          <a:pt x="4955800" y="-3908"/>
                          <a:pt x="4979295" y="27291"/>
                          <a:pt x="4979991" y="62026"/>
                        </a:cubicBezTo>
                        <a:cubicBezTo>
                          <a:pt x="4977571" y="128601"/>
                          <a:pt x="4968791" y="191029"/>
                          <a:pt x="4979991" y="310120"/>
                        </a:cubicBezTo>
                        <a:cubicBezTo>
                          <a:pt x="4984940" y="347940"/>
                          <a:pt x="4957579" y="377855"/>
                          <a:pt x="4917965" y="372146"/>
                        </a:cubicBezTo>
                        <a:cubicBezTo>
                          <a:pt x="4677822" y="373957"/>
                          <a:pt x="4455657" y="340090"/>
                          <a:pt x="4224259" y="372146"/>
                        </a:cubicBezTo>
                        <a:cubicBezTo>
                          <a:pt x="3992861" y="404202"/>
                          <a:pt x="3813774" y="343838"/>
                          <a:pt x="3481994" y="372146"/>
                        </a:cubicBezTo>
                        <a:cubicBezTo>
                          <a:pt x="3150214" y="400454"/>
                          <a:pt x="2972553" y="342499"/>
                          <a:pt x="2739730" y="372146"/>
                        </a:cubicBezTo>
                        <a:cubicBezTo>
                          <a:pt x="2506907" y="401793"/>
                          <a:pt x="2237561" y="402472"/>
                          <a:pt x="2094583" y="372146"/>
                        </a:cubicBezTo>
                        <a:cubicBezTo>
                          <a:pt x="1951605" y="341820"/>
                          <a:pt x="1637891" y="342512"/>
                          <a:pt x="1303759" y="372146"/>
                        </a:cubicBezTo>
                        <a:cubicBezTo>
                          <a:pt x="969627" y="401780"/>
                          <a:pt x="826681" y="398592"/>
                          <a:pt x="707172" y="372146"/>
                        </a:cubicBezTo>
                        <a:cubicBezTo>
                          <a:pt x="587663" y="345700"/>
                          <a:pt x="357131" y="344057"/>
                          <a:pt x="62026" y="372146"/>
                        </a:cubicBezTo>
                        <a:cubicBezTo>
                          <a:pt x="33234" y="372805"/>
                          <a:pt x="-2038" y="351853"/>
                          <a:pt x="0" y="310120"/>
                        </a:cubicBezTo>
                        <a:cubicBezTo>
                          <a:pt x="9247" y="212514"/>
                          <a:pt x="12175" y="169160"/>
                          <a:pt x="0" y="62026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err="1">
                <a:solidFill>
                  <a:schemeClr val="tx1"/>
                </a:solidFill>
                <a:latin typeface="+mj-lt"/>
                <a:cs typeface="Calibri"/>
              </a:rPr>
              <a:t>Finanzierungshöhe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:</a:t>
            </a:r>
            <a:r>
              <a:rPr lang="en-US" dirty="0">
                <a:solidFill>
                  <a:schemeClr val="tx1"/>
                </a:solidFill>
                <a:latin typeface="+mj-lt"/>
                <a:cs typeface="Calibri"/>
              </a:rPr>
              <a:t> </a:t>
            </a:r>
            <a:r>
              <a:rPr lang="en-GB" dirty="0" smtClean="0">
                <a:solidFill>
                  <a:schemeClr val="tx1"/>
                </a:solidFill>
                <a:latin typeface="+mj-lt"/>
                <a:cs typeface="Calibri"/>
              </a:rPr>
              <a:t>mind.</a:t>
            </a:r>
            <a:r>
              <a:rPr lang="en-GB" b="1" dirty="0" smtClean="0">
                <a:solidFill>
                  <a:schemeClr val="tx1"/>
                </a:solidFill>
                <a:latin typeface="+mj-lt"/>
                <a:cs typeface="Calibri"/>
              </a:rPr>
              <a:t> 50.000 EUR</a:t>
            </a:r>
            <a:r>
              <a:rPr lang="en-GB" dirty="0" smtClean="0">
                <a:solidFill>
                  <a:schemeClr val="tx1"/>
                </a:solidFill>
                <a:latin typeface="+mj-lt"/>
                <a:cs typeface="Calibri"/>
              </a:rPr>
              <a:t>; </a:t>
            </a:r>
            <a:r>
              <a:rPr lang="en-GB" dirty="0" err="1" smtClean="0">
                <a:solidFill>
                  <a:schemeClr val="tx1"/>
                </a:solidFill>
                <a:latin typeface="+mj-lt"/>
                <a:cs typeface="Calibri"/>
              </a:rPr>
              <a:t>keine</a:t>
            </a:r>
            <a:r>
              <a:rPr lang="en-GB" dirty="0" smtClean="0">
                <a:solidFill>
                  <a:schemeClr val="tx1"/>
                </a:solidFill>
                <a:latin typeface="+mj-lt"/>
                <a:cs typeface="Calibri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+mj-lt"/>
                <a:cs typeface="Calibri"/>
              </a:rPr>
              <a:t>Ko-Finanzierung</a:t>
            </a:r>
            <a:r>
              <a:rPr lang="en-GB" dirty="0" smtClean="0">
                <a:solidFill>
                  <a:schemeClr val="tx1"/>
                </a:solidFill>
                <a:latin typeface="+mj-lt"/>
                <a:cs typeface="Calibri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+mj-lt"/>
                <a:cs typeface="Calibri"/>
              </a:rPr>
              <a:t>aufzubringen</a:t>
            </a:r>
            <a:r>
              <a:rPr lang="en-GB" dirty="0" smtClean="0">
                <a:solidFill>
                  <a:schemeClr val="tx1"/>
                </a:solidFill>
                <a:latin typeface="+mj-lt"/>
                <a:cs typeface="Calibri"/>
              </a:rPr>
              <a:t> (</a:t>
            </a:r>
            <a:r>
              <a:rPr lang="en-GB" dirty="0" err="1" smtClean="0">
                <a:solidFill>
                  <a:schemeClr val="tx1"/>
                </a:solidFill>
                <a:latin typeface="+mj-lt"/>
                <a:cs typeface="Calibri"/>
              </a:rPr>
              <a:t>Pauschale</a:t>
            </a:r>
            <a:r>
              <a:rPr lang="en-GB" dirty="0" smtClean="0">
                <a:solidFill>
                  <a:schemeClr val="tx1"/>
                </a:solidFill>
                <a:latin typeface="+mj-lt"/>
                <a:cs typeface="Calibri"/>
              </a:rPr>
              <a:t>); </a:t>
            </a:r>
            <a:r>
              <a:rPr lang="en-GB" b="1" dirty="0" err="1" smtClean="0">
                <a:solidFill>
                  <a:schemeClr val="tx1"/>
                </a:solidFill>
                <a:latin typeface="+mj-lt"/>
                <a:cs typeface="Calibri"/>
              </a:rPr>
              <a:t>Vorfinanzierung</a:t>
            </a:r>
            <a:r>
              <a:rPr lang="en-GB" b="1" dirty="0" smtClean="0">
                <a:solidFill>
                  <a:schemeClr val="tx1"/>
                </a:solidFill>
                <a:latin typeface="+mj-lt"/>
                <a:cs typeface="Calibri"/>
              </a:rPr>
              <a:t>:</a:t>
            </a:r>
            <a:r>
              <a:rPr lang="en-GB" dirty="0" smtClean="0">
                <a:solidFill>
                  <a:schemeClr val="tx1"/>
                </a:solidFill>
                <a:latin typeface="+mj-lt"/>
                <a:cs typeface="Calibri"/>
              </a:rPr>
              <a:t> 60%</a:t>
            </a:r>
            <a:r>
              <a:rPr lang="en-GB" b="1" dirty="0" smtClean="0">
                <a:solidFill>
                  <a:schemeClr val="tx1"/>
                </a:solidFill>
                <a:latin typeface="+mj-lt"/>
                <a:cs typeface="Calibri"/>
              </a:rPr>
              <a:t> </a:t>
            </a: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cs typeface="Calibri"/>
            </a:endParaRPr>
          </a:p>
        </p:txBody>
      </p:sp>
      <p:sp>
        <p:nvSpPr>
          <p:cNvPr id="13" name="Rounded Rectangle 7">
            <a:extLst>
              <a:ext uri="{FF2B5EF4-FFF2-40B4-BE49-F238E27FC236}">
                <a16:creationId xmlns:a16="http://schemas.microsoft.com/office/drawing/2014/main" id="{7C6D5032-7D0E-444F-9E08-F0D15D2CADDF}"/>
              </a:ext>
            </a:extLst>
          </p:cNvPr>
          <p:cNvSpPr/>
          <p:nvPr/>
        </p:nvSpPr>
        <p:spPr>
          <a:xfrm>
            <a:off x="4596715" y="3547619"/>
            <a:ext cx="4433446" cy="203489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137160" tIns="34290" rIns="137160" bIns="34290" rtlCol="0" anchor="t"/>
          <a:lstStyle/>
          <a:p>
            <a:pPr marL="285750" lvl="0" indent="-285750">
              <a:buFont typeface="Courier New" panose="02070309020205020404" pitchFamily="49" charset="0"/>
              <a:buChar char="o"/>
              <a:defRPr/>
            </a:pPr>
            <a:r>
              <a:rPr lang="en-US" dirty="0" err="1" smtClean="0">
                <a:solidFill>
                  <a:srgbClr val="000000"/>
                </a:solidFill>
                <a:cs typeface="Calibri"/>
              </a:rPr>
              <a:t>Öffentliche</a:t>
            </a:r>
            <a:r>
              <a:rPr lang="en-US" dirty="0" smtClean="0">
                <a:solidFill>
                  <a:srgbClr val="000000"/>
                </a:solidFill>
                <a:cs typeface="Calibri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cs typeface="Calibri"/>
              </a:rPr>
              <a:t>Stellen</a:t>
            </a:r>
            <a:r>
              <a:rPr lang="en-US" dirty="0" smtClean="0">
                <a:solidFill>
                  <a:srgbClr val="000000"/>
                </a:solidFill>
                <a:cs typeface="Calibri"/>
              </a:rPr>
              <a:t> (</a:t>
            </a:r>
            <a:r>
              <a:rPr lang="en-US" dirty="0" err="1" smtClean="0">
                <a:solidFill>
                  <a:srgbClr val="000000"/>
                </a:solidFill>
                <a:cs typeface="Calibri"/>
              </a:rPr>
              <a:t>u.a</a:t>
            </a:r>
            <a:r>
              <a:rPr lang="en-US" dirty="0" smtClean="0">
                <a:solidFill>
                  <a:srgbClr val="000000"/>
                </a:solidFill>
                <a:cs typeface="Calibri"/>
              </a:rPr>
              <a:t>. </a:t>
            </a:r>
            <a:r>
              <a:rPr lang="en-US" b="1" u="sng" dirty="0" smtClean="0">
                <a:solidFill>
                  <a:schemeClr val="tx1"/>
                </a:solidFill>
                <a:latin typeface="+mj-lt"/>
                <a:cs typeface="Calibri"/>
              </a:rPr>
              <a:t>l</a:t>
            </a:r>
            <a:r>
              <a:rPr kumimoji="0" lang="en-US" b="1" i="0" u="sng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okale</a:t>
            </a:r>
            <a:r>
              <a:rPr kumimoji="0" lang="en-US" b="1" i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/</a:t>
            </a:r>
            <a:r>
              <a:rPr kumimoji="0" lang="en-US" b="1" i="0" u="sng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regionale</a:t>
            </a:r>
            <a:r>
              <a:rPr kumimoji="0" lang="en-US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 </a:t>
            </a:r>
            <a:r>
              <a:rPr kumimoji="0" lang="en-US" b="1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Behörden</a:t>
            </a:r>
            <a:r>
              <a:rPr kumimoji="0" lang="en-US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)</a:t>
            </a:r>
            <a:r>
              <a:rPr kumimoji="0" lang="en-US" b="1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 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oder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 </a:t>
            </a:r>
            <a:r>
              <a:rPr lang="en-US" dirty="0">
                <a:solidFill>
                  <a:schemeClr val="tx1"/>
                </a:solidFill>
                <a:latin typeface="+mj-lt"/>
                <a:cs typeface="Calibri"/>
              </a:rPr>
              <a:t>N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on-profit </a:t>
            </a:r>
            <a:r>
              <a:rPr lang="en-US" dirty="0">
                <a:solidFill>
                  <a:schemeClr val="tx1"/>
                </a:solidFill>
                <a:latin typeface="+mj-lt"/>
                <a:cs typeface="Calibri"/>
              </a:rPr>
              <a:t>O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rganisationen</a:t>
            </a:r>
            <a:r>
              <a:rPr kumimoji="0" lang="en-US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 der </a:t>
            </a:r>
            <a:r>
              <a:rPr kumimoji="0" lang="en-US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Zivilgesellschaft</a:t>
            </a:r>
            <a:r>
              <a:rPr lang="en-US" dirty="0">
                <a:solidFill>
                  <a:schemeClr val="tx1"/>
                </a:solidFill>
                <a:latin typeface="+mj-lt"/>
                <a:cs typeface="Calibri"/>
              </a:rPr>
              <a:t>;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 </a:t>
            </a:r>
          </a:p>
          <a:p>
            <a:pPr marL="285750" lvl="0" indent="-285750">
              <a:buFont typeface="Courier New" panose="02070309020205020404" pitchFamily="49" charset="0"/>
              <a:buChar char="o"/>
              <a:defRPr/>
            </a:pPr>
            <a:r>
              <a:rPr lang="de-AT" dirty="0" smtClean="0">
                <a:solidFill>
                  <a:schemeClr val="tx1"/>
                </a:solidFill>
                <a:latin typeface="+mj-lt"/>
                <a:cs typeface="Calibri"/>
              </a:rPr>
              <a:t>Konsortium aus </a:t>
            </a:r>
            <a:r>
              <a:rPr lang="de-AT" b="1" dirty="0" smtClean="0">
                <a:solidFill>
                  <a:schemeClr val="tx1"/>
                </a:solidFill>
                <a:latin typeface="+mj-lt"/>
                <a:cs typeface="Calibri"/>
              </a:rPr>
              <a:t>mind. 2 Antragstellern</a:t>
            </a:r>
            <a:r>
              <a:rPr lang="de-AT" dirty="0" smtClean="0">
                <a:solidFill>
                  <a:schemeClr val="tx1"/>
                </a:solidFill>
                <a:latin typeface="+mj-lt"/>
                <a:cs typeface="Calibri"/>
              </a:rPr>
              <a:t>; Transnationalität empfohlen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cs typeface="Arial"/>
            </a:endParaRPr>
          </a:p>
        </p:txBody>
      </p:sp>
      <p:sp>
        <p:nvSpPr>
          <p:cNvPr id="14" name="Oval 8">
            <a:extLst>
              <a:ext uri="{FF2B5EF4-FFF2-40B4-BE49-F238E27FC236}">
                <a16:creationId xmlns:a16="http://schemas.microsoft.com/office/drawing/2014/main" id="{647EE5B7-7A9C-4D36-A257-78A63A9353D5}"/>
              </a:ext>
            </a:extLst>
          </p:cNvPr>
          <p:cNvSpPr/>
          <p:nvPr/>
        </p:nvSpPr>
        <p:spPr>
          <a:xfrm>
            <a:off x="5513216" y="3229808"/>
            <a:ext cx="2160307" cy="504947"/>
          </a:xfrm>
          <a:prstGeom prst="ellipse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E6EFF3"/>
                </a:solidFill>
                <a:effectLst/>
                <a:uLnTx/>
                <a:uFillTx/>
                <a:latin typeface="Corbel"/>
                <a:ea typeface="+mn-ea"/>
                <a:cs typeface="Arial"/>
              </a:rPr>
              <a:t>App</a:t>
            </a: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srgbClr val="E6EFF3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5" name="TextBox 4">
            <a:extLst>
              <a:ext uri="{FF2B5EF4-FFF2-40B4-BE49-F238E27FC236}">
                <a16:creationId xmlns:a16="http://schemas.microsoft.com/office/drawing/2014/main" id="{5139EE9D-7C93-43FD-A3CE-789E47998173}"/>
              </a:ext>
            </a:extLst>
          </p:cNvPr>
          <p:cNvSpPr txBox="1"/>
          <p:nvPr/>
        </p:nvSpPr>
        <p:spPr>
          <a:xfrm>
            <a:off x="5575939" y="3269442"/>
            <a:ext cx="2128064" cy="684803"/>
          </a:xfrm>
          <a:prstGeom prst="rect">
            <a:avLst/>
          </a:prstGeom>
          <a:noFill/>
          <a:ln w="12700">
            <a:noFill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BE" sz="2000" dirty="0" err="1" smtClean="0">
                <a:solidFill>
                  <a:srgbClr val="318191"/>
                </a:solidFill>
                <a:latin typeface="+mj-lt"/>
                <a:cs typeface="Calibri"/>
              </a:rPr>
              <a:t>Teilnahme</a:t>
            </a:r>
            <a:endParaRPr kumimoji="0" lang="fr-BE" sz="2000" b="0" i="0" u="none" strike="noStrike" kern="1200" cap="none" spc="0" normalizeH="0" baseline="0" noProof="0" dirty="0" smtClean="0">
              <a:ln>
                <a:noFill/>
              </a:ln>
              <a:solidFill>
                <a:srgbClr val="318191"/>
              </a:solidFill>
              <a:effectLst/>
              <a:uLnTx/>
              <a:uFillTx/>
              <a:latin typeface="+mj-lt"/>
              <a:cs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2000" b="0" i="0" u="none" strike="noStrike" kern="1200" cap="none" spc="0" normalizeH="0" baseline="0" noProof="0" dirty="0">
              <a:ln>
                <a:noFill/>
              </a:ln>
              <a:solidFill>
                <a:srgbClr val="318191"/>
              </a:solidFill>
              <a:effectLst/>
              <a:uLnTx/>
              <a:uFillTx/>
              <a:latin typeface="+mj-lt"/>
              <a:cs typeface="Calibri"/>
            </a:endParaRPr>
          </a:p>
        </p:txBody>
      </p:sp>
      <p:sp>
        <p:nvSpPr>
          <p:cNvPr id="16" name="Rounded Rectangle 7">
            <a:extLst>
              <a:ext uri="{FF2B5EF4-FFF2-40B4-BE49-F238E27FC236}">
                <a16:creationId xmlns:a16="http://schemas.microsoft.com/office/drawing/2014/main" id="{8FAE1DFC-C6AB-4DCC-A53D-D6AEE7EE77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96713" y="6462220"/>
            <a:ext cx="4421140" cy="324611"/>
          </a:xfrm>
          <a:prstGeom prst="roundRect">
            <a:avLst>
              <a:gd name="adj" fmla="val 50000"/>
            </a:avLst>
          </a:prstGeom>
          <a:solidFill>
            <a:schemeClr val="tx2">
              <a:lumMod val="60000"/>
              <a:lumOff val="40000"/>
            </a:schemeClr>
          </a:solidFill>
          <a:ln w="12700">
            <a:solidFill>
              <a:srgbClr val="4472C4"/>
            </a:solidFill>
            <a:extLst>
              <a:ext uri="{C807C97D-BFC1-408E-A445-0C87EB9F89A2}">
                <ask:lineSketchStyleProps xmlns:ask="http://schemas.microsoft.com/office/drawing/2018/sketchyshapes" xmlns="" sd="3499211612">
                  <a:custGeom>
                    <a:avLst/>
                    <a:gdLst>
                      <a:gd name="connsiteX0" fmla="*/ 0 w 4979991"/>
                      <a:gd name="connsiteY0" fmla="*/ 62026 h 372146"/>
                      <a:gd name="connsiteX1" fmla="*/ 62026 w 4979991"/>
                      <a:gd name="connsiteY1" fmla="*/ 0 h 372146"/>
                      <a:gd name="connsiteX2" fmla="*/ 755732 w 4979991"/>
                      <a:gd name="connsiteY2" fmla="*/ 0 h 372146"/>
                      <a:gd name="connsiteX3" fmla="*/ 1546556 w 4979991"/>
                      <a:gd name="connsiteY3" fmla="*/ 0 h 372146"/>
                      <a:gd name="connsiteX4" fmla="*/ 2143143 w 4979991"/>
                      <a:gd name="connsiteY4" fmla="*/ 0 h 372146"/>
                      <a:gd name="connsiteX5" fmla="*/ 2933967 w 4979991"/>
                      <a:gd name="connsiteY5" fmla="*/ 0 h 372146"/>
                      <a:gd name="connsiteX6" fmla="*/ 3481994 w 4979991"/>
                      <a:gd name="connsiteY6" fmla="*/ 0 h 372146"/>
                      <a:gd name="connsiteX7" fmla="*/ 4030022 w 4979991"/>
                      <a:gd name="connsiteY7" fmla="*/ 0 h 372146"/>
                      <a:gd name="connsiteX8" fmla="*/ 4917965 w 4979991"/>
                      <a:gd name="connsiteY8" fmla="*/ 0 h 372146"/>
                      <a:gd name="connsiteX9" fmla="*/ 4979991 w 4979991"/>
                      <a:gd name="connsiteY9" fmla="*/ 62026 h 372146"/>
                      <a:gd name="connsiteX10" fmla="*/ 4979991 w 4979991"/>
                      <a:gd name="connsiteY10" fmla="*/ 310120 h 372146"/>
                      <a:gd name="connsiteX11" fmla="*/ 4917965 w 4979991"/>
                      <a:gd name="connsiteY11" fmla="*/ 372146 h 372146"/>
                      <a:gd name="connsiteX12" fmla="*/ 4127141 w 4979991"/>
                      <a:gd name="connsiteY12" fmla="*/ 372146 h 372146"/>
                      <a:gd name="connsiteX13" fmla="*/ 3336316 w 4979991"/>
                      <a:gd name="connsiteY13" fmla="*/ 372146 h 372146"/>
                      <a:gd name="connsiteX14" fmla="*/ 2642611 w 4979991"/>
                      <a:gd name="connsiteY14" fmla="*/ 372146 h 372146"/>
                      <a:gd name="connsiteX15" fmla="*/ 2046024 w 4979991"/>
                      <a:gd name="connsiteY15" fmla="*/ 372146 h 372146"/>
                      <a:gd name="connsiteX16" fmla="*/ 1303759 w 4979991"/>
                      <a:gd name="connsiteY16" fmla="*/ 372146 h 372146"/>
                      <a:gd name="connsiteX17" fmla="*/ 62026 w 4979991"/>
                      <a:gd name="connsiteY17" fmla="*/ 372146 h 372146"/>
                      <a:gd name="connsiteX18" fmla="*/ 0 w 4979991"/>
                      <a:gd name="connsiteY18" fmla="*/ 310120 h 372146"/>
                      <a:gd name="connsiteX19" fmla="*/ 0 w 4979991"/>
                      <a:gd name="connsiteY19" fmla="*/ 62026 h 3721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4979991" h="372146" fill="none" extrusionOk="0">
                        <a:moveTo>
                          <a:pt x="0" y="62026"/>
                        </a:moveTo>
                        <a:cubicBezTo>
                          <a:pt x="7529" y="28479"/>
                          <a:pt x="24636" y="-511"/>
                          <a:pt x="62026" y="0"/>
                        </a:cubicBezTo>
                        <a:cubicBezTo>
                          <a:pt x="287155" y="-23587"/>
                          <a:pt x="610969" y="27643"/>
                          <a:pt x="755732" y="0"/>
                        </a:cubicBezTo>
                        <a:cubicBezTo>
                          <a:pt x="900495" y="-27643"/>
                          <a:pt x="1278225" y="-33479"/>
                          <a:pt x="1546556" y="0"/>
                        </a:cubicBezTo>
                        <a:cubicBezTo>
                          <a:pt x="1814887" y="33479"/>
                          <a:pt x="1914366" y="10722"/>
                          <a:pt x="2143143" y="0"/>
                        </a:cubicBezTo>
                        <a:cubicBezTo>
                          <a:pt x="2371920" y="-10722"/>
                          <a:pt x="2678295" y="-24892"/>
                          <a:pt x="2933967" y="0"/>
                        </a:cubicBezTo>
                        <a:cubicBezTo>
                          <a:pt x="3189639" y="24892"/>
                          <a:pt x="3243332" y="-12657"/>
                          <a:pt x="3481994" y="0"/>
                        </a:cubicBezTo>
                        <a:cubicBezTo>
                          <a:pt x="3720656" y="12657"/>
                          <a:pt x="3859931" y="25382"/>
                          <a:pt x="4030022" y="0"/>
                        </a:cubicBezTo>
                        <a:cubicBezTo>
                          <a:pt x="4200113" y="-25382"/>
                          <a:pt x="4535270" y="-5547"/>
                          <a:pt x="4917965" y="0"/>
                        </a:cubicBezTo>
                        <a:cubicBezTo>
                          <a:pt x="4953433" y="1194"/>
                          <a:pt x="4983729" y="21209"/>
                          <a:pt x="4979991" y="62026"/>
                        </a:cubicBezTo>
                        <a:cubicBezTo>
                          <a:pt x="4984281" y="128065"/>
                          <a:pt x="4990395" y="247160"/>
                          <a:pt x="4979991" y="310120"/>
                        </a:cubicBezTo>
                        <a:cubicBezTo>
                          <a:pt x="4974260" y="339267"/>
                          <a:pt x="4955782" y="374846"/>
                          <a:pt x="4917965" y="372146"/>
                        </a:cubicBezTo>
                        <a:cubicBezTo>
                          <a:pt x="4666088" y="348588"/>
                          <a:pt x="4413591" y="405715"/>
                          <a:pt x="4127141" y="372146"/>
                        </a:cubicBezTo>
                        <a:cubicBezTo>
                          <a:pt x="3840691" y="338577"/>
                          <a:pt x="3616127" y="367627"/>
                          <a:pt x="3336316" y="372146"/>
                        </a:cubicBezTo>
                        <a:cubicBezTo>
                          <a:pt x="3056506" y="376665"/>
                          <a:pt x="2964604" y="343582"/>
                          <a:pt x="2642611" y="372146"/>
                        </a:cubicBezTo>
                        <a:cubicBezTo>
                          <a:pt x="2320619" y="400710"/>
                          <a:pt x="2192926" y="367967"/>
                          <a:pt x="2046024" y="372146"/>
                        </a:cubicBezTo>
                        <a:cubicBezTo>
                          <a:pt x="1899122" y="376325"/>
                          <a:pt x="1583990" y="368856"/>
                          <a:pt x="1303759" y="372146"/>
                        </a:cubicBezTo>
                        <a:cubicBezTo>
                          <a:pt x="1023528" y="375436"/>
                          <a:pt x="475855" y="360323"/>
                          <a:pt x="62026" y="372146"/>
                        </a:cubicBezTo>
                        <a:cubicBezTo>
                          <a:pt x="25152" y="372414"/>
                          <a:pt x="2233" y="340134"/>
                          <a:pt x="0" y="310120"/>
                        </a:cubicBezTo>
                        <a:cubicBezTo>
                          <a:pt x="-827" y="242045"/>
                          <a:pt x="-4996" y="181706"/>
                          <a:pt x="0" y="62026"/>
                        </a:cubicBezTo>
                        <a:close/>
                      </a:path>
                      <a:path w="4979991" h="372146" stroke="0" extrusionOk="0">
                        <a:moveTo>
                          <a:pt x="0" y="62026"/>
                        </a:moveTo>
                        <a:cubicBezTo>
                          <a:pt x="-1587" y="22787"/>
                          <a:pt x="26812" y="82"/>
                          <a:pt x="62026" y="0"/>
                        </a:cubicBezTo>
                        <a:cubicBezTo>
                          <a:pt x="269632" y="-3176"/>
                          <a:pt x="615806" y="21444"/>
                          <a:pt x="852850" y="0"/>
                        </a:cubicBezTo>
                        <a:cubicBezTo>
                          <a:pt x="1089894" y="-21444"/>
                          <a:pt x="1380928" y="27735"/>
                          <a:pt x="1595115" y="0"/>
                        </a:cubicBezTo>
                        <a:cubicBezTo>
                          <a:pt x="1809303" y="-27735"/>
                          <a:pt x="1920385" y="4589"/>
                          <a:pt x="2143143" y="0"/>
                        </a:cubicBezTo>
                        <a:cubicBezTo>
                          <a:pt x="2365901" y="-4589"/>
                          <a:pt x="2544805" y="10693"/>
                          <a:pt x="2739730" y="0"/>
                        </a:cubicBezTo>
                        <a:cubicBezTo>
                          <a:pt x="2934655" y="-10693"/>
                          <a:pt x="3131849" y="20865"/>
                          <a:pt x="3336316" y="0"/>
                        </a:cubicBezTo>
                        <a:cubicBezTo>
                          <a:pt x="3540783" y="-20865"/>
                          <a:pt x="3811902" y="15374"/>
                          <a:pt x="3932903" y="0"/>
                        </a:cubicBezTo>
                        <a:cubicBezTo>
                          <a:pt x="4053904" y="-15374"/>
                          <a:pt x="4667056" y="-41774"/>
                          <a:pt x="4917965" y="0"/>
                        </a:cubicBezTo>
                        <a:cubicBezTo>
                          <a:pt x="4955800" y="-3908"/>
                          <a:pt x="4979295" y="27291"/>
                          <a:pt x="4979991" y="62026"/>
                        </a:cubicBezTo>
                        <a:cubicBezTo>
                          <a:pt x="4977571" y="128601"/>
                          <a:pt x="4968791" y="191029"/>
                          <a:pt x="4979991" y="310120"/>
                        </a:cubicBezTo>
                        <a:cubicBezTo>
                          <a:pt x="4984940" y="347940"/>
                          <a:pt x="4957579" y="377855"/>
                          <a:pt x="4917965" y="372146"/>
                        </a:cubicBezTo>
                        <a:cubicBezTo>
                          <a:pt x="4677822" y="373957"/>
                          <a:pt x="4455657" y="340090"/>
                          <a:pt x="4224259" y="372146"/>
                        </a:cubicBezTo>
                        <a:cubicBezTo>
                          <a:pt x="3992861" y="404202"/>
                          <a:pt x="3813774" y="343838"/>
                          <a:pt x="3481994" y="372146"/>
                        </a:cubicBezTo>
                        <a:cubicBezTo>
                          <a:pt x="3150214" y="400454"/>
                          <a:pt x="2972553" y="342499"/>
                          <a:pt x="2739730" y="372146"/>
                        </a:cubicBezTo>
                        <a:cubicBezTo>
                          <a:pt x="2506907" y="401793"/>
                          <a:pt x="2237561" y="402472"/>
                          <a:pt x="2094583" y="372146"/>
                        </a:cubicBezTo>
                        <a:cubicBezTo>
                          <a:pt x="1951605" y="341820"/>
                          <a:pt x="1637891" y="342512"/>
                          <a:pt x="1303759" y="372146"/>
                        </a:cubicBezTo>
                        <a:cubicBezTo>
                          <a:pt x="969627" y="401780"/>
                          <a:pt x="826681" y="398592"/>
                          <a:pt x="707172" y="372146"/>
                        </a:cubicBezTo>
                        <a:cubicBezTo>
                          <a:pt x="587663" y="345700"/>
                          <a:pt x="357131" y="344057"/>
                          <a:pt x="62026" y="372146"/>
                        </a:cubicBezTo>
                        <a:cubicBezTo>
                          <a:pt x="33234" y="372805"/>
                          <a:pt x="-2038" y="351853"/>
                          <a:pt x="0" y="310120"/>
                        </a:cubicBezTo>
                        <a:cubicBezTo>
                          <a:pt x="9247" y="212514"/>
                          <a:pt x="12175" y="169160"/>
                          <a:pt x="0" y="62026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err="1">
                <a:solidFill>
                  <a:schemeClr val="tx1"/>
                </a:solidFill>
                <a:latin typeface="+mj-lt"/>
                <a:cs typeface="Calibri"/>
              </a:rPr>
              <a:t>Dauer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: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 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max </a:t>
            </a: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Calibri"/>
              </a:rPr>
              <a:t>24 </a:t>
            </a:r>
            <a:r>
              <a:rPr lang="en-GB" b="1" dirty="0" err="1">
                <a:solidFill>
                  <a:schemeClr val="tx1"/>
                </a:solidFill>
                <a:latin typeface="+mj-lt"/>
                <a:cs typeface="Calibri"/>
              </a:rPr>
              <a:t>Monate</a:t>
            </a:r>
            <a:endParaRPr kumimoji="0" lang="en-GB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493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17</a:t>
            </a:fld>
            <a:endParaRPr lang="de-AT" dirty="0"/>
          </a:p>
        </p:txBody>
      </p:sp>
      <p:graphicFrame>
        <p:nvGraphicFramePr>
          <p:cNvPr id="6" name="Table 8">
            <a:extLst>
              <a:ext uri="{FF2B5EF4-FFF2-40B4-BE49-F238E27FC236}">
                <a16:creationId xmlns:a16="http://schemas.microsoft.com/office/drawing/2014/main" id="{6ABE1101-5508-46AF-8780-E2FEBD20B6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1422479"/>
              </p:ext>
            </p:extLst>
          </p:nvPr>
        </p:nvGraphicFramePr>
        <p:xfrm>
          <a:off x="540001" y="1602845"/>
          <a:ext cx="8431984" cy="1533054"/>
        </p:xfrm>
        <a:graphic>
          <a:graphicData uri="http://schemas.openxmlformats.org/drawingml/2006/table">
            <a:tbl>
              <a:tblPr firstRow="1" bandRow="1"/>
              <a:tblGrid>
                <a:gridCol w="6449275">
                  <a:extLst>
                    <a:ext uri="{9D8B030D-6E8A-4147-A177-3AD203B41FA5}">
                      <a16:colId xmlns:a16="http://schemas.microsoft.com/office/drawing/2014/main" val="2448687676"/>
                    </a:ext>
                  </a:extLst>
                </a:gridCol>
                <a:gridCol w="1982709">
                  <a:extLst>
                    <a:ext uri="{9D8B030D-6E8A-4147-A177-3AD203B41FA5}">
                      <a16:colId xmlns:a16="http://schemas.microsoft.com/office/drawing/2014/main" val="1324881409"/>
                    </a:ext>
                  </a:extLst>
                </a:gridCol>
              </a:tblGrid>
              <a:tr h="2708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US" sz="2000" b="1" baseline="0" dirty="0" err="1">
                          <a:solidFill>
                            <a:schemeClr val="bg2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Titel</a:t>
                      </a:r>
                      <a:r>
                        <a:rPr lang="en-US" sz="2000" b="1" baseline="0" dirty="0">
                          <a:solidFill>
                            <a:schemeClr val="bg2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 </a:t>
                      </a:r>
                      <a:endParaRPr lang="en-US" sz="2000" b="1" dirty="0">
                        <a:solidFill>
                          <a:schemeClr val="bg2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858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 smtClean="0">
                          <a:solidFill>
                            <a:schemeClr val="bg2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Einreichfristen</a:t>
                      </a:r>
                      <a:endParaRPr lang="en-US" sz="2000" b="1" dirty="0">
                        <a:solidFill>
                          <a:schemeClr val="bg2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858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5323293"/>
                  </a:ext>
                </a:extLst>
              </a:tr>
              <a:tr h="313854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2000" b="1" dirty="0" err="1">
                          <a:effectLst/>
                          <a:latin typeface="+mj-lt"/>
                          <a:cs typeface="Arial" panose="020B0604020202020204" pitchFamily="34" charset="0"/>
                        </a:rPr>
                        <a:t>Aktionsbereich</a:t>
                      </a:r>
                      <a:r>
                        <a:rPr lang="en-US" sz="2000" b="1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 “</a:t>
                      </a:r>
                      <a:r>
                        <a:rPr lang="en-US" sz="2000" b="1" dirty="0" err="1">
                          <a:effectLst/>
                          <a:latin typeface="+mj-lt"/>
                          <a:cs typeface="Arial" panose="020B0604020202020204" pitchFamily="34" charset="0"/>
                        </a:rPr>
                        <a:t>Bürgerbeteiligung</a:t>
                      </a:r>
                      <a:r>
                        <a:rPr lang="en-US" sz="2000" b="1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 und </a:t>
                      </a:r>
                      <a:r>
                        <a:rPr lang="en-US" sz="2000" b="1" dirty="0" err="1">
                          <a:effectLst/>
                          <a:latin typeface="+mj-lt"/>
                          <a:cs typeface="Arial" panose="020B0604020202020204" pitchFamily="34" charset="0"/>
                        </a:rPr>
                        <a:t>Teilhabe</a:t>
                      </a:r>
                      <a:r>
                        <a:rPr lang="en-US" sz="2000" b="1" dirty="0">
                          <a:effectLst/>
                          <a:latin typeface="+mj-lt"/>
                          <a:cs typeface="Arial" panose="020B0604020202020204" pitchFamily="34" charset="0"/>
                        </a:rPr>
                        <a:t>”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5309678"/>
                  </a:ext>
                </a:extLst>
              </a:tr>
              <a:tr h="2708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de-DE" sz="2000" b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Städtepartnerschaften  </a:t>
                      </a:r>
                      <a:endParaRPr lang="en-US" sz="2000" b="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dirty="0" smtClean="0"/>
                        <a:t>20. September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780905"/>
                  </a:ext>
                </a:extLst>
              </a:tr>
              <a:tr h="270825">
                <a:tc>
                  <a:txBody>
                    <a:bodyPr/>
                    <a:lstStyle/>
                    <a:p>
                      <a:r>
                        <a:rPr lang="en-US" sz="2000" b="0" dirty="0" err="1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Städtenetzwerke</a:t>
                      </a:r>
                      <a:endParaRPr lang="en-US" sz="2000" b="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dirty="0" smtClean="0"/>
                        <a:t>20. April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4952652"/>
                  </a:ext>
                </a:extLst>
              </a:tr>
              <a:tr h="270825">
                <a:tc>
                  <a:txBody>
                    <a:bodyPr/>
                    <a:lstStyle/>
                    <a:p>
                      <a:r>
                        <a:rPr lang="en-US" sz="2000" b="0" dirty="0" err="1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Europäische</a:t>
                      </a:r>
                      <a:r>
                        <a:rPr lang="en-US" sz="2000" b="0" dirty="0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000" b="0" dirty="0" err="1" smtClean="0">
                          <a:effectLst/>
                          <a:latin typeface="+mn-lt"/>
                          <a:cs typeface="Arial" panose="020B0604020202020204" pitchFamily="34" charset="0"/>
                        </a:rPr>
                        <a:t>Erinnerungskultur</a:t>
                      </a:r>
                      <a:endParaRPr lang="en-US" sz="2000" b="0" dirty="0"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dirty="0" smtClean="0"/>
                        <a:t>6. Juni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3743759"/>
                  </a:ext>
                </a:extLst>
              </a:tr>
            </a:tbl>
          </a:graphicData>
        </a:graphic>
      </p:graphicFrame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Laufende Calls 2023 - Einreichfristen </a:t>
            </a:r>
            <a:endParaRPr lang="de-AT" dirty="0"/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4829961"/>
              </p:ext>
            </p:extLst>
          </p:nvPr>
        </p:nvGraphicFramePr>
        <p:xfrm>
          <a:off x="539751" y="3340729"/>
          <a:ext cx="8432234" cy="487680"/>
        </p:xfrm>
        <a:graphic>
          <a:graphicData uri="http://schemas.openxmlformats.org/drawingml/2006/table">
            <a:tbl>
              <a:tblPr firstRow="1" bandRow="1"/>
              <a:tblGrid>
                <a:gridCol w="6440471">
                  <a:extLst>
                    <a:ext uri="{9D8B030D-6E8A-4147-A177-3AD203B41FA5}">
                      <a16:colId xmlns:a16="http://schemas.microsoft.com/office/drawing/2014/main" val="796826861"/>
                    </a:ext>
                  </a:extLst>
                </a:gridCol>
                <a:gridCol w="1991763">
                  <a:extLst>
                    <a:ext uri="{9D8B030D-6E8A-4147-A177-3AD203B41FA5}">
                      <a16:colId xmlns:a16="http://schemas.microsoft.com/office/drawing/2014/main" val="917284392"/>
                    </a:ext>
                  </a:extLst>
                </a:gridCol>
              </a:tblGrid>
              <a:tr h="452673">
                <a:tc>
                  <a:txBody>
                    <a:bodyPr/>
                    <a:lstStyle/>
                    <a:p>
                      <a:r>
                        <a:rPr lang="en-US" sz="2000" b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Bürgerbeteiligung</a:t>
                      </a:r>
                      <a:r>
                        <a:rPr lang="en-US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und </a:t>
                      </a:r>
                      <a:r>
                        <a:rPr lang="en-US" sz="2000" b="0" dirty="0" err="1">
                          <a:effectLst/>
                          <a:latin typeface="+mn-lt"/>
                          <a:cs typeface="Arial" panose="020B0604020202020204" pitchFamily="34" charset="0"/>
                        </a:rPr>
                        <a:t>Teilhabe</a:t>
                      </a:r>
                      <a:r>
                        <a:rPr lang="en-US" sz="2000" b="0" dirty="0">
                          <a:effectLst/>
                          <a:latin typeface="+mn-lt"/>
                          <a:cs typeface="Arial" panose="020B0604020202020204" pitchFamily="34" charset="0"/>
                        </a:rPr>
                        <a:t>  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dirty="0" smtClean="0"/>
                        <a:t>öffnet im März; Frist: September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51824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781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32782" y="2165196"/>
            <a:ext cx="7978526" cy="1837427"/>
          </a:xfrm>
        </p:spPr>
        <p:txBody>
          <a:bodyPr/>
          <a:lstStyle/>
          <a:p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 smtClean="0">
                <a:solidFill>
                  <a:srgbClr val="FF0000"/>
                </a:solidFill>
              </a:rPr>
              <a:t>Erste Ergebnisse nach zwei Call-Runden</a:t>
            </a:r>
            <a:br>
              <a:rPr lang="de-AT" sz="3400" dirty="0" smtClean="0">
                <a:solidFill>
                  <a:srgbClr val="FF0000"/>
                </a:solidFill>
              </a:rPr>
            </a:br>
            <a:r>
              <a:rPr lang="de-AT" sz="3400" dirty="0" smtClean="0">
                <a:solidFill>
                  <a:srgbClr val="FF0000"/>
                </a:solidFill>
              </a:rPr>
              <a:t>(2021 und 2022)  </a:t>
            </a:r>
            <a:r>
              <a:rPr lang="de-AT" sz="3200" dirty="0" smtClean="0">
                <a:solidFill>
                  <a:srgbClr val="FF0000"/>
                </a:solidFill>
              </a:rPr>
              <a:t> </a:t>
            </a:r>
            <a:r>
              <a:rPr lang="de-AT" sz="3400" dirty="0">
                <a:solidFill>
                  <a:srgbClr val="FF0000"/>
                </a:solidFill>
              </a:rPr>
              <a:t/>
            </a:r>
            <a:br>
              <a:rPr lang="de-AT" sz="3400" dirty="0">
                <a:solidFill>
                  <a:srgbClr val="FF0000"/>
                </a:solidFill>
              </a:rPr>
            </a:br>
            <a:endParaRPr lang="de-A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26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Eckdaten zu abgeschlossenen Calls (2021/2022)</a:t>
            </a:r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000" y="2093220"/>
            <a:ext cx="7978525" cy="3442180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0" y="1632491"/>
            <a:ext cx="7978775" cy="4363638"/>
          </a:xfrm>
        </p:spPr>
        <p:txBody>
          <a:bodyPr/>
          <a:lstStyle/>
          <a:p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19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5741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7518" y="1018800"/>
            <a:ext cx="8231007" cy="829455"/>
          </a:xfrm>
        </p:spPr>
        <p:txBody>
          <a:bodyPr/>
          <a:lstStyle/>
          <a:p>
            <a:r>
              <a:rPr lang="de-AT" dirty="0" smtClean="0"/>
              <a:t>CERV-Programmziele</a:t>
            </a:r>
            <a:endParaRPr lang="de-AT" dirty="0"/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1338481861"/>
              </p:ext>
            </p:extLst>
          </p:nvPr>
        </p:nvGraphicFramePr>
        <p:xfrm>
          <a:off x="4772922" y="1018801"/>
          <a:ext cx="4218677" cy="5469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Pfeil nach rechts 13"/>
          <p:cNvSpPr/>
          <p:nvPr/>
        </p:nvSpPr>
        <p:spPr>
          <a:xfrm>
            <a:off x="287518" y="1716865"/>
            <a:ext cx="4680722" cy="4238796"/>
          </a:xfrm>
          <a:prstGeom prst="rightArrow">
            <a:avLst>
              <a:gd name="adj1" fmla="val 94663"/>
              <a:gd name="adj2" fmla="val 50205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de-DE"/>
          </a:p>
        </p:txBody>
      </p:sp>
      <p:grpSp>
        <p:nvGrpSpPr>
          <p:cNvPr id="21" name="Gruppieren 20"/>
          <p:cNvGrpSpPr/>
          <p:nvPr/>
        </p:nvGrpSpPr>
        <p:grpSpPr>
          <a:xfrm>
            <a:off x="386080" y="2286000"/>
            <a:ext cx="3415068" cy="3123313"/>
            <a:chOff x="-222148" y="-108842"/>
            <a:chExt cx="2778585" cy="4477435"/>
          </a:xfrm>
        </p:grpSpPr>
        <p:sp>
          <p:nvSpPr>
            <p:cNvPr id="22" name="Rechteck 21"/>
            <p:cNvSpPr/>
            <p:nvPr/>
          </p:nvSpPr>
          <p:spPr>
            <a:xfrm>
              <a:off x="0" y="2113542"/>
              <a:ext cx="2016152" cy="2088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Textfeld 22"/>
            <p:cNvSpPr txBox="1"/>
            <p:nvPr/>
          </p:nvSpPr>
          <p:spPr>
            <a:xfrm>
              <a:off x="-222148" y="-108842"/>
              <a:ext cx="2778585" cy="44774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589280" rIns="0" bIns="589280" numCol="1" spcCol="1270" anchor="ctr" anchorCtr="0">
              <a:noAutofit/>
            </a:bodyPr>
            <a:lstStyle/>
            <a:p>
              <a:pPr lvl="0" defTabSz="2578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b="1" kern="1200" dirty="0"/>
                <a:t>Schutz und Förderung der                          in den EU-Verträgen,</a:t>
              </a:r>
              <a:r>
                <a:rPr lang="de-DE" kern="1200" dirty="0"/>
                <a:t> der                     Charter für Menschenrechte und anderen anwendbaren internationalen Menschenrechts-konventionen  </a:t>
              </a:r>
              <a:r>
                <a:rPr lang="de-DE" b="1" kern="1200" dirty="0"/>
                <a:t>verankerten Rechte und Werte. </a:t>
              </a:r>
              <a:r>
                <a:rPr lang="de-DE" kern="1200" dirty="0"/>
                <a:t>Dies </a:t>
              </a:r>
              <a:r>
                <a:rPr lang="de-DE" b="1" kern="1200" dirty="0"/>
                <a:t>mit</a:t>
              </a:r>
              <a:r>
                <a:rPr lang="de-DE" kern="1200" dirty="0"/>
                <a:t> </a:t>
              </a:r>
              <a:r>
                <a:rPr lang="de-DE" b="1" kern="1200" dirty="0"/>
                <a:t>dem Ziel des </a:t>
              </a:r>
              <a:r>
                <a:rPr lang="de-DE" b="1" dirty="0"/>
                <a:t>A</a:t>
              </a:r>
              <a:r>
                <a:rPr lang="de-DE" b="1" kern="1200" dirty="0"/>
                <a:t>ufbaus, der Erhaltung </a:t>
              </a:r>
              <a:r>
                <a:rPr lang="de-DE" kern="1200" dirty="0"/>
                <a:t>und </a:t>
              </a:r>
              <a:r>
                <a:rPr lang="de-DE" b="1" kern="1200" dirty="0"/>
                <a:t>Weiterentwicklung offener, auf Rechten basierender, demokratischer, gleichberechtigter und inklusiver Gesellschaften</a:t>
              </a:r>
              <a:r>
                <a:rPr lang="de-DE" kern="1200" dirty="0"/>
                <a:t>. </a:t>
              </a:r>
              <a:r>
                <a:rPr lang="de-DE" u="sng" kern="1200" dirty="0"/>
                <a:t>Soll durch folgende spezifische Zielesetzungen (Aktionsbereiche) erreicht               werden: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50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685CBD-7164-4F8A-A4C8-04EC46371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Ergebnisse: Erfolgsraten nach Aktionsbereichen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000" y="1848255"/>
            <a:ext cx="7978525" cy="4217265"/>
          </a:xfrm>
          <a:prstGeom prst="rect">
            <a:avLst/>
          </a:prstGeom>
        </p:spPr>
      </p:pic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4898588-0902-48A5-BBB4-5A5CB7FC3C8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42CF022-56FB-4C6A-84F6-3F43756CD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20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8133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Ergebnisse: Erfolgsraten nach Calls</a:t>
            </a:r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01" y="1631108"/>
            <a:ext cx="6761017" cy="3786342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40000" y="1778400"/>
            <a:ext cx="7978525" cy="3440145"/>
          </a:xfrm>
        </p:spPr>
        <p:txBody>
          <a:bodyPr/>
          <a:lstStyle/>
          <a:p>
            <a:endParaRPr lang="de-AT" dirty="0" smtClean="0"/>
          </a:p>
          <a:p>
            <a:endParaRPr lang="de-AT" dirty="0"/>
          </a:p>
          <a:p>
            <a:endParaRPr lang="de-AT" dirty="0" smtClean="0"/>
          </a:p>
          <a:p>
            <a:endParaRPr lang="de-AT" dirty="0"/>
          </a:p>
          <a:p>
            <a:endParaRPr lang="de-AT" dirty="0" smtClean="0"/>
          </a:p>
          <a:p>
            <a:endParaRPr lang="de-AT" dirty="0"/>
          </a:p>
          <a:p>
            <a:endParaRPr lang="de-AT" dirty="0" smtClean="0"/>
          </a:p>
          <a:p>
            <a:pPr marL="0" indent="0">
              <a:spcAft>
                <a:spcPts val="0"/>
              </a:spcAft>
              <a:buNone/>
            </a:pPr>
            <a:r>
              <a:rPr lang="de-AT" b="1" u="sng" dirty="0" smtClean="0"/>
              <a:t>2021:</a:t>
            </a:r>
            <a:r>
              <a:rPr lang="de-AT" b="1" dirty="0" smtClean="0"/>
              <a:t>				</a:t>
            </a:r>
            <a:r>
              <a:rPr lang="de-AT" b="1" u="sng" dirty="0" smtClean="0"/>
              <a:t>2022:</a:t>
            </a:r>
            <a:r>
              <a:rPr lang="de-AT" b="1" dirty="0" smtClean="0"/>
              <a:t>				</a:t>
            </a:r>
            <a:endParaRPr lang="de-AT" b="1" dirty="0"/>
          </a:p>
          <a:p>
            <a:pPr marL="0" indent="0">
              <a:spcAft>
                <a:spcPts val="0"/>
              </a:spcAft>
              <a:buNone/>
            </a:pPr>
            <a:r>
              <a:rPr lang="de-AT" sz="1500" b="1" dirty="0" smtClean="0">
                <a:solidFill>
                  <a:srgbClr val="FF0000"/>
                </a:solidFill>
              </a:rPr>
              <a:t>Städtepartnerschaften: 76%</a:t>
            </a:r>
            <a:r>
              <a:rPr lang="de-AT" sz="1500" dirty="0" smtClean="0"/>
              <a:t>		</a:t>
            </a:r>
            <a:r>
              <a:rPr lang="de-AT" sz="1600" b="1" dirty="0">
                <a:solidFill>
                  <a:srgbClr val="FF0000"/>
                </a:solidFill>
              </a:rPr>
              <a:t>Städtepartnerschaften: 88%</a:t>
            </a:r>
            <a:r>
              <a:rPr lang="de-AT" sz="1500" b="1" dirty="0" smtClean="0">
                <a:solidFill>
                  <a:srgbClr val="FF0000"/>
                </a:solidFill>
              </a:rPr>
              <a:t>	</a:t>
            </a:r>
            <a:r>
              <a:rPr lang="de-AT" sz="1500" b="1" dirty="0" smtClean="0"/>
              <a:t>	</a:t>
            </a:r>
          </a:p>
          <a:p>
            <a:pPr marL="0" indent="0">
              <a:spcAft>
                <a:spcPts val="0"/>
              </a:spcAft>
              <a:buNone/>
            </a:pPr>
            <a:r>
              <a:rPr lang="de-AT" sz="1500" b="1" dirty="0" smtClean="0"/>
              <a:t>Städtenetzwerke: 38%		</a:t>
            </a:r>
            <a:r>
              <a:rPr lang="de-AT" sz="1500" b="1" dirty="0" smtClean="0">
                <a:solidFill>
                  <a:srgbClr val="FF0000"/>
                </a:solidFill>
              </a:rPr>
              <a:t>Städtenetzwerke: 79%</a:t>
            </a:r>
          </a:p>
          <a:p>
            <a:pPr marL="0" indent="0">
              <a:spcAft>
                <a:spcPts val="0"/>
              </a:spcAft>
              <a:buNone/>
            </a:pPr>
            <a:r>
              <a:rPr lang="de-AT" sz="1500" dirty="0" smtClean="0"/>
              <a:t>Erinnerungskultur: 28%		Erinnerungskultur: 23%</a:t>
            </a:r>
          </a:p>
          <a:p>
            <a:pPr marL="0" indent="0">
              <a:spcAft>
                <a:spcPts val="0"/>
              </a:spcAft>
              <a:buNone/>
            </a:pPr>
            <a:r>
              <a:rPr lang="de-AT" sz="1500" dirty="0"/>
              <a:t>	</a:t>
            </a:r>
            <a:r>
              <a:rPr lang="de-AT" sz="1500" dirty="0" smtClean="0"/>
              <a:t>			Bürgerbeteiligung: 44%</a:t>
            </a:r>
          </a:p>
          <a:p>
            <a:pPr marL="0" indent="0">
              <a:buNone/>
            </a:pP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21</a:t>
            </a:fld>
            <a:endParaRPr lang="de-AT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7418" y="4490905"/>
            <a:ext cx="1672701" cy="926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87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C3AFAA-554E-4EB3-83AB-11159147A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Ergebnisse: Begünstigte nach Mitgliedstaaten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49" y="1848256"/>
            <a:ext cx="7978775" cy="4125824"/>
          </a:xfrm>
          <a:prstGeom prst="rect">
            <a:avLst/>
          </a:prstGeom>
        </p:spPr>
      </p:pic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0CB9207-3064-4209-9D49-551392B90BB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lIns="0" tIns="0" rIns="0" bIns="0" rtlCol="0" anchor="t">
            <a:noAutofit/>
          </a:bodyPr>
          <a:lstStyle/>
          <a:p>
            <a:pPr marL="251460" indent="-251460"/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E9A736F-8906-4C67-8A57-0F7781714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22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4874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32782" y="2165196"/>
            <a:ext cx="7978526" cy="1837427"/>
          </a:xfrm>
        </p:spPr>
        <p:txBody>
          <a:bodyPr/>
          <a:lstStyle/>
          <a:p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>
                <a:solidFill>
                  <a:srgbClr val="FF0000"/>
                </a:solidFill>
              </a:rPr>
              <a:t>Wie stelle ich einen Förderantrag?</a:t>
            </a:r>
            <a:r>
              <a:rPr lang="de-AT" sz="3200" dirty="0">
                <a:solidFill>
                  <a:srgbClr val="FF0000"/>
                </a:solidFill>
              </a:rPr>
              <a:t> </a:t>
            </a:r>
            <a:r>
              <a:rPr lang="de-AT" sz="3400" dirty="0">
                <a:solidFill>
                  <a:srgbClr val="FF0000"/>
                </a:solidFill>
              </a:rPr>
              <a:t/>
            </a:r>
            <a:br>
              <a:rPr lang="de-AT" sz="3400" dirty="0">
                <a:solidFill>
                  <a:srgbClr val="FF0000"/>
                </a:solidFill>
              </a:rPr>
            </a:br>
            <a:endParaRPr lang="de-A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93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624720"/>
            <a:ext cx="7978525" cy="514636"/>
          </a:xfrm>
        </p:spPr>
        <p:txBody>
          <a:bodyPr/>
          <a:lstStyle/>
          <a:p>
            <a:r>
              <a:rPr lang="de-AT" dirty="0"/>
              <a:t>Antragstellung 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0" y="1139356"/>
            <a:ext cx="7978775" cy="4363638"/>
          </a:xfrm>
        </p:spPr>
        <p:txBody>
          <a:bodyPr/>
          <a:lstStyle/>
          <a:p>
            <a:pPr marL="0" indent="0">
              <a:buNone/>
            </a:pPr>
            <a:r>
              <a:rPr lang="de-AT" dirty="0"/>
              <a:t>Die gesamte Antragstellung erfolgt ausschließlich</a:t>
            </a:r>
            <a:r>
              <a:rPr lang="de-AT" b="1" dirty="0"/>
              <a:t> online</a:t>
            </a:r>
            <a:r>
              <a:rPr lang="de-AT" dirty="0"/>
              <a:t> über das </a:t>
            </a:r>
            <a:r>
              <a:rPr lang="de-AT" b="1" dirty="0"/>
              <a:t>"</a:t>
            </a:r>
            <a:r>
              <a:rPr lang="de-AT" b="1" dirty="0" err="1"/>
              <a:t>Funding</a:t>
            </a:r>
            <a:r>
              <a:rPr lang="de-AT" b="1" dirty="0"/>
              <a:t> and Tender </a:t>
            </a:r>
            <a:r>
              <a:rPr lang="de-AT" b="1" dirty="0" err="1"/>
              <a:t>Opportunities</a:t>
            </a:r>
            <a:r>
              <a:rPr lang="de-AT" b="1" dirty="0"/>
              <a:t> Portal" (FTOP)</a:t>
            </a:r>
            <a:r>
              <a:rPr lang="de-AT" dirty="0"/>
              <a:t> der Europäischen Kommission. </a:t>
            </a:r>
            <a:endParaRPr lang="de-AT" dirty="0" smtClean="0"/>
          </a:p>
          <a:p>
            <a:pPr marL="0" indent="0">
              <a:buNone/>
            </a:pPr>
            <a:r>
              <a:rPr lang="de-AT" b="1" dirty="0" smtClean="0">
                <a:solidFill>
                  <a:schemeClr val="bg1">
                    <a:lumMod val="75000"/>
                  </a:schemeClr>
                </a:solidFill>
                <a:hlinkClick r:id="rId2"/>
              </a:rPr>
              <a:t>https</a:t>
            </a:r>
            <a:r>
              <a:rPr lang="de-AT" b="1" dirty="0">
                <a:solidFill>
                  <a:schemeClr val="bg1">
                    <a:lumMod val="75000"/>
                  </a:schemeClr>
                </a:solidFill>
                <a:hlinkClick r:id="rId2"/>
              </a:rPr>
              <a:t>://ec.europa.eu/info/funding-tenders/opportunities/portal/screen/programmes/cerv</a:t>
            </a:r>
            <a:r>
              <a:rPr lang="de-AT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endParaRPr lang="de-AT" dirty="0">
              <a:solidFill>
                <a:schemeClr val="bg1">
                  <a:lumMod val="75000"/>
                </a:schemeClr>
              </a:solidFill>
            </a:endParaRPr>
          </a:p>
          <a:p>
            <a:pPr lvl="1"/>
            <a:endParaRPr lang="de-AT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24</a:t>
            </a:fld>
            <a:endParaRPr lang="de-AT" dirty="0"/>
          </a:p>
        </p:txBody>
      </p:sp>
      <p:pic>
        <p:nvPicPr>
          <p:cNvPr id="6" name="Google Shape;923;p91"/>
          <p:cNvPicPr preferRelativeResize="0">
            <a:picLocks/>
          </p:cNvPicPr>
          <p:nvPr/>
        </p:nvPicPr>
        <p:blipFill rotWithShape="1">
          <a:blip r:embed="rId3">
            <a:alphaModFix/>
          </a:blip>
          <a:srcRect l="387" r="32771"/>
          <a:stretch/>
        </p:blipFill>
        <p:spPr>
          <a:xfrm>
            <a:off x="540001" y="2807745"/>
            <a:ext cx="4041226" cy="3302597"/>
          </a:xfrm>
          <a:prstGeom prst="rect">
            <a:avLst/>
          </a:prstGeom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Google Shape;941;p93"/>
          <p:cNvPicPr preferRelativeResize="0">
            <a:picLocks/>
          </p:cNvPicPr>
          <p:nvPr/>
        </p:nvPicPr>
        <p:blipFill rotWithShape="1">
          <a:blip r:embed="rId4">
            <a:alphaModFix/>
          </a:blip>
          <a:srcRect b="-2427"/>
          <a:stretch/>
        </p:blipFill>
        <p:spPr>
          <a:xfrm>
            <a:off x="4668819" y="2807747"/>
            <a:ext cx="4270786" cy="330259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150212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516368"/>
            <a:ext cx="7978525" cy="531797"/>
          </a:xfrm>
        </p:spPr>
        <p:txBody>
          <a:bodyPr/>
          <a:lstStyle/>
          <a:p>
            <a:r>
              <a:rPr lang="de-AT" dirty="0" smtClean="0"/>
              <a:t>Antragstellung – Schritt 1: EU Login-Konto einrichten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40000" y="1017259"/>
            <a:ext cx="7698653" cy="4363638"/>
          </a:xfrm>
        </p:spPr>
        <p:txBody>
          <a:bodyPr/>
          <a:lstStyle/>
          <a:p>
            <a:pPr marL="0" indent="0">
              <a:buNone/>
            </a:pPr>
            <a:r>
              <a:rPr lang="de-AT" dirty="0" smtClean="0"/>
              <a:t>Zentrale Voraussetzung für die Einreichung eines Antrages über das FTOP ist ein </a:t>
            </a:r>
            <a:r>
              <a:rPr lang="de-AT" b="1" dirty="0" smtClean="0"/>
              <a:t>gültiges EU-Login-Konto</a:t>
            </a:r>
            <a:r>
              <a:rPr lang="de-AT" dirty="0" smtClean="0"/>
              <a:t>. Sowohl Antragsteller als auch Partner müssen ein solches Konto anlegen!</a:t>
            </a:r>
          </a:p>
          <a:p>
            <a:pPr marL="0" indent="0">
              <a:buNone/>
            </a:pPr>
            <a:r>
              <a:rPr lang="de-AT" b="1" u="sng" dirty="0" smtClean="0">
                <a:solidFill>
                  <a:schemeClr val="bg1">
                    <a:lumMod val="50000"/>
                  </a:schemeClr>
                </a:solidFill>
                <a:hlinkClick r:id="rId2"/>
              </a:rPr>
              <a:t>https://webgate.ec.europa.eu/cas/eim/external/register.cgi</a:t>
            </a:r>
            <a:endParaRPr lang="de-AT" b="1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25</a:t>
            </a:fld>
            <a:endParaRPr lang="de-AT" dirty="0"/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6558314" y="3031845"/>
            <a:ext cx="2291378" cy="307849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lIns="0" tIns="0" rIns="0" bIns="0" rtlCol="0">
            <a:noAutofit/>
          </a:bodyPr>
          <a:lstStyle>
            <a:lvl1pPr marL="252000" marR="0" indent="-25200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>
                <a:schemeClr val="tx2"/>
              </a:buClr>
              <a:buSzTx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4000" marR="0" indent="-25200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Tx/>
              <a:buSzTx/>
              <a:buFont typeface="Corbel" panose="020B0503020204020204" pitchFamily="34" charset="0"/>
              <a:buChar char="−"/>
              <a:tabLst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6000" indent="-25200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Arial" pitchFamily="34" charset="0"/>
              <a:buChar char="–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tx2"/>
              </a:buClr>
              <a:buFont typeface="Arial" pitchFamily="34" charset="0"/>
              <a:buChar char="»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orbel" panose="020B0503020204020204" pitchFamily="34" charset="0"/>
              <a:buNone/>
            </a:pPr>
            <a:r>
              <a:rPr lang="de-AT" sz="1600" dirty="0" smtClean="0"/>
              <a:t>Nähere Informationen zur Einrichtung eines EU Login Kontos bietet das "IT </a:t>
            </a:r>
            <a:r>
              <a:rPr lang="de-AT" sz="1600" dirty="0" err="1" smtClean="0"/>
              <a:t>How</a:t>
            </a:r>
            <a:r>
              <a:rPr lang="de-AT" sz="1600" dirty="0" smtClean="0"/>
              <a:t> </a:t>
            </a:r>
            <a:r>
              <a:rPr lang="de-AT" sz="1600" dirty="0" err="1" smtClean="0"/>
              <a:t>to</a:t>
            </a:r>
            <a:r>
              <a:rPr lang="de-AT" sz="1600" dirty="0" smtClean="0"/>
              <a:t>"-Service unter der Rubrik "</a:t>
            </a:r>
            <a:r>
              <a:rPr lang="de-AT" sz="1600" dirty="0" err="1" smtClean="0"/>
              <a:t>Getting</a:t>
            </a:r>
            <a:r>
              <a:rPr lang="de-AT" sz="1600" dirty="0" smtClean="0"/>
              <a:t> </a:t>
            </a:r>
            <a:r>
              <a:rPr lang="de-AT" sz="1600" dirty="0" err="1" smtClean="0"/>
              <a:t>started</a:t>
            </a:r>
            <a:r>
              <a:rPr lang="de-AT" sz="1600" dirty="0" smtClean="0"/>
              <a:t>“</a:t>
            </a:r>
          </a:p>
          <a:p>
            <a:pPr marL="0" indent="0">
              <a:buFont typeface="Corbel" panose="020B0503020204020204" pitchFamily="34" charset="0"/>
              <a:buNone/>
            </a:pPr>
            <a:r>
              <a:rPr lang="de-AT" sz="1600" b="1" dirty="0" smtClean="0">
                <a:solidFill>
                  <a:schemeClr val="bg1">
                    <a:lumMod val="50000"/>
                  </a:schemeClr>
                </a:solidFill>
                <a:hlinkClick r:id="rId3"/>
              </a:rPr>
              <a:t>https://webgate.ec.europa.eu/funding-tenders-opportunities/display/IT/Getting+started</a:t>
            </a:r>
            <a:r>
              <a:rPr lang="de-AT" sz="16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endParaRPr lang="de-AT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000" y="2506532"/>
            <a:ext cx="5912789" cy="360381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</p:pic>
    </p:spTree>
    <p:extLst>
      <p:ext uri="{BB962C8B-B14F-4D97-AF65-F5344CB8AC3E}">
        <p14:creationId xmlns:p14="http://schemas.microsoft.com/office/powerpoint/2010/main" val="161442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591673"/>
            <a:ext cx="7978525" cy="400454"/>
          </a:xfrm>
        </p:spPr>
        <p:txBody>
          <a:bodyPr/>
          <a:lstStyle/>
          <a:p>
            <a:r>
              <a:rPr lang="de-AT" dirty="0"/>
              <a:t>Antragstellung </a:t>
            </a:r>
            <a:r>
              <a:rPr lang="de-AT" dirty="0" smtClean="0"/>
              <a:t>– Schritt 2: Registrierung ihrer Organisation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40000" y="1075765"/>
            <a:ext cx="7978775" cy="4651545"/>
          </a:xfrm>
        </p:spPr>
        <p:txBody>
          <a:bodyPr/>
          <a:lstStyle/>
          <a:p>
            <a:pPr marL="0" indent="0">
              <a:buClr>
                <a:srgbClr val="E6320F"/>
              </a:buClr>
              <a:buNone/>
            </a:pPr>
            <a:r>
              <a:rPr lang="de-AT" b="1" u="sng" dirty="0" smtClean="0">
                <a:solidFill>
                  <a:srgbClr val="E6EFF3">
                    <a:lumMod val="10000"/>
                  </a:srgbClr>
                </a:solidFill>
              </a:rPr>
              <a:t>PIC-Code abholen!:</a:t>
            </a:r>
            <a:r>
              <a:rPr lang="de-AT" b="1" dirty="0" smtClean="0">
                <a:solidFill>
                  <a:srgbClr val="E6EFF3">
                    <a:lumMod val="10000"/>
                  </a:srgbClr>
                </a:solidFill>
              </a:rPr>
              <a:t> </a:t>
            </a:r>
            <a:r>
              <a:rPr lang="de-AT" dirty="0" smtClean="0">
                <a:solidFill>
                  <a:srgbClr val="E6EFF3">
                    <a:lumMod val="10000"/>
                  </a:srgbClr>
                </a:solidFill>
              </a:rPr>
              <a:t>Bei Registrierung erhalten Sie einen </a:t>
            </a:r>
            <a:r>
              <a:rPr lang="de-AT" b="1" dirty="0">
                <a:solidFill>
                  <a:srgbClr val="E6EFF3">
                    <a:lumMod val="10000"/>
                  </a:srgbClr>
                </a:solidFill>
              </a:rPr>
              <a:t>9-stelligen PIC-Code </a:t>
            </a:r>
            <a:r>
              <a:rPr lang="de-AT" dirty="0">
                <a:solidFill>
                  <a:srgbClr val="E6EFF3">
                    <a:lumMod val="10000"/>
                  </a:srgbClr>
                </a:solidFill>
              </a:rPr>
              <a:t>(</a:t>
            </a:r>
            <a:r>
              <a:rPr lang="de-AT" dirty="0" err="1">
                <a:solidFill>
                  <a:srgbClr val="E6EFF3">
                    <a:lumMod val="10000"/>
                  </a:srgbClr>
                </a:solidFill>
              </a:rPr>
              <a:t>Participant</a:t>
            </a:r>
            <a:r>
              <a:rPr lang="de-AT" dirty="0">
                <a:solidFill>
                  <a:srgbClr val="E6EFF3">
                    <a:lumMod val="10000"/>
                  </a:srgbClr>
                </a:solidFill>
              </a:rPr>
              <a:t> </a:t>
            </a:r>
            <a:r>
              <a:rPr lang="de-AT" dirty="0" err="1">
                <a:solidFill>
                  <a:srgbClr val="E6EFF3">
                    <a:lumMod val="10000"/>
                  </a:srgbClr>
                </a:solidFill>
              </a:rPr>
              <a:t>Identification</a:t>
            </a:r>
            <a:r>
              <a:rPr lang="de-AT" dirty="0">
                <a:solidFill>
                  <a:srgbClr val="E6EFF3">
                    <a:lumMod val="10000"/>
                  </a:srgbClr>
                </a:solidFill>
              </a:rPr>
              <a:t> Code). Sowohl Antragsteller als auch Partner brauchen einen PIC-Code!</a:t>
            </a:r>
          </a:p>
          <a:p>
            <a:pPr marL="0" lvl="0" indent="0">
              <a:buClr>
                <a:srgbClr val="E6320F"/>
              </a:buClr>
              <a:buNone/>
            </a:pPr>
            <a:r>
              <a:rPr lang="de-AT" b="1" u="sng" dirty="0">
                <a:solidFill>
                  <a:schemeClr val="tx1">
                    <a:lumMod val="75000"/>
                    <a:lumOff val="25000"/>
                  </a:schemeClr>
                </a:solidFill>
                <a:hlinkClick r:id="rId2"/>
              </a:rPr>
              <a:t>https://ec.europa.eu/info/funding-tenders/opportunities/portal/screen/how-to-participate/participant-register</a:t>
            </a:r>
            <a:endParaRPr lang="de-AT" b="1" u="sng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26</a:t>
            </a:fld>
            <a:endParaRPr lang="de-AT" dirty="0"/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6529892" y="3141233"/>
            <a:ext cx="2474259" cy="315199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vert="horz" lIns="0" tIns="0" rIns="0" bIns="0" rtlCol="0">
            <a:noAutofit/>
          </a:bodyPr>
          <a:lstStyle>
            <a:lvl1pPr marL="252000" marR="0" indent="-25200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>
                <a:schemeClr val="tx2"/>
              </a:buClr>
              <a:buSzTx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4000" marR="0" indent="-25200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Tx/>
              <a:buSzTx/>
              <a:buFont typeface="Corbel" panose="020B0503020204020204" pitchFamily="34" charset="0"/>
              <a:buChar char="−"/>
              <a:tabLst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6000" indent="-252000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1425"/>
              </a:spcAft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Arial" pitchFamily="34" charset="0"/>
              <a:buChar char="–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buClr>
                <a:schemeClr val="tx2"/>
              </a:buClr>
              <a:buFont typeface="Arial" pitchFamily="34" charset="0"/>
              <a:buChar char="»"/>
              <a:defRPr sz="180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AT" sz="1600" dirty="0" smtClean="0">
                <a:solidFill>
                  <a:srgbClr val="E6EFF3">
                    <a:lumMod val="10000"/>
                  </a:srgbClr>
                </a:solidFill>
              </a:rPr>
              <a:t>Nähere Informationen zur Registrierung bietet das "IT </a:t>
            </a:r>
            <a:r>
              <a:rPr lang="de-AT" sz="1600" dirty="0" err="1" smtClean="0">
                <a:solidFill>
                  <a:srgbClr val="E6EFF3">
                    <a:lumMod val="10000"/>
                  </a:srgbClr>
                </a:solidFill>
              </a:rPr>
              <a:t>How</a:t>
            </a:r>
            <a:r>
              <a:rPr lang="de-AT" sz="1600" dirty="0" smtClean="0">
                <a:solidFill>
                  <a:srgbClr val="E6EFF3">
                    <a:lumMod val="10000"/>
                  </a:srgbClr>
                </a:solidFill>
              </a:rPr>
              <a:t> </a:t>
            </a:r>
            <a:r>
              <a:rPr lang="de-AT" sz="1600" dirty="0" err="1" smtClean="0">
                <a:solidFill>
                  <a:srgbClr val="E6EFF3">
                    <a:lumMod val="10000"/>
                  </a:srgbClr>
                </a:solidFill>
              </a:rPr>
              <a:t>to</a:t>
            </a:r>
            <a:r>
              <a:rPr lang="de-AT" sz="1600" dirty="0" smtClean="0">
                <a:solidFill>
                  <a:srgbClr val="E6EFF3">
                    <a:lumMod val="10000"/>
                  </a:srgbClr>
                </a:solidFill>
              </a:rPr>
              <a:t>"-Service"  unter der Rubrik "Register an </a:t>
            </a:r>
            <a:r>
              <a:rPr lang="de-AT" sz="1600" dirty="0" err="1" smtClean="0">
                <a:solidFill>
                  <a:srgbClr val="E6EFF3">
                    <a:lumMod val="10000"/>
                  </a:srgbClr>
                </a:solidFill>
              </a:rPr>
              <a:t>organisation</a:t>
            </a:r>
            <a:r>
              <a:rPr lang="de-AT" sz="1600" dirty="0" smtClean="0">
                <a:solidFill>
                  <a:srgbClr val="E6EFF3">
                    <a:lumMod val="10000"/>
                  </a:srgbClr>
                </a:solidFill>
              </a:rPr>
              <a:t>".</a:t>
            </a:r>
          </a:p>
          <a:p>
            <a:pPr marL="0" indent="0">
              <a:buNone/>
            </a:pPr>
            <a:r>
              <a:rPr lang="de-AT" sz="1600" b="1" dirty="0" smtClean="0">
                <a:solidFill>
                  <a:srgbClr val="A2CED5"/>
                </a:solidFill>
                <a:hlinkClick r:id="rId3"/>
              </a:rPr>
              <a:t>https://webgate.ec.europa.eu/funding-tenders-opportunities/display/IT/Register+an+organisation</a:t>
            </a:r>
            <a:r>
              <a:rPr lang="de-AT" sz="1600" b="1" dirty="0" smtClean="0">
                <a:solidFill>
                  <a:srgbClr val="A2CED5"/>
                </a:solidFill>
              </a:rPr>
              <a:t> </a:t>
            </a:r>
          </a:p>
          <a:p>
            <a:endParaRPr lang="de-AT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000" y="2842352"/>
            <a:ext cx="5914588" cy="4015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95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5590" y="451821"/>
            <a:ext cx="8132685" cy="1136012"/>
          </a:xfrm>
        </p:spPr>
        <p:txBody>
          <a:bodyPr/>
          <a:lstStyle/>
          <a:p>
            <a:r>
              <a:rPr lang="de-AT" dirty="0" smtClean="0"/>
              <a:t>Antragstellung - Schritt 3: Antragsformular erstellen 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85590" y="957431"/>
            <a:ext cx="8339769" cy="4832844"/>
          </a:xfrm>
        </p:spPr>
        <p:txBody>
          <a:bodyPr/>
          <a:lstStyle/>
          <a:p>
            <a:pPr marL="0" indent="0">
              <a:buNone/>
            </a:pPr>
            <a:r>
              <a:rPr lang="de-AT" b="1" dirty="0" smtClean="0"/>
              <a:t>Antragsformular</a:t>
            </a:r>
            <a:r>
              <a:rPr lang="de-AT" dirty="0" smtClean="0"/>
              <a:t> besteht </a:t>
            </a:r>
            <a:r>
              <a:rPr lang="de-AT" dirty="0"/>
              <a:t>grundsätzlich aus 2 Teilen: Teil A und Teil B.</a:t>
            </a:r>
          </a:p>
          <a:p>
            <a:r>
              <a:rPr lang="de-AT" b="1" u="sng" dirty="0"/>
              <a:t>Teil A</a:t>
            </a:r>
            <a:r>
              <a:rPr lang="de-AT" u="sng" dirty="0"/>
              <a:t> </a:t>
            </a:r>
            <a:r>
              <a:rPr lang="de-AT" dirty="0"/>
              <a:t>enthält Angaben zur antragstellenden bzw. zu den teilnehmenden Behörden/Organisationen. Diese Informationen sind direkt  am FTOP einzugeben.</a:t>
            </a:r>
          </a:p>
          <a:p>
            <a:r>
              <a:rPr lang="de-AT" b="1" u="sng" dirty="0"/>
              <a:t>Teil B</a:t>
            </a:r>
            <a:r>
              <a:rPr lang="de-AT" dirty="0"/>
              <a:t> enthält inhaltliche und technische Angaben zum </a:t>
            </a:r>
            <a:r>
              <a:rPr lang="de-AT" dirty="0" smtClean="0"/>
              <a:t>Projekt:</a:t>
            </a:r>
          </a:p>
          <a:p>
            <a:pPr lvl="1"/>
            <a:r>
              <a:rPr lang="de-AT" sz="1600" b="1" dirty="0" smtClean="0"/>
              <a:t>Relevanz:</a:t>
            </a:r>
            <a:r>
              <a:rPr lang="de-AT" sz="1600" dirty="0" smtClean="0"/>
              <a:t> Hintergrund und generelle Ziele, Bedarf und spezifische Ziele, </a:t>
            </a:r>
          </a:p>
          <a:p>
            <a:pPr lvl="1"/>
            <a:r>
              <a:rPr lang="de-AT" sz="1600" b="1" dirty="0" smtClean="0"/>
              <a:t>Qualität:</a:t>
            </a:r>
            <a:r>
              <a:rPr lang="de-AT" sz="1600" dirty="0" smtClean="0"/>
              <a:t> Konzept, Methodik, Konsortium, Team, Projektumsetzung</a:t>
            </a:r>
          </a:p>
          <a:p>
            <a:pPr lvl="1"/>
            <a:r>
              <a:rPr lang="de-AT" sz="1600" b="1" dirty="0" smtClean="0"/>
              <a:t>Auswirkung:</a:t>
            </a:r>
            <a:r>
              <a:rPr lang="de-AT" sz="1600" dirty="0" smtClean="0"/>
              <a:t> Zielgruppen, Kommunikation, Verbreitung, Sichtbarkeit, Nachhaltigkeit</a:t>
            </a:r>
          </a:p>
          <a:p>
            <a:pPr lvl="1"/>
            <a:r>
              <a:rPr lang="de-AT" sz="1600" b="1" dirty="0" smtClean="0"/>
              <a:t>Arbeitsplan und Arbeitspakete, Zeitplan</a:t>
            </a:r>
            <a:endParaRPr lang="de-AT" sz="1600" b="1" dirty="0"/>
          </a:p>
          <a:p>
            <a:pPr marL="252000" lvl="1" indent="0">
              <a:buNone/>
            </a:pPr>
            <a:r>
              <a:rPr lang="de-AT" dirty="0" smtClean="0"/>
              <a:t>Teil B </a:t>
            </a:r>
            <a:r>
              <a:rPr lang="de-AT" dirty="0"/>
              <a:t>i</a:t>
            </a:r>
            <a:r>
              <a:rPr lang="de-AT" dirty="0" smtClean="0"/>
              <a:t>st </a:t>
            </a:r>
            <a:r>
              <a:rPr lang="de-AT" dirty="0"/>
              <a:t>ein interaktives PDF-Dokument, das vom Antragsteller zu bearbeiten ist, auf dem persönlichen Computer gespeichert werden kann und fristgerecht auf digitalem Weg über das FTOP einzureichen ist. </a:t>
            </a:r>
          </a:p>
          <a:p>
            <a:pPr marL="0" indent="0">
              <a:buNone/>
            </a:pPr>
            <a:r>
              <a:rPr lang="de-AT" b="1" dirty="0"/>
              <a:t>S</a:t>
            </a:r>
            <a:r>
              <a:rPr lang="de-AT" b="1" dirty="0" smtClean="0"/>
              <a:t>tandardisiertes Antragsformular </a:t>
            </a:r>
            <a:r>
              <a:rPr lang="de-AT" dirty="0" smtClean="0"/>
              <a:t>(Teil A + B) zur </a:t>
            </a:r>
            <a:r>
              <a:rPr lang="de-AT" dirty="0"/>
              <a:t>Information </a:t>
            </a:r>
            <a:r>
              <a:rPr lang="de-AT" dirty="0" smtClean="0"/>
              <a:t>bzw. Ausfüllhilfe unter:</a:t>
            </a:r>
            <a:endParaRPr lang="de-AT" dirty="0"/>
          </a:p>
          <a:p>
            <a:pPr marL="0" indent="0">
              <a:buNone/>
            </a:pPr>
            <a:r>
              <a:rPr lang="de-AT" b="1" dirty="0">
                <a:solidFill>
                  <a:schemeClr val="bg1">
                    <a:lumMod val="50000"/>
                  </a:schemeClr>
                </a:solidFill>
                <a:hlinkClick r:id="rId2"/>
              </a:rPr>
              <a:t>https://ec.europa.eu/info/funding-tenders/opportunities/docs/2021-2027/cerv/temp-form/af/af_cerv_en.pdf</a:t>
            </a:r>
            <a:r>
              <a:rPr lang="de-AT" b="1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endParaRPr lang="de-AT" dirty="0"/>
          </a:p>
          <a:p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27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1023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6312" y="490708"/>
            <a:ext cx="7978525" cy="993728"/>
          </a:xfrm>
        </p:spPr>
        <p:txBody>
          <a:bodyPr/>
          <a:lstStyle/>
          <a:p>
            <a:r>
              <a:rPr lang="de-AT" dirty="0" smtClean="0"/>
              <a:t>Antragsselektion</a:t>
            </a:r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0" y="987572"/>
            <a:ext cx="7851963" cy="2365521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626312" y="3353093"/>
            <a:ext cx="7978775" cy="5323488"/>
          </a:xfrm>
        </p:spPr>
        <p:txBody>
          <a:bodyPr/>
          <a:lstStyle/>
          <a:p>
            <a:r>
              <a:rPr lang="de-AT" b="1" dirty="0" smtClean="0"/>
              <a:t>Relevanz:</a:t>
            </a:r>
            <a:r>
              <a:rPr lang="de-AT" dirty="0" smtClean="0"/>
              <a:t> Grad der Übereinstimmung mit den Prioritäten und Zielen des Calls;  klar definierte „Needs“ und Zielgruppen (einschließlich Geschlechterperspektive); Beitrag zum legislativen und strategischen Kontext auf EU-Ebene, Möglichkeit der Übertragbarkeit auf andere Länder etc.</a:t>
            </a:r>
          </a:p>
          <a:p>
            <a:r>
              <a:rPr lang="de-AT" b="1" dirty="0" smtClean="0"/>
              <a:t>Qualität:</a:t>
            </a:r>
            <a:r>
              <a:rPr lang="de-AT" dirty="0" smtClean="0"/>
              <a:t> Klarheit und Kohärenz des Projektes; logische Verknüpfung von Problemen, Erfordernissen und Lösungsvorschlägen, angemessene Arbeitsorganisation, Zeitplan, Ressourcenzuweisung, etc.</a:t>
            </a:r>
          </a:p>
          <a:p>
            <a:r>
              <a:rPr lang="de-AT" b="1" dirty="0" smtClean="0"/>
              <a:t>Auswirkung:</a:t>
            </a:r>
            <a:r>
              <a:rPr lang="de-AT" dirty="0" smtClean="0"/>
              <a:t>  Langfristige Auswirkungen der Ergebnisse auf Zielgruppen und Öffentlichkeit; Nachhaltigkeit der Ergebnisse nach Förderende etc.</a:t>
            </a:r>
          </a:p>
          <a:p>
            <a:endParaRPr lang="de-AT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28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1865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32782" y="2165196"/>
            <a:ext cx="7978526" cy="1837427"/>
          </a:xfrm>
        </p:spPr>
        <p:txBody>
          <a:bodyPr/>
          <a:lstStyle/>
          <a:p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 smtClean="0">
                <a:solidFill>
                  <a:srgbClr val="FF0000"/>
                </a:solidFill>
              </a:rPr>
              <a:t>Projektbeispiele </a:t>
            </a:r>
            <a:endParaRPr lang="de-A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9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7848" y="1005548"/>
            <a:ext cx="7978525" cy="829455"/>
          </a:xfrm>
        </p:spPr>
        <p:txBody>
          <a:bodyPr/>
          <a:lstStyle/>
          <a:p>
            <a:r>
              <a:rPr lang="de-AT" dirty="0"/>
              <a:t>Spezifische Ziele („Aktionsbereiche“)- </a:t>
            </a:r>
            <a:br>
              <a:rPr lang="de-AT" dirty="0"/>
            </a:br>
            <a:r>
              <a:rPr lang="de-AT" dirty="0"/>
              <a:t>Zuordnung nach Vorgängerprogrammen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352" y="1988132"/>
            <a:ext cx="2875367" cy="2181169"/>
          </a:xfrm>
          <a:prstGeom prst="rect">
            <a:avLst/>
          </a:prstGeom>
        </p:spPr>
      </p:pic>
      <p:sp>
        <p:nvSpPr>
          <p:cNvPr id="9" name="Flussdiagramm: Prozess 8"/>
          <p:cNvSpPr/>
          <p:nvPr/>
        </p:nvSpPr>
        <p:spPr>
          <a:xfrm>
            <a:off x="5657065" y="1953807"/>
            <a:ext cx="3142903" cy="2288339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E6EFF3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2" name="Flussdiagramm: Prozess 11"/>
          <p:cNvSpPr/>
          <p:nvPr/>
        </p:nvSpPr>
        <p:spPr>
          <a:xfrm>
            <a:off x="5634182" y="4798789"/>
            <a:ext cx="3165786" cy="1330408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>
              <a:ln>
                <a:noFill/>
              </a:ln>
              <a:solidFill>
                <a:srgbClr val="E6EFF3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graphicFrame>
        <p:nvGraphicFramePr>
          <p:cNvPr id="11" name="Diagramm 10"/>
          <p:cNvGraphicFramePr/>
          <p:nvPr>
            <p:extLst/>
          </p:nvPr>
        </p:nvGraphicFramePr>
        <p:xfrm>
          <a:off x="4213297" y="2532806"/>
          <a:ext cx="1651903" cy="1095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3" name="Diagramm 12"/>
          <p:cNvGraphicFramePr/>
          <p:nvPr>
            <p:extLst/>
          </p:nvPr>
        </p:nvGraphicFramePr>
        <p:xfrm>
          <a:off x="4239600" y="3725758"/>
          <a:ext cx="1625600" cy="1221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cxnSp>
        <p:nvCxnSpPr>
          <p:cNvPr id="7" name="Gerader Verbinder 6"/>
          <p:cNvCxnSpPr/>
          <p:nvPr/>
        </p:nvCxnSpPr>
        <p:spPr>
          <a:xfrm flipV="1">
            <a:off x="4291258" y="3306619"/>
            <a:ext cx="1342924" cy="11977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/>
          <p:cNvCxnSpPr/>
          <p:nvPr/>
        </p:nvCxnSpPr>
        <p:spPr>
          <a:xfrm>
            <a:off x="4257705" y="4887237"/>
            <a:ext cx="1383114" cy="79315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 flipV="1">
            <a:off x="4242357" y="3306619"/>
            <a:ext cx="1395705" cy="264970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976" y="5100267"/>
            <a:ext cx="2773166" cy="792342"/>
          </a:xfrm>
          <a:prstGeom prst="rect">
            <a:avLst/>
          </a:prstGeom>
        </p:spPr>
      </p:pic>
      <p:graphicFrame>
        <p:nvGraphicFramePr>
          <p:cNvPr id="14" name="Diagramm 13"/>
          <p:cNvGraphicFramePr/>
          <p:nvPr>
            <p:extLst>
              <p:ext uri="{D42A27DB-BD31-4B8C-83A1-F6EECF244321}">
                <p14:modId xmlns:p14="http://schemas.microsoft.com/office/powerpoint/2010/main" val="43966740"/>
              </p:ext>
            </p:extLst>
          </p:nvPr>
        </p:nvGraphicFramePr>
        <p:xfrm>
          <a:off x="236043" y="1835003"/>
          <a:ext cx="4043186" cy="49262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</p:spTree>
    <p:extLst>
      <p:ext uri="{BB962C8B-B14F-4D97-AF65-F5344CB8AC3E}">
        <p14:creationId xmlns:p14="http://schemas.microsoft.com/office/powerpoint/2010/main" val="3494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1018801"/>
            <a:ext cx="7978525" cy="442740"/>
          </a:xfrm>
        </p:spPr>
        <p:txBody>
          <a:bodyPr/>
          <a:lstStyle/>
          <a:p>
            <a:pPr>
              <a:lnSpc>
                <a:spcPts val="2200"/>
              </a:lnSpc>
            </a:pPr>
            <a:r>
              <a:rPr lang="de-AT" sz="2000" dirty="0" smtClean="0"/>
              <a:t>Gemeindepartnerschaft:</a:t>
            </a:r>
            <a:br>
              <a:rPr lang="de-AT" sz="2000" dirty="0" smtClean="0"/>
            </a:br>
            <a:r>
              <a:rPr lang="de-AT" sz="2000" dirty="0" smtClean="0"/>
              <a:t>Gib </a:t>
            </a:r>
            <a:r>
              <a:rPr lang="de-AT" sz="2000" dirty="0"/>
              <a:t>dem Frieden dein </a:t>
            </a:r>
            <a:r>
              <a:rPr lang="de-AT" sz="2000" dirty="0" smtClean="0"/>
              <a:t>Gesicht -  Jugend </a:t>
            </a:r>
            <a:r>
              <a:rPr lang="de-AT" sz="2000" dirty="0"/>
              <a:t>für Miteinander und Solidarität </a:t>
            </a:r>
            <a:r>
              <a:rPr lang="de-AT" sz="2000" dirty="0" smtClean="0"/>
              <a:t> </a:t>
            </a:r>
            <a:r>
              <a:rPr lang="de-AT" sz="2000" dirty="0"/>
              <a:t/>
            </a:r>
            <a:br>
              <a:rPr lang="de-AT" sz="2000" dirty="0"/>
            </a:br>
            <a:r>
              <a:rPr lang="de-AT" dirty="0"/>
              <a:t/>
            </a:r>
            <a:br>
              <a:rPr lang="de-AT" dirty="0"/>
            </a:br>
            <a:r>
              <a:rPr lang="de-AT" dirty="0" smtClean="0"/>
              <a:t/>
            </a:r>
            <a:br>
              <a:rPr lang="de-AT" dirty="0" smtClean="0"/>
            </a:br>
            <a:r>
              <a:rPr lang="de-AT" sz="1200" dirty="0"/>
              <a:t/>
            </a:r>
            <a:br>
              <a:rPr lang="de-AT" sz="1200" dirty="0"/>
            </a:br>
            <a:r>
              <a:rPr lang="de-AT" dirty="0"/>
              <a:t/>
            </a:r>
            <a:br>
              <a:rPr lang="de-AT" dirty="0"/>
            </a:br>
            <a:r>
              <a:rPr lang="de-AT" dirty="0" smtClean="0"/>
              <a:t/>
            </a:r>
            <a:br>
              <a:rPr lang="de-AT" dirty="0" smtClean="0"/>
            </a:br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1790" y="2055874"/>
            <a:ext cx="3422211" cy="2036292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40000" y="2055875"/>
            <a:ext cx="8213915" cy="4784018"/>
          </a:xfrm>
        </p:spPr>
        <p:txBody>
          <a:bodyPr/>
          <a:lstStyle/>
          <a:p>
            <a:r>
              <a:rPr lang="de-AT" dirty="0" smtClean="0"/>
              <a:t>Projektträger</a:t>
            </a:r>
            <a:r>
              <a:rPr lang="de-AT" dirty="0"/>
              <a:t>: Städte-Partnerschaftsverein </a:t>
            </a:r>
            <a:r>
              <a:rPr lang="de-AT" dirty="0" err="1"/>
              <a:t>Ebensee</a:t>
            </a:r>
            <a:endParaRPr lang="de-AT" dirty="0"/>
          </a:p>
          <a:p>
            <a:r>
              <a:rPr lang="de-AT" dirty="0"/>
              <a:t>Partner: </a:t>
            </a:r>
            <a:r>
              <a:rPr lang="de-AT" dirty="0" err="1"/>
              <a:t>Ebensee</a:t>
            </a:r>
            <a:r>
              <a:rPr lang="de-AT" dirty="0"/>
              <a:t> (AT), Prato (IT), </a:t>
            </a:r>
            <a:r>
              <a:rPr lang="de-AT" dirty="0" err="1"/>
              <a:t>Zawiercie</a:t>
            </a:r>
            <a:r>
              <a:rPr lang="de-AT" dirty="0"/>
              <a:t> (PL)</a:t>
            </a:r>
          </a:p>
          <a:p>
            <a:r>
              <a:rPr lang="de-AT" dirty="0"/>
              <a:t>Laufzeit: 03. 05. 2018 – 07. 05. 2018</a:t>
            </a:r>
          </a:p>
          <a:p>
            <a:r>
              <a:rPr lang="de-AT" dirty="0"/>
              <a:t>EU-Fördersumme: € </a:t>
            </a:r>
            <a:r>
              <a:rPr lang="de-AT" dirty="0" smtClean="0"/>
              <a:t>25.000</a:t>
            </a:r>
          </a:p>
          <a:p>
            <a:pPr marL="0" indent="0">
              <a:buNone/>
            </a:pPr>
            <a:r>
              <a:rPr lang="de-AT" dirty="0" smtClean="0"/>
              <a:t>					              </a:t>
            </a:r>
            <a:r>
              <a:rPr lang="de-AT" sz="800" dirty="0" smtClean="0"/>
              <a:t>@ </a:t>
            </a:r>
            <a:r>
              <a:rPr lang="de-AT" sz="800" dirty="0" err="1" smtClean="0"/>
              <a:t>Hörmandinger</a:t>
            </a:r>
            <a:endParaRPr lang="de-AT" sz="800" dirty="0" smtClean="0"/>
          </a:p>
          <a:p>
            <a:pPr marL="0" indent="0">
              <a:buNone/>
            </a:pPr>
            <a:r>
              <a:rPr lang="de-AT" dirty="0" smtClean="0"/>
              <a:t>Partnerschaftliches </a:t>
            </a:r>
            <a:r>
              <a:rPr lang="de-AT" dirty="0"/>
              <a:t>Erarbeiten von </a:t>
            </a:r>
            <a:r>
              <a:rPr lang="de-AT" dirty="0" smtClean="0"/>
              <a:t>Projekten, die gemeinsam der Öffentlichkeit in </a:t>
            </a:r>
            <a:r>
              <a:rPr lang="de-AT" dirty="0" err="1" smtClean="0"/>
              <a:t>Ebensee</a:t>
            </a:r>
            <a:r>
              <a:rPr lang="de-AT" dirty="0" smtClean="0"/>
              <a:t> präsentiert wurden (Festakt, Aufführung </a:t>
            </a:r>
            <a:r>
              <a:rPr lang="de-AT" dirty="0"/>
              <a:t>eines gemeinsamen </a:t>
            </a:r>
            <a:r>
              <a:rPr lang="de-AT" dirty="0" smtClean="0"/>
              <a:t>erarbeiteten Musikstückes</a:t>
            </a:r>
            <a:r>
              <a:rPr lang="de-AT" dirty="0"/>
              <a:t>, </a:t>
            </a:r>
            <a:r>
              <a:rPr lang="de-AT" dirty="0" smtClean="0"/>
              <a:t>Friedensmesse). </a:t>
            </a:r>
            <a:r>
              <a:rPr lang="de-AT" dirty="0"/>
              <a:t>G</a:t>
            </a:r>
            <a:r>
              <a:rPr lang="de-AT" dirty="0" smtClean="0"/>
              <a:t>emeinsamer </a:t>
            </a:r>
            <a:r>
              <a:rPr lang="de-AT" dirty="0"/>
              <a:t>Besuch </a:t>
            </a:r>
            <a:r>
              <a:rPr lang="de-AT" dirty="0" smtClean="0"/>
              <a:t>Gedenkstätte </a:t>
            </a:r>
            <a:r>
              <a:rPr lang="de-AT" dirty="0" err="1" smtClean="0"/>
              <a:t>Ebensee</a:t>
            </a:r>
            <a:r>
              <a:rPr lang="de-AT" dirty="0" smtClean="0"/>
              <a:t> sowie KZ Mauthausen.</a:t>
            </a:r>
          </a:p>
          <a:p>
            <a:pPr marL="0" indent="0">
              <a:buNone/>
            </a:pPr>
            <a:r>
              <a:rPr lang="de-AT" b="1" u="sng" dirty="0">
                <a:solidFill>
                  <a:srgbClr val="000000"/>
                </a:solidFill>
                <a:latin typeface="Europa Austria" panose="02000503030000020003" pitchFamily="50" charset="0"/>
              </a:rPr>
              <a:t>www.ebensee.at/Unser_Ebensee/Gib_dem_Frieden_dein_Gesicht</a:t>
            </a:r>
            <a:endParaRPr lang="de-AT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30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0643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8562" y="814972"/>
            <a:ext cx="8189963" cy="690275"/>
          </a:xfrm>
        </p:spPr>
        <p:txBody>
          <a:bodyPr/>
          <a:lstStyle/>
          <a:p>
            <a:pPr>
              <a:lnSpc>
                <a:spcPts val="2200"/>
              </a:lnSpc>
            </a:pPr>
            <a:r>
              <a:rPr lang="de-AT" sz="2000" dirty="0" smtClean="0"/>
              <a:t>Gemeindepartnerschaft</a:t>
            </a:r>
            <a:r>
              <a:rPr lang="de-AT" sz="2000" dirty="0"/>
              <a:t>: </a:t>
            </a:r>
            <a:r>
              <a:rPr lang="de-AT" sz="2000" dirty="0" smtClean="0"/>
              <a:t/>
            </a:r>
            <a:br>
              <a:rPr lang="de-AT" sz="2000" dirty="0" smtClean="0"/>
            </a:br>
            <a:r>
              <a:rPr lang="de-AT" sz="2000" dirty="0" smtClean="0"/>
              <a:t>Europa verbinden durch Bürgerbeteiligung und Kooperation </a:t>
            </a:r>
            <a:r>
              <a:rPr lang="de-AT" sz="2000" dirty="0"/>
              <a:t/>
            </a:r>
            <a:br>
              <a:rPr lang="de-AT" sz="2000" dirty="0"/>
            </a:br>
            <a:r>
              <a:rPr lang="de-AT" dirty="0"/>
              <a:t/>
            </a:r>
            <a:br>
              <a:rPr lang="de-AT" dirty="0"/>
            </a:br>
            <a:r>
              <a:rPr lang="de-AT" dirty="0" smtClean="0"/>
              <a:t/>
            </a:r>
            <a:br>
              <a:rPr lang="de-AT" dirty="0" smtClean="0"/>
            </a:br>
            <a:r>
              <a:rPr lang="de-AT" sz="1200" dirty="0"/>
              <a:t/>
            </a:r>
            <a:br>
              <a:rPr lang="de-AT" sz="1200" dirty="0"/>
            </a:br>
            <a:r>
              <a:rPr lang="de-AT" dirty="0"/>
              <a:t/>
            </a:r>
            <a:br>
              <a:rPr lang="de-AT" dirty="0"/>
            </a:br>
            <a:r>
              <a:rPr lang="de-AT" dirty="0" smtClean="0"/>
              <a:t/>
            </a:r>
            <a:br>
              <a:rPr lang="de-AT" dirty="0" smtClean="0"/>
            </a:b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8562" y="1505247"/>
            <a:ext cx="8213915" cy="4784018"/>
          </a:xfrm>
        </p:spPr>
        <p:txBody>
          <a:bodyPr/>
          <a:lstStyle/>
          <a:p>
            <a:r>
              <a:rPr lang="de-AT" dirty="0" smtClean="0"/>
              <a:t>Projektträger</a:t>
            </a:r>
            <a:r>
              <a:rPr lang="de-AT" dirty="0"/>
              <a:t>: Gemeinde St. Martin im </a:t>
            </a:r>
            <a:r>
              <a:rPr lang="de-AT" dirty="0" err="1"/>
              <a:t>Sulmtal</a:t>
            </a:r>
            <a:endParaRPr lang="de-AT" dirty="0"/>
          </a:p>
          <a:p>
            <a:r>
              <a:rPr lang="de-AT" dirty="0"/>
              <a:t>Partner: </a:t>
            </a:r>
            <a:r>
              <a:rPr lang="fr-FR" dirty="0" err="1"/>
              <a:t>Krempe</a:t>
            </a:r>
            <a:r>
              <a:rPr lang="fr-FR" dirty="0"/>
              <a:t> (DE), </a:t>
            </a:r>
            <a:r>
              <a:rPr lang="fr-FR" dirty="0" err="1"/>
              <a:t>Rachanie</a:t>
            </a:r>
            <a:r>
              <a:rPr lang="fr-FR" dirty="0"/>
              <a:t> (PL), </a:t>
            </a:r>
            <a:r>
              <a:rPr lang="fr-FR" dirty="0" smtClean="0"/>
              <a:t>                                                                                </a:t>
            </a:r>
            <a:r>
              <a:rPr lang="fr-FR" dirty="0" err="1" smtClean="0"/>
              <a:t>Humpolec</a:t>
            </a:r>
            <a:r>
              <a:rPr lang="fr-FR" dirty="0" smtClean="0"/>
              <a:t> </a:t>
            </a:r>
            <a:r>
              <a:rPr lang="fr-FR" dirty="0"/>
              <a:t>(CZ)</a:t>
            </a:r>
            <a:endParaRPr lang="de-AT" dirty="0"/>
          </a:p>
          <a:p>
            <a:r>
              <a:rPr lang="de-AT" dirty="0"/>
              <a:t>Laufzeit: 03. 10. 2019 –06. 10. 2019</a:t>
            </a:r>
          </a:p>
          <a:p>
            <a:r>
              <a:rPr lang="de-AT" dirty="0"/>
              <a:t>EU-Fördersumme: € </a:t>
            </a:r>
            <a:r>
              <a:rPr lang="de-AT" dirty="0" smtClean="0"/>
              <a:t>10.080		</a:t>
            </a:r>
          </a:p>
          <a:p>
            <a:pPr marL="3657600" lvl="8" indent="0">
              <a:buNone/>
            </a:pPr>
            <a:r>
              <a:rPr lang="de-AT" dirty="0"/>
              <a:t>	</a:t>
            </a:r>
            <a:r>
              <a:rPr lang="de-AT" sz="800" dirty="0" smtClean="0"/>
              <a:t>@ Gemeinde Sankt Martin im </a:t>
            </a:r>
            <a:r>
              <a:rPr lang="de-AT" sz="800" dirty="0" err="1" smtClean="0"/>
              <a:t>Sulmtal</a:t>
            </a:r>
            <a:endParaRPr lang="de-AT" sz="800" dirty="0" smtClean="0"/>
          </a:p>
          <a:p>
            <a:pPr marL="0" indent="0">
              <a:buNone/>
            </a:pPr>
            <a:r>
              <a:rPr lang="de-AT" dirty="0" smtClean="0"/>
              <a:t>Podiumsdiskussion </a:t>
            </a:r>
            <a:r>
              <a:rPr lang="de-AT" dirty="0"/>
              <a:t>zu Landwirtschaft, </a:t>
            </a:r>
            <a:r>
              <a:rPr lang="de-AT" dirty="0" smtClean="0"/>
              <a:t>regionaler Entwicklung, </a:t>
            </a:r>
            <a:r>
              <a:rPr lang="de-AT" dirty="0"/>
              <a:t>Digitalisierung und Nachhaltigkeit mit der EU-Abgeordneten </a:t>
            </a:r>
            <a:r>
              <a:rPr lang="de-AT" dirty="0" err="1" smtClean="0"/>
              <a:t>Schmiedtbauer</a:t>
            </a:r>
            <a:r>
              <a:rPr lang="de-AT" dirty="0" smtClean="0"/>
              <a:t> </a:t>
            </a:r>
            <a:r>
              <a:rPr lang="de-AT" dirty="0"/>
              <a:t>und Vertretern des Landes </a:t>
            </a:r>
            <a:r>
              <a:rPr lang="de-AT" dirty="0" smtClean="0"/>
              <a:t>Steiermark.                                                                                     </a:t>
            </a:r>
          </a:p>
          <a:p>
            <a:pPr marL="0" indent="0">
              <a:buNone/>
            </a:pPr>
            <a:r>
              <a:rPr lang="de-AT" dirty="0" smtClean="0"/>
              <a:t>Betriebsbesichtigungen </a:t>
            </a:r>
            <a:r>
              <a:rPr lang="de-AT" dirty="0"/>
              <a:t>(Ziegelwerk Wienerberger und </a:t>
            </a:r>
            <a:r>
              <a:rPr lang="de-AT" dirty="0" err="1"/>
              <a:t>Distillery</a:t>
            </a:r>
            <a:r>
              <a:rPr lang="de-AT" dirty="0"/>
              <a:t> Krauss</a:t>
            </a:r>
            <a:r>
              <a:rPr lang="de-AT" dirty="0" smtClean="0"/>
              <a:t>); Wanderung </a:t>
            </a:r>
            <a:r>
              <a:rPr lang="de-AT" dirty="0"/>
              <a:t>durch </a:t>
            </a:r>
            <a:r>
              <a:rPr lang="de-AT" dirty="0" smtClean="0"/>
              <a:t>Weinberge </a:t>
            </a:r>
            <a:r>
              <a:rPr lang="de-AT" dirty="0"/>
              <a:t>mit Verkostung von regionalen landwirtschaftlichen </a:t>
            </a:r>
            <a:r>
              <a:rPr lang="de-AT" dirty="0" smtClean="0"/>
              <a:t>Produkten. </a:t>
            </a:r>
          </a:p>
          <a:p>
            <a:pPr marL="0" indent="0">
              <a:buNone/>
            </a:pPr>
            <a:r>
              <a:rPr lang="de-AT" dirty="0" smtClean="0"/>
              <a:t>Eröffnung </a:t>
            </a:r>
            <a:r>
              <a:rPr lang="de-AT" dirty="0"/>
              <a:t>bzw. Einweihung des von der Gemeinde St. Martin errichteten </a:t>
            </a:r>
            <a:r>
              <a:rPr lang="de-AT" dirty="0" err="1"/>
              <a:t>Krempeparks</a:t>
            </a:r>
            <a:r>
              <a:rPr lang="de-AT" dirty="0"/>
              <a:t> im Ortszentrum. Darbietungen der Stadtkapelle </a:t>
            </a:r>
            <a:r>
              <a:rPr lang="de-AT" dirty="0" smtClean="0"/>
              <a:t>Krempe/ Musikverein </a:t>
            </a:r>
            <a:r>
              <a:rPr lang="de-AT" dirty="0"/>
              <a:t>St. </a:t>
            </a:r>
            <a:r>
              <a:rPr lang="de-AT" dirty="0" smtClean="0"/>
              <a:t>Martin. </a:t>
            </a:r>
          </a:p>
          <a:p>
            <a:pPr marL="0" indent="0">
              <a:buNone/>
            </a:pPr>
            <a:endParaRPr lang="de-AT" dirty="0" smtClean="0"/>
          </a:p>
          <a:p>
            <a:pPr marL="0" indent="0">
              <a:buNone/>
            </a:pP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31</a:t>
            </a:fld>
            <a:endParaRPr lang="de-AT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5282" y="1712955"/>
            <a:ext cx="4218718" cy="2226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23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76" y="614540"/>
            <a:ext cx="7978525" cy="689160"/>
          </a:xfrm>
        </p:spPr>
        <p:txBody>
          <a:bodyPr/>
          <a:lstStyle/>
          <a:p>
            <a:pPr>
              <a:lnSpc>
                <a:spcPts val="2200"/>
              </a:lnSpc>
            </a:pPr>
            <a:r>
              <a:rPr lang="de-AT" sz="2000" dirty="0"/>
              <a:t>N</a:t>
            </a:r>
            <a:r>
              <a:rPr lang="de-AT" sz="2000" dirty="0" smtClean="0"/>
              <a:t>etzwerk: </a:t>
            </a:r>
            <a:br>
              <a:rPr lang="de-AT" sz="2000" dirty="0" smtClean="0"/>
            </a:br>
            <a:r>
              <a:rPr lang="en-US" sz="2000" dirty="0" smtClean="0"/>
              <a:t>GEMS - </a:t>
            </a:r>
            <a:r>
              <a:rPr lang="en-US" sz="2000" dirty="0" err="1" smtClean="0"/>
              <a:t>inteGration</a:t>
            </a:r>
            <a:r>
              <a:rPr lang="en-US" sz="2000" dirty="0" smtClean="0"/>
              <a:t> </a:t>
            </a:r>
            <a:r>
              <a:rPr lang="en-US" sz="2000" dirty="0"/>
              <a:t>and </a:t>
            </a:r>
            <a:r>
              <a:rPr lang="en-US" sz="2000" dirty="0" smtClean="0"/>
              <a:t>solidarity </a:t>
            </a:r>
            <a:r>
              <a:rPr lang="en-US" sz="2000" dirty="0"/>
              <a:t>European Models for </a:t>
            </a:r>
            <a:r>
              <a:rPr lang="en-US" sz="2000" dirty="0" smtClean="0"/>
              <a:t>Sustainability</a:t>
            </a:r>
            <a:r>
              <a:rPr lang="de-AT" sz="2000" dirty="0" smtClean="0"/>
              <a:t> </a:t>
            </a:r>
            <a:r>
              <a:rPr lang="de-AT" sz="2000" dirty="0"/>
              <a:t/>
            </a:r>
            <a:br>
              <a:rPr lang="de-AT" sz="2000" dirty="0"/>
            </a:br>
            <a:r>
              <a:rPr lang="de-AT" dirty="0"/>
              <a:t/>
            </a:r>
            <a:br>
              <a:rPr lang="de-AT" dirty="0"/>
            </a:b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42529" y="1303699"/>
            <a:ext cx="8213915" cy="5216653"/>
          </a:xfrm>
        </p:spPr>
        <p:txBody>
          <a:bodyPr/>
          <a:lstStyle/>
          <a:p>
            <a:r>
              <a:rPr lang="de-AT" dirty="0" smtClean="0"/>
              <a:t>Projektträger</a:t>
            </a:r>
            <a:r>
              <a:rPr lang="de-AT" dirty="0"/>
              <a:t>: Alpine Pearls, </a:t>
            </a:r>
            <a:r>
              <a:rPr lang="de-AT" dirty="0" err="1"/>
              <a:t>Werfenweng</a:t>
            </a:r>
            <a:endParaRPr lang="de-AT" dirty="0"/>
          </a:p>
          <a:p>
            <a:r>
              <a:rPr lang="de-AT" dirty="0"/>
              <a:t>Partner: </a:t>
            </a:r>
            <a:r>
              <a:rPr lang="it-IT" dirty="0"/>
              <a:t>Bad </a:t>
            </a:r>
            <a:r>
              <a:rPr lang="it-IT" dirty="0" err="1"/>
              <a:t>Reichenhall</a:t>
            </a:r>
            <a:r>
              <a:rPr lang="it-IT" dirty="0"/>
              <a:t> (D), </a:t>
            </a:r>
            <a:r>
              <a:rPr lang="it-IT" dirty="0" err="1"/>
              <a:t>Bled</a:t>
            </a:r>
            <a:r>
              <a:rPr lang="it-IT" dirty="0"/>
              <a:t> (SI), </a:t>
            </a:r>
            <a:r>
              <a:rPr lang="it-IT" dirty="0" smtClean="0"/>
              <a:t>                                                                                                Forni </a:t>
            </a:r>
            <a:r>
              <a:rPr lang="it-IT" dirty="0"/>
              <a:t>di Sopra (IT), Moena (IT)</a:t>
            </a:r>
            <a:endParaRPr lang="de-AT" dirty="0"/>
          </a:p>
          <a:p>
            <a:r>
              <a:rPr lang="de-AT" dirty="0"/>
              <a:t>Laufzeit: 01. 09. 2016 – 30. 08. 2018</a:t>
            </a:r>
          </a:p>
          <a:p>
            <a:r>
              <a:rPr lang="de-AT" dirty="0"/>
              <a:t>EU-Fördersumme: € </a:t>
            </a:r>
            <a:r>
              <a:rPr lang="de-AT" dirty="0" smtClean="0"/>
              <a:t>150.000		</a:t>
            </a:r>
          </a:p>
          <a:p>
            <a:pPr marL="3657600" lvl="8" indent="0">
              <a:buNone/>
            </a:pPr>
            <a:endParaRPr lang="de-AT" dirty="0" smtClean="0"/>
          </a:p>
          <a:p>
            <a:pPr marL="3657600" lvl="8" indent="0">
              <a:buNone/>
            </a:pPr>
            <a:r>
              <a:rPr lang="de-AT" sz="800" dirty="0"/>
              <a:t>	</a:t>
            </a:r>
            <a:r>
              <a:rPr lang="de-AT" sz="800" dirty="0" smtClean="0"/>
              <a:t>@Alpine Pearls	</a:t>
            </a:r>
            <a:endParaRPr lang="de-AT" dirty="0" smtClean="0"/>
          </a:p>
          <a:p>
            <a:pPr marL="0" indent="0">
              <a:buNone/>
            </a:pPr>
            <a:r>
              <a:rPr lang="de-AT" dirty="0"/>
              <a:t>In fünf alpinen Gemeinden </a:t>
            </a:r>
            <a:r>
              <a:rPr lang="de-AT" dirty="0" smtClean="0"/>
              <a:t>aktivierende </a:t>
            </a:r>
            <a:r>
              <a:rPr lang="de-AT" dirty="0"/>
              <a:t>Projektveranstaltungen zum Austausch über Strategien für die lokale </a:t>
            </a:r>
            <a:r>
              <a:rPr lang="de-AT" dirty="0" smtClean="0"/>
              <a:t>Entwicklung. Austausch von „best-</a:t>
            </a:r>
            <a:r>
              <a:rPr lang="de-AT" dirty="0" err="1" smtClean="0"/>
              <a:t>practices</a:t>
            </a:r>
            <a:r>
              <a:rPr lang="de-AT" dirty="0" smtClean="0"/>
              <a:t>“.</a:t>
            </a:r>
            <a:endParaRPr lang="de-AT" dirty="0"/>
          </a:p>
          <a:p>
            <a:pPr marL="0" indent="0">
              <a:buNone/>
            </a:pPr>
            <a:r>
              <a:rPr lang="de-AT" dirty="0"/>
              <a:t>Dabei ging es insbesondere um nachhaltigen </a:t>
            </a:r>
            <a:r>
              <a:rPr lang="de-AT" dirty="0" smtClean="0"/>
              <a:t>Tourismus, sanfte Mobilität sowie auch um </a:t>
            </a:r>
            <a:r>
              <a:rPr lang="de-AT" dirty="0"/>
              <a:t>das Wahrnehmen von Zuwandernden (z. B. Immigrantinnen und Immigranten, </a:t>
            </a:r>
            <a:r>
              <a:rPr lang="de-AT" dirty="0" smtClean="0"/>
              <a:t>Asylwerbende </a:t>
            </a:r>
            <a:r>
              <a:rPr lang="de-AT" dirty="0"/>
              <a:t>als </a:t>
            </a:r>
            <a:r>
              <a:rPr lang="de-AT" dirty="0" smtClean="0"/>
              <a:t>Chancenträger). </a:t>
            </a:r>
            <a:r>
              <a:rPr lang="de-AT" dirty="0"/>
              <a:t>Darüber hinaus wurde über eine gemeinsame Vision für die zukünftige Entwicklung der EU debattiert</a:t>
            </a:r>
            <a:r>
              <a:rPr lang="de-AT" dirty="0" smtClean="0"/>
              <a:t>. Abschluss eines Freundschaftsvertrages </a:t>
            </a:r>
          </a:p>
          <a:p>
            <a:pPr marL="0" indent="0">
              <a:buNone/>
            </a:pPr>
            <a:r>
              <a:rPr lang="de-AT" b="1" u="sng" dirty="0"/>
              <a:t>www.alpine-pearls.com/projects/ </a:t>
            </a:r>
            <a:endParaRPr lang="de-AT" b="1" dirty="0" smtClean="0"/>
          </a:p>
          <a:p>
            <a:pPr marL="0" indent="0">
              <a:buNone/>
            </a:pPr>
            <a:endParaRPr lang="de-AT" dirty="0" smtClean="0"/>
          </a:p>
          <a:p>
            <a:pPr marL="0" indent="0">
              <a:buNone/>
            </a:pP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32</a:t>
            </a:fld>
            <a:endParaRPr lang="de-AT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7357" y="1377055"/>
            <a:ext cx="4046643" cy="2534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8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671306"/>
            <a:ext cx="7978525" cy="584840"/>
          </a:xfrm>
        </p:spPr>
        <p:txBody>
          <a:bodyPr/>
          <a:lstStyle/>
          <a:p>
            <a:pPr>
              <a:lnSpc>
                <a:spcPts val="2200"/>
              </a:lnSpc>
            </a:pPr>
            <a:r>
              <a:rPr lang="de-AT" sz="2000" dirty="0" smtClean="0">
                <a:solidFill>
                  <a:srgbClr val="E6320F"/>
                </a:solidFill>
              </a:rPr>
              <a:t>Netzwerk: </a:t>
            </a:r>
            <a:br>
              <a:rPr lang="de-AT" sz="2000" dirty="0" smtClean="0">
                <a:solidFill>
                  <a:srgbClr val="E6320F"/>
                </a:solidFill>
              </a:rPr>
            </a:br>
            <a:r>
              <a:rPr lang="de-AT" sz="2000" dirty="0" err="1" smtClean="0">
                <a:solidFill>
                  <a:srgbClr val="E6320F"/>
                </a:solidFill>
              </a:rPr>
              <a:t>Active</a:t>
            </a:r>
            <a:r>
              <a:rPr lang="de-AT" sz="2000" dirty="0" smtClean="0">
                <a:solidFill>
                  <a:srgbClr val="E6320F"/>
                </a:solidFill>
              </a:rPr>
              <a:t> </a:t>
            </a:r>
            <a:r>
              <a:rPr lang="de-AT" sz="2000" dirty="0" err="1" smtClean="0">
                <a:solidFill>
                  <a:srgbClr val="E6320F"/>
                </a:solidFill>
              </a:rPr>
              <a:t>citizens</a:t>
            </a:r>
            <a:r>
              <a:rPr lang="de-AT" sz="2000" dirty="0" smtClean="0">
                <a:solidFill>
                  <a:srgbClr val="E6320F"/>
                </a:solidFill>
              </a:rPr>
              <a:t> for </a:t>
            </a:r>
            <a:r>
              <a:rPr lang="de-AT" sz="2000" dirty="0" err="1" smtClean="0">
                <a:solidFill>
                  <a:srgbClr val="E6320F"/>
                </a:solidFill>
              </a:rPr>
              <a:t>active</a:t>
            </a:r>
            <a:r>
              <a:rPr lang="de-AT" sz="2000" dirty="0" smtClean="0">
                <a:solidFill>
                  <a:srgbClr val="E6320F"/>
                </a:solidFill>
              </a:rPr>
              <a:t> </a:t>
            </a:r>
            <a:r>
              <a:rPr lang="de-AT" sz="2000" dirty="0" err="1" smtClean="0">
                <a:solidFill>
                  <a:srgbClr val="E6320F"/>
                </a:solidFill>
              </a:rPr>
              <a:t>climate</a:t>
            </a:r>
            <a:r>
              <a:rPr lang="de-AT" sz="2000" dirty="0" smtClean="0">
                <a:solidFill>
                  <a:srgbClr val="E6320F"/>
                </a:solidFill>
              </a:rPr>
              <a:t> </a:t>
            </a:r>
            <a:r>
              <a:rPr lang="de-AT" sz="2000" dirty="0" err="1" smtClean="0">
                <a:solidFill>
                  <a:srgbClr val="E6320F"/>
                </a:solidFill>
              </a:rPr>
              <a:t>protection</a:t>
            </a:r>
            <a:r>
              <a:rPr lang="en-US" sz="2000" dirty="0" smtClean="0">
                <a:solidFill>
                  <a:srgbClr val="E6320F"/>
                </a:solidFill>
              </a:rPr>
              <a:t> 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0" y="1348509"/>
            <a:ext cx="7978775" cy="4793529"/>
          </a:xfrm>
        </p:spPr>
        <p:txBody>
          <a:bodyPr/>
          <a:lstStyle/>
          <a:p>
            <a:pPr lvl="0">
              <a:buClr>
                <a:srgbClr val="E6320F"/>
              </a:buClr>
            </a:pPr>
            <a:r>
              <a:rPr lang="de-AT" dirty="0">
                <a:solidFill>
                  <a:srgbClr val="E6EFF3">
                    <a:lumMod val="10000"/>
                  </a:srgbClr>
                </a:solidFill>
              </a:rPr>
              <a:t>Projektträger: </a:t>
            </a:r>
            <a:r>
              <a:rPr lang="de-AT" dirty="0" smtClean="0">
                <a:solidFill>
                  <a:srgbClr val="E6EFF3">
                    <a:lumMod val="10000"/>
                  </a:srgbClr>
                </a:solidFill>
              </a:rPr>
              <a:t>Verein „Energie Zukunft </a:t>
            </a:r>
            <a:r>
              <a:rPr lang="de-AT" dirty="0" err="1" smtClean="0">
                <a:solidFill>
                  <a:srgbClr val="E6EFF3">
                    <a:lumMod val="10000"/>
                  </a:srgbClr>
                </a:solidFill>
              </a:rPr>
              <a:t>Wagram</a:t>
            </a:r>
            <a:r>
              <a:rPr lang="de-AT" dirty="0" smtClean="0">
                <a:solidFill>
                  <a:srgbClr val="E6EFF3">
                    <a:lumMod val="10000"/>
                  </a:srgbClr>
                </a:solidFill>
              </a:rPr>
              <a:t>“ (</a:t>
            </a:r>
            <a:r>
              <a:rPr lang="de-AT" dirty="0" err="1" smtClean="0">
                <a:solidFill>
                  <a:srgbClr val="E6EFF3">
                    <a:lumMod val="10000"/>
                  </a:srgbClr>
                </a:solidFill>
              </a:rPr>
              <a:t>Grossriedenthal</a:t>
            </a:r>
            <a:r>
              <a:rPr lang="de-AT" dirty="0" smtClean="0">
                <a:solidFill>
                  <a:srgbClr val="E6EFF3">
                    <a:lumMod val="10000"/>
                  </a:srgbClr>
                </a:solidFill>
              </a:rPr>
              <a:t>)</a:t>
            </a:r>
            <a:endParaRPr lang="de-AT" dirty="0">
              <a:solidFill>
                <a:srgbClr val="E6EFF3">
                  <a:lumMod val="10000"/>
                </a:srgbClr>
              </a:solidFill>
            </a:endParaRPr>
          </a:p>
          <a:p>
            <a:pPr lvl="0">
              <a:buClr>
                <a:srgbClr val="E6320F"/>
              </a:buClr>
            </a:pPr>
            <a:r>
              <a:rPr lang="de-AT" dirty="0">
                <a:solidFill>
                  <a:srgbClr val="E6EFF3">
                    <a:lumMod val="10000"/>
                  </a:srgbClr>
                </a:solidFill>
              </a:rPr>
              <a:t>Partner: </a:t>
            </a:r>
            <a:r>
              <a:rPr lang="de-AT" dirty="0" err="1" smtClean="0">
                <a:solidFill>
                  <a:srgbClr val="E6EFF3">
                    <a:lumMod val="10000"/>
                  </a:srgbClr>
                </a:solidFill>
              </a:rPr>
              <a:t>Municipio</a:t>
            </a:r>
            <a:r>
              <a:rPr lang="de-AT" dirty="0" smtClean="0">
                <a:solidFill>
                  <a:srgbClr val="E6EFF3">
                    <a:lumMod val="10000"/>
                  </a:srgbClr>
                </a:solidFill>
              </a:rPr>
              <a:t> </a:t>
            </a:r>
            <a:r>
              <a:rPr lang="de-AT" dirty="0" err="1" smtClean="0">
                <a:solidFill>
                  <a:srgbClr val="E6EFF3">
                    <a:lumMod val="10000"/>
                  </a:srgbClr>
                </a:solidFill>
              </a:rPr>
              <a:t>Espinho</a:t>
            </a:r>
            <a:r>
              <a:rPr lang="de-AT" dirty="0" smtClean="0">
                <a:solidFill>
                  <a:srgbClr val="E6EFF3">
                    <a:lumMod val="10000"/>
                  </a:srgbClr>
                </a:solidFill>
              </a:rPr>
              <a:t> (PT)</a:t>
            </a:r>
            <a:r>
              <a:rPr lang="it-IT" dirty="0" smtClean="0">
                <a:solidFill>
                  <a:srgbClr val="E6EFF3">
                    <a:lumMod val="10000"/>
                  </a:srgbClr>
                </a:solidFill>
              </a:rPr>
              <a:t>, </a:t>
            </a:r>
            <a:r>
              <a:rPr lang="it-IT" dirty="0" err="1" smtClean="0">
                <a:solidFill>
                  <a:srgbClr val="E6EFF3">
                    <a:lumMod val="10000"/>
                  </a:srgbClr>
                </a:solidFill>
              </a:rPr>
              <a:t>Kommunalverwaltung</a:t>
            </a:r>
            <a:r>
              <a:rPr lang="it-IT" dirty="0" smtClean="0">
                <a:solidFill>
                  <a:srgbClr val="E6EFF3">
                    <a:lumMod val="10000"/>
                  </a:srgbClr>
                </a:solidFill>
              </a:rPr>
              <a:t> Marsa (MT),                                                                                                 </a:t>
            </a:r>
            <a:r>
              <a:rPr lang="it-IT" dirty="0" err="1" smtClean="0">
                <a:solidFill>
                  <a:srgbClr val="E6EFF3">
                    <a:lumMod val="10000"/>
                  </a:srgbClr>
                </a:solidFill>
              </a:rPr>
              <a:t>Energiebehörde</a:t>
            </a:r>
            <a:r>
              <a:rPr lang="it-IT" dirty="0" smtClean="0">
                <a:solidFill>
                  <a:srgbClr val="E6EFF3">
                    <a:lumMod val="10000"/>
                  </a:srgbClr>
                </a:solidFill>
              </a:rPr>
              <a:t> </a:t>
            </a:r>
            <a:r>
              <a:rPr lang="it-IT" dirty="0" err="1" smtClean="0">
                <a:solidFill>
                  <a:srgbClr val="E6EFF3">
                    <a:lumMod val="10000"/>
                  </a:srgbClr>
                </a:solidFill>
              </a:rPr>
              <a:t>Extramdura</a:t>
            </a:r>
            <a:r>
              <a:rPr lang="it-IT" dirty="0" smtClean="0">
                <a:solidFill>
                  <a:srgbClr val="E6EFF3">
                    <a:lumMod val="10000"/>
                  </a:srgbClr>
                </a:solidFill>
              </a:rPr>
              <a:t> (SP), </a:t>
            </a:r>
            <a:r>
              <a:rPr lang="it-IT" dirty="0" err="1" smtClean="0">
                <a:solidFill>
                  <a:srgbClr val="E6EFF3">
                    <a:lumMod val="10000"/>
                  </a:srgbClr>
                </a:solidFill>
              </a:rPr>
              <a:t>Stadtbezirk</a:t>
            </a:r>
            <a:r>
              <a:rPr lang="it-IT" dirty="0" smtClean="0">
                <a:solidFill>
                  <a:srgbClr val="E6EFF3">
                    <a:lumMod val="10000"/>
                  </a:srgbClr>
                </a:solidFill>
              </a:rPr>
              <a:t> </a:t>
            </a:r>
            <a:r>
              <a:rPr lang="it-IT" dirty="0" err="1" smtClean="0">
                <a:solidFill>
                  <a:srgbClr val="E6EFF3">
                    <a:lumMod val="10000"/>
                  </a:srgbClr>
                </a:solidFill>
              </a:rPr>
              <a:t>Prag</a:t>
            </a:r>
            <a:r>
              <a:rPr lang="it-IT" dirty="0" smtClean="0">
                <a:solidFill>
                  <a:srgbClr val="E6EFF3">
                    <a:lumMod val="10000"/>
                  </a:srgbClr>
                </a:solidFill>
              </a:rPr>
              <a:t> 9 (CZ)</a:t>
            </a:r>
            <a:endParaRPr lang="de-AT" dirty="0">
              <a:solidFill>
                <a:srgbClr val="E6EFF3">
                  <a:lumMod val="10000"/>
                </a:srgbClr>
              </a:solidFill>
            </a:endParaRPr>
          </a:p>
          <a:p>
            <a:pPr lvl="0">
              <a:buClr>
                <a:srgbClr val="E6320F"/>
              </a:buClr>
            </a:pPr>
            <a:r>
              <a:rPr lang="de-AT" dirty="0">
                <a:solidFill>
                  <a:srgbClr val="E6EFF3">
                    <a:lumMod val="10000"/>
                  </a:srgbClr>
                </a:solidFill>
              </a:rPr>
              <a:t>Laufzeit: </a:t>
            </a:r>
            <a:r>
              <a:rPr lang="de-AT" dirty="0" smtClean="0">
                <a:solidFill>
                  <a:srgbClr val="E6EFF3">
                    <a:lumMod val="10000"/>
                  </a:srgbClr>
                </a:solidFill>
              </a:rPr>
              <a:t>1</a:t>
            </a:r>
            <a:r>
              <a:rPr lang="de-AT" dirty="0">
                <a:solidFill>
                  <a:srgbClr val="E6EFF3">
                    <a:lumMod val="10000"/>
                  </a:srgbClr>
                </a:solidFill>
              </a:rPr>
              <a:t>. 6</a:t>
            </a:r>
            <a:r>
              <a:rPr lang="de-AT" dirty="0" smtClean="0">
                <a:solidFill>
                  <a:srgbClr val="E6EFF3">
                    <a:lumMod val="10000"/>
                  </a:srgbClr>
                </a:solidFill>
              </a:rPr>
              <a:t>. 2015 </a:t>
            </a:r>
            <a:r>
              <a:rPr lang="de-AT" dirty="0">
                <a:solidFill>
                  <a:srgbClr val="E6EFF3">
                    <a:lumMod val="10000"/>
                  </a:srgbClr>
                </a:solidFill>
              </a:rPr>
              <a:t>– </a:t>
            </a:r>
            <a:r>
              <a:rPr lang="de-AT" dirty="0" smtClean="0">
                <a:solidFill>
                  <a:srgbClr val="E6EFF3">
                    <a:lumMod val="10000"/>
                  </a:srgbClr>
                </a:solidFill>
              </a:rPr>
              <a:t>31. 05. 2017</a:t>
            </a:r>
            <a:endParaRPr lang="de-AT" dirty="0">
              <a:solidFill>
                <a:srgbClr val="E6EFF3">
                  <a:lumMod val="10000"/>
                </a:srgbClr>
              </a:solidFill>
            </a:endParaRPr>
          </a:p>
          <a:p>
            <a:pPr lvl="0">
              <a:buClr>
                <a:srgbClr val="E6320F"/>
              </a:buClr>
            </a:pPr>
            <a:r>
              <a:rPr lang="de-AT" dirty="0">
                <a:solidFill>
                  <a:srgbClr val="E6EFF3">
                    <a:lumMod val="10000"/>
                  </a:srgbClr>
                </a:solidFill>
              </a:rPr>
              <a:t>EU-Fördersumme: € </a:t>
            </a:r>
            <a:r>
              <a:rPr lang="de-AT" dirty="0" smtClean="0">
                <a:solidFill>
                  <a:srgbClr val="E6EFF3">
                    <a:lumMod val="10000"/>
                  </a:srgbClr>
                </a:solidFill>
              </a:rPr>
              <a:t>100.000</a:t>
            </a:r>
            <a:endParaRPr lang="de-AT" dirty="0">
              <a:solidFill>
                <a:srgbClr val="E6EFF3">
                  <a:lumMod val="10000"/>
                </a:srgbClr>
              </a:solidFill>
            </a:endParaRPr>
          </a:p>
          <a:p>
            <a:pPr marL="0" indent="0">
              <a:buClr>
                <a:srgbClr val="E6320F"/>
              </a:buClr>
              <a:buNone/>
            </a:pPr>
            <a:r>
              <a:rPr lang="de-AT" dirty="0" smtClean="0"/>
              <a:t>Kernelemente: Fünf 2-tägige </a:t>
            </a:r>
            <a:r>
              <a:rPr lang="de-AT" dirty="0"/>
              <a:t>Veranstaltungen  </a:t>
            </a:r>
            <a:r>
              <a:rPr lang="de-AT" dirty="0" smtClean="0"/>
              <a:t>                                                                                   (</a:t>
            </a:r>
            <a:r>
              <a:rPr lang="de-AT" dirty="0"/>
              <a:t>eine in jedem teilnehmenden Land), </a:t>
            </a:r>
            <a:r>
              <a:rPr lang="de-AT" dirty="0" smtClean="0"/>
              <a:t>                                                                                           einschließlich Exkursionen </a:t>
            </a:r>
            <a:r>
              <a:rPr lang="de-AT" dirty="0"/>
              <a:t>zu nationalen </a:t>
            </a:r>
            <a:r>
              <a:rPr lang="de-AT" dirty="0" smtClean="0"/>
              <a:t>                                                                                             </a:t>
            </a:r>
            <a:r>
              <a:rPr lang="de-AT" dirty="0" err="1" smtClean="0"/>
              <a:t>Good</a:t>
            </a:r>
            <a:r>
              <a:rPr lang="de-AT" dirty="0" smtClean="0"/>
              <a:t>-Practice-Beispielen und großer                                                                                                                                   öffentlichen </a:t>
            </a:r>
            <a:r>
              <a:rPr lang="de-AT" dirty="0"/>
              <a:t>Veranstaltung, </a:t>
            </a:r>
            <a:r>
              <a:rPr lang="de-AT" dirty="0" smtClean="0"/>
              <a:t>bei </a:t>
            </a:r>
            <a:r>
              <a:rPr lang="de-AT" dirty="0"/>
              <a:t>der </a:t>
            </a:r>
            <a:r>
              <a:rPr lang="de-AT" dirty="0" smtClean="0"/>
              <a:t>                                                                                                                                   die </a:t>
            </a:r>
            <a:r>
              <a:rPr lang="de-AT" dirty="0" err="1" smtClean="0"/>
              <a:t>BürgerInnen</a:t>
            </a:r>
            <a:r>
              <a:rPr lang="de-AT" dirty="0" smtClean="0"/>
              <a:t> in </a:t>
            </a:r>
            <a:r>
              <a:rPr lang="de-AT" dirty="0"/>
              <a:t>unterschiedlicher </a:t>
            </a:r>
            <a:r>
              <a:rPr lang="de-AT" dirty="0" smtClean="0"/>
              <a:t>                                                                                           Intensität einbezogen </a:t>
            </a:r>
            <a:r>
              <a:rPr lang="de-AT" dirty="0"/>
              <a:t>werden (internationale </a:t>
            </a:r>
            <a:r>
              <a:rPr lang="de-AT" dirty="0" smtClean="0"/>
              <a:t>                                                                             Teilnehmer</a:t>
            </a:r>
            <a:r>
              <a:rPr lang="de-AT" dirty="0"/>
              <a:t>, </a:t>
            </a:r>
            <a:r>
              <a:rPr lang="de-AT" dirty="0" smtClean="0"/>
              <a:t>nationale </a:t>
            </a:r>
            <a:r>
              <a:rPr lang="de-AT" dirty="0"/>
              <a:t>Teilnehmer und indirekt </a:t>
            </a:r>
            <a:r>
              <a:rPr lang="de-AT" dirty="0" smtClean="0"/>
              <a:t>                                                                         beteiligte Bürger aller Altersgruppen).  		</a:t>
            </a:r>
            <a:r>
              <a:rPr lang="de-AT" sz="800" dirty="0" smtClean="0"/>
              <a:t>@ fahrvergnügen.at</a:t>
            </a:r>
            <a:endParaRPr lang="de-AT" sz="800" b="1" dirty="0">
              <a:solidFill>
                <a:srgbClr val="E6EFF3">
                  <a:lumMod val="10000"/>
                </a:srgb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33</a:t>
            </a:fld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1725" y="3277354"/>
            <a:ext cx="4102275" cy="2864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53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32782" y="2165196"/>
            <a:ext cx="7978526" cy="1837427"/>
          </a:xfrm>
        </p:spPr>
        <p:txBody>
          <a:bodyPr/>
          <a:lstStyle/>
          <a:p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 smtClean="0">
                <a:solidFill>
                  <a:srgbClr val="FF0000"/>
                </a:solidFill>
              </a:rPr>
              <a:t>Pauschalfinanzierung</a:t>
            </a:r>
            <a:endParaRPr lang="de-A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06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654908"/>
            <a:ext cx="7978525" cy="1193347"/>
          </a:xfrm>
        </p:spPr>
        <p:txBody>
          <a:bodyPr/>
          <a:lstStyle/>
          <a:p>
            <a:r>
              <a:rPr lang="de-AT" dirty="0" smtClean="0"/>
              <a:t>Pauschalfinanzierung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0" y="1234703"/>
            <a:ext cx="8184120" cy="4363638"/>
          </a:xfrm>
        </p:spPr>
        <p:txBody>
          <a:bodyPr/>
          <a:lstStyle/>
          <a:p>
            <a:pPr marL="0" indent="0">
              <a:buNone/>
            </a:pPr>
            <a:r>
              <a:rPr lang="de-AT" b="1" u="sng" dirty="0" smtClean="0"/>
              <a:t>Städtepartnerschaften:</a:t>
            </a:r>
            <a:endParaRPr lang="de-AT" b="1" u="sng" dirty="0"/>
          </a:p>
          <a:p>
            <a:pPr marL="0" indent="0">
              <a:buNone/>
            </a:pPr>
            <a:r>
              <a:rPr lang="de-AT" dirty="0" smtClean="0"/>
              <a:t>Pauschalberechnung basierend auf </a:t>
            </a:r>
            <a:r>
              <a:rPr lang="de-AT" b="1" dirty="0" smtClean="0"/>
              <a:t>einem Parameter </a:t>
            </a:r>
            <a:r>
              <a:rPr lang="de-AT" dirty="0" smtClean="0"/>
              <a:t>(jeweils </a:t>
            </a:r>
            <a:r>
              <a:rPr lang="de-AT" u="sng" dirty="0" smtClean="0"/>
              <a:t>pro Veranstaltung</a:t>
            </a:r>
            <a:r>
              <a:rPr lang="de-AT" dirty="0" smtClean="0"/>
              <a:t>!):</a:t>
            </a:r>
          </a:p>
          <a:p>
            <a:r>
              <a:rPr lang="de-AT" dirty="0" smtClean="0"/>
              <a:t>Anzahl der internationalen Teilnehmer/Teilnehmerinnen (Besucher)</a:t>
            </a:r>
          </a:p>
          <a:p>
            <a:r>
              <a:rPr lang="de-AT" dirty="0" smtClean="0"/>
              <a:t>Mindestens 50 direkte Teilnehmerinnen/Teilnehmer, davon 25 „Besucher/Besucherinnen“</a:t>
            </a:r>
            <a:endParaRPr lang="de-AT" b="1" u="sng" dirty="0" smtClean="0">
              <a:solidFill>
                <a:srgbClr val="E6EFF3">
                  <a:lumMod val="10000"/>
                </a:srgbClr>
              </a:solidFill>
            </a:endParaRPr>
          </a:p>
          <a:p>
            <a:pPr marL="0" lvl="0" indent="0">
              <a:buClr>
                <a:srgbClr val="E6320F"/>
              </a:buClr>
              <a:buNone/>
            </a:pPr>
            <a:r>
              <a:rPr lang="de-AT" b="1" u="sng" dirty="0" smtClean="0">
                <a:solidFill>
                  <a:srgbClr val="E6EFF3">
                    <a:lumMod val="10000"/>
                  </a:srgbClr>
                </a:solidFill>
              </a:rPr>
              <a:t>Städtenetzwerke </a:t>
            </a:r>
            <a:r>
              <a:rPr lang="de-AT" b="1" u="sng" dirty="0">
                <a:solidFill>
                  <a:srgbClr val="E6EFF3">
                    <a:lumMod val="10000"/>
                  </a:srgbClr>
                </a:solidFill>
              </a:rPr>
              <a:t>(sowie Erinnerungskultur und Bürgerbeteiligung):</a:t>
            </a:r>
          </a:p>
          <a:p>
            <a:pPr marL="0" lvl="0" indent="0">
              <a:buClr>
                <a:srgbClr val="E6320F"/>
              </a:buClr>
              <a:buNone/>
            </a:pPr>
            <a:r>
              <a:rPr lang="de-AT" dirty="0">
                <a:solidFill>
                  <a:srgbClr val="E6EFF3">
                    <a:lumMod val="10000"/>
                  </a:srgbClr>
                </a:solidFill>
              </a:rPr>
              <a:t>Pauschalberechnung basierend auf </a:t>
            </a:r>
            <a:r>
              <a:rPr lang="de-AT" b="1" dirty="0">
                <a:solidFill>
                  <a:srgbClr val="E6EFF3">
                    <a:lumMod val="10000"/>
                  </a:srgbClr>
                </a:solidFill>
              </a:rPr>
              <a:t>zwei Parametern </a:t>
            </a:r>
            <a:r>
              <a:rPr lang="de-AT" dirty="0">
                <a:solidFill>
                  <a:srgbClr val="E6EFF3">
                    <a:lumMod val="10000"/>
                  </a:srgbClr>
                </a:solidFill>
              </a:rPr>
              <a:t>(jeweils </a:t>
            </a:r>
            <a:r>
              <a:rPr lang="de-AT" u="sng" dirty="0">
                <a:solidFill>
                  <a:srgbClr val="E6EFF3">
                    <a:lumMod val="10000"/>
                  </a:srgbClr>
                </a:solidFill>
              </a:rPr>
              <a:t>pro Veranstaltung</a:t>
            </a:r>
            <a:r>
              <a:rPr lang="de-AT" dirty="0">
                <a:solidFill>
                  <a:srgbClr val="E6EFF3">
                    <a:lumMod val="10000"/>
                  </a:srgbClr>
                </a:solidFill>
              </a:rPr>
              <a:t>!): </a:t>
            </a:r>
          </a:p>
          <a:p>
            <a:pPr lvl="0">
              <a:buClr>
                <a:srgbClr val="E6320F"/>
              </a:buClr>
            </a:pPr>
            <a:r>
              <a:rPr lang="de-AT" dirty="0">
                <a:solidFill>
                  <a:srgbClr val="E6EFF3">
                    <a:lumMod val="10000"/>
                  </a:srgbClr>
                </a:solidFill>
              </a:rPr>
              <a:t> Anzahl der direkten Teilnehmerinnen/Teilnehmer und</a:t>
            </a:r>
          </a:p>
          <a:p>
            <a:pPr lvl="0">
              <a:buClr>
                <a:srgbClr val="E6320F"/>
              </a:buClr>
            </a:pPr>
            <a:r>
              <a:rPr lang="de-AT" dirty="0">
                <a:solidFill>
                  <a:srgbClr val="E6EFF3">
                    <a:lumMod val="10000"/>
                  </a:srgbClr>
                </a:solidFill>
              </a:rPr>
              <a:t>Anzahl der </a:t>
            </a:r>
            <a:r>
              <a:rPr lang="de-AT" dirty="0" smtClean="0">
                <a:solidFill>
                  <a:srgbClr val="E6EFF3">
                    <a:lumMod val="10000"/>
                  </a:srgbClr>
                </a:solidFill>
              </a:rPr>
              <a:t>förderfähigen beteiligten </a:t>
            </a:r>
            <a:r>
              <a:rPr lang="de-AT" dirty="0">
                <a:solidFill>
                  <a:srgbClr val="E6EFF3">
                    <a:lumMod val="10000"/>
                  </a:srgbClr>
                </a:solidFill>
              </a:rPr>
              <a:t>Länder </a:t>
            </a:r>
            <a:endParaRPr lang="de-AT" dirty="0" smtClean="0">
              <a:solidFill>
                <a:srgbClr val="E6EFF3">
                  <a:lumMod val="10000"/>
                </a:srgbClr>
              </a:solidFill>
            </a:endParaRPr>
          </a:p>
          <a:p>
            <a:pPr marL="0" lvl="0" indent="0">
              <a:buClr>
                <a:srgbClr val="E6320F"/>
              </a:buClr>
              <a:buNone/>
            </a:pPr>
            <a:r>
              <a:rPr lang="de-AT" i="1" dirty="0" smtClean="0"/>
              <a:t>Veranstaltung:</a:t>
            </a:r>
            <a:r>
              <a:rPr lang="de-AT" dirty="0"/>
              <a:t> </a:t>
            </a:r>
            <a:r>
              <a:rPr lang="de-AT" dirty="0" smtClean="0"/>
              <a:t> Findet </a:t>
            </a:r>
            <a:r>
              <a:rPr lang="de-AT" dirty="0"/>
              <a:t>innerhalb eines festgelegten Zeitraums statt und kann verschiedene Arten von Aktivitäten beinhalten (Konferenzen, Workshops, Schulungen, Seminare, Diskussionen, </a:t>
            </a:r>
            <a:r>
              <a:rPr lang="de-AT" dirty="0" smtClean="0"/>
              <a:t>Ausstellungen</a:t>
            </a:r>
            <a:r>
              <a:rPr lang="de-AT" dirty="0"/>
              <a:t>, Filmvorführungen/Filmproduktion, Kampagnen, Veröffentlichungen, </a:t>
            </a:r>
            <a:r>
              <a:rPr lang="de-AT" dirty="0" smtClean="0"/>
              <a:t>usw</a:t>
            </a:r>
            <a:r>
              <a:rPr lang="de-AT" dirty="0"/>
              <a:t>.).</a:t>
            </a:r>
            <a:endParaRPr lang="de-AT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35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2237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Pauschalbetrag pro Veranstaltung - Partnerschaften</a:t>
            </a:r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919" y="1848255"/>
            <a:ext cx="3256156" cy="279895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293" y="4647211"/>
            <a:ext cx="3192782" cy="1126273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36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8784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Pauschalbetrag pro Veranstaltung - Netzwerke</a:t>
            </a:r>
            <a:endParaRPr lang="de-A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49" y="2516863"/>
            <a:ext cx="7978775" cy="2272420"/>
          </a:xfrm>
          <a:prstGeom prst="rect">
            <a:avLst/>
          </a:prstGeom>
        </p:spPr>
      </p:pic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37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0698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5491" y="1018800"/>
            <a:ext cx="7978525" cy="829455"/>
          </a:xfrm>
        </p:spPr>
        <p:txBody>
          <a:bodyPr/>
          <a:lstStyle/>
          <a:p>
            <a:r>
              <a:rPr lang="de-AT" dirty="0" smtClean="0"/>
              <a:t>Pauschalbetrag: Beispiel für Netzwerk (4 Partner)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0" y="1795051"/>
            <a:ext cx="7978775" cy="4363638"/>
          </a:xfrm>
        </p:spPr>
        <p:txBody>
          <a:bodyPr/>
          <a:lstStyle/>
          <a:p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38</a:t>
            </a:fld>
            <a:endParaRPr lang="de-AT" dirty="0"/>
          </a:p>
        </p:txBody>
      </p:sp>
      <p:sp>
        <p:nvSpPr>
          <p:cNvPr id="6" name="Ellipse 5"/>
          <p:cNvSpPr/>
          <p:nvPr/>
        </p:nvSpPr>
        <p:spPr>
          <a:xfrm>
            <a:off x="435491" y="1824339"/>
            <a:ext cx="201892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/>
              <a:t>Workshop I</a:t>
            </a:r>
          </a:p>
          <a:p>
            <a:pPr algn="ctr"/>
            <a:r>
              <a:rPr lang="de-AT" sz="1600" dirty="0" smtClean="0"/>
              <a:t>30 Personen </a:t>
            </a:r>
            <a:endParaRPr lang="de-AT" sz="1600" dirty="0"/>
          </a:p>
        </p:txBody>
      </p:sp>
      <p:sp>
        <p:nvSpPr>
          <p:cNvPr id="7" name="Ellipse 6"/>
          <p:cNvSpPr/>
          <p:nvPr/>
        </p:nvSpPr>
        <p:spPr>
          <a:xfrm>
            <a:off x="435491" y="2969543"/>
            <a:ext cx="2018922" cy="8994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/>
              <a:t>Konferenz 130 Personen </a:t>
            </a:r>
            <a:endParaRPr lang="de-AT" sz="1600" dirty="0"/>
          </a:p>
        </p:txBody>
      </p:sp>
      <p:sp>
        <p:nvSpPr>
          <p:cNvPr id="8" name="Ellipse 7"/>
          <p:cNvSpPr/>
          <p:nvPr/>
        </p:nvSpPr>
        <p:spPr>
          <a:xfrm>
            <a:off x="435491" y="5410634"/>
            <a:ext cx="201892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/>
              <a:t> </a:t>
            </a:r>
            <a:r>
              <a:rPr lang="de-AT" sz="1600" dirty="0" smtClean="0"/>
              <a:t>Workshop II </a:t>
            </a:r>
          </a:p>
          <a:p>
            <a:pPr algn="ctr"/>
            <a:r>
              <a:rPr lang="de-AT" sz="1600" dirty="0" smtClean="0"/>
              <a:t>30 Personen </a:t>
            </a:r>
            <a:endParaRPr lang="de-AT" sz="1600" dirty="0"/>
          </a:p>
        </p:txBody>
      </p:sp>
      <p:sp>
        <p:nvSpPr>
          <p:cNvPr id="9" name="Pfeil nach rechts 8"/>
          <p:cNvSpPr/>
          <p:nvPr/>
        </p:nvSpPr>
        <p:spPr>
          <a:xfrm>
            <a:off x="3050840" y="2171898"/>
            <a:ext cx="743018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Pfeil nach rechts 9"/>
          <p:cNvSpPr/>
          <p:nvPr/>
        </p:nvSpPr>
        <p:spPr>
          <a:xfrm>
            <a:off x="3050840" y="3220810"/>
            <a:ext cx="743018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/>
              <a:t> </a:t>
            </a:r>
            <a:endParaRPr lang="de-AT" dirty="0"/>
          </a:p>
        </p:txBody>
      </p:sp>
      <p:sp>
        <p:nvSpPr>
          <p:cNvPr id="11" name="Pfeil nach rechts 10"/>
          <p:cNvSpPr/>
          <p:nvPr/>
        </p:nvSpPr>
        <p:spPr>
          <a:xfrm>
            <a:off x="3045590" y="4257905"/>
            <a:ext cx="743018" cy="4846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/>
              <a:t> </a:t>
            </a:r>
            <a:endParaRPr lang="de-AT" dirty="0"/>
          </a:p>
        </p:txBody>
      </p:sp>
      <p:sp>
        <p:nvSpPr>
          <p:cNvPr id="14" name="Rechteck 13"/>
          <p:cNvSpPr/>
          <p:nvPr/>
        </p:nvSpPr>
        <p:spPr>
          <a:xfrm>
            <a:off x="4393219" y="1992465"/>
            <a:ext cx="1176950" cy="75915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15.855 €</a:t>
            </a:r>
            <a:r>
              <a:rPr lang="de-AT" dirty="0" smtClean="0"/>
              <a:t> </a:t>
            </a:r>
            <a:endParaRPr lang="de-AT" dirty="0"/>
          </a:p>
        </p:txBody>
      </p:sp>
      <p:sp>
        <p:nvSpPr>
          <p:cNvPr id="15" name="Rechteck 14"/>
          <p:cNvSpPr/>
          <p:nvPr/>
        </p:nvSpPr>
        <p:spPr>
          <a:xfrm>
            <a:off x="4390285" y="3204401"/>
            <a:ext cx="1176950" cy="77246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26.430 €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4386242" y="5443749"/>
            <a:ext cx="1176950" cy="73071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15.855 €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17" name="Pfeil nach rechts 16"/>
          <p:cNvSpPr/>
          <p:nvPr/>
        </p:nvSpPr>
        <p:spPr>
          <a:xfrm>
            <a:off x="6051354" y="3949437"/>
            <a:ext cx="68013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9" name="Ellipse 18"/>
          <p:cNvSpPr/>
          <p:nvPr/>
        </p:nvSpPr>
        <p:spPr>
          <a:xfrm>
            <a:off x="7042924" y="3419284"/>
            <a:ext cx="1838981" cy="1291710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b="1" dirty="0" smtClean="0"/>
              <a:t>79.285 €</a:t>
            </a:r>
            <a:endParaRPr lang="de-AT" b="1" dirty="0"/>
          </a:p>
        </p:txBody>
      </p:sp>
      <p:sp>
        <p:nvSpPr>
          <p:cNvPr id="22" name="Ellipse 21"/>
          <p:cNvSpPr/>
          <p:nvPr/>
        </p:nvSpPr>
        <p:spPr>
          <a:xfrm>
            <a:off x="431889" y="4150643"/>
            <a:ext cx="2018922" cy="9892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600" dirty="0" smtClean="0"/>
              <a:t>Veranstaltung</a:t>
            </a:r>
          </a:p>
          <a:p>
            <a:pPr algn="ctr"/>
            <a:r>
              <a:rPr lang="de-AT" sz="1600" dirty="0" smtClean="0"/>
              <a:t>80 Personen</a:t>
            </a:r>
            <a:endParaRPr lang="de-AT" sz="1600" dirty="0"/>
          </a:p>
        </p:txBody>
      </p:sp>
      <p:sp>
        <p:nvSpPr>
          <p:cNvPr id="23" name="Pfeil nach rechts 22"/>
          <p:cNvSpPr/>
          <p:nvPr/>
        </p:nvSpPr>
        <p:spPr>
          <a:xfrm>
            <a:off x="3055099" y="5518788"/>
            <a:ext cx="743018" cy="551832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4" name="Rechteck 23"/>
          <p:cNvSpPr/>
          <p:nvPr/>
        </p:nvSpPr>
        <p:spPr>
          <a:xfrm>
            <a:off x="4379902" y="4318772"/>
            <a:ext cx="1176950" cy="70186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dirty="0" smtClean="0">
                <a:solidFill>
                  <a:schemeClr val="tx1"/>
                </a:solidFill>
              </a:rPr>
              <a:t>21.145 €</a:t>
            </a:r>
            <a:endParaRPr lang="de-AT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71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0607" y="704911"/>
            <a:ext cx="8056410" cy="829455"/>
          </a:xfrm>
        </p:spPr>
        <p:txBody>
          <a:bodyPr/>
          <a:lstStyle/>
          <a:p>
            <a:r>
              <a:rPr lang="de-AT" dirty="0"/>
              <a:t>Nützliche </a:t>
            </a:r>
            <a:r>
              <a:rPr lang="de-AT" dirty="0" smtClean="0"/>
              <a:t>Links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41678" y="1288025"/>
            <a:ext cx="7978525" cy="4195251"/>
          </a:xfrm>
        </p:spPr>
        <p:txBody>
          <a:bodyPr/>
          <a:lstStyle/>
          <a:p>
            <a:r>
              <a:rPr lang="de-AT" sz="2000" b="1" dirty="0" smtClean="0"/>
              <a:t>Nationale Kontaktstelle: </a:t>
            </a:r>
          </a:p>
          <a:p>
            <a:pPr lvl="1"/>
            <a:r>
              <a:rPr lang="de-AT" b="1" u="sng" dirty="0" smtClean="0">
                <a:solidFill>
                  <a:schemeClr val="bg1">
                    <a:lumMod val="50000"/>
                  </a:schemeClr>
                </a:solidFill>
                <a:latin typeface="Corbel (Textkörper)"/>
                <a:hlinkClick r:id="rId2"/>
              </a:rPr>
              <a:t>https</a:t>
            </a:r>
            <a:r>
              <a:rPr lang="de-AT" b="1" u="sng" dirty="0">
                <a:solidFill>
                  <a:schemeClr val="bg1">
                    <a:lumMod val="50000"/>
                  </a:schemeClr>
                </a:solidFill>
                <a:latin typeface="Corbel (Textkörper)"/>
                <a:hlinkClick r:id="rId2"/>
              </a:rPr>
              <a:t>://</a:t>
            </a:r>
            <a:r>
              <a:rPr lang="de-AT" b="1" u="sng" dirty="0" smtClean="0">
                <a:solidFill>
                  <a:schemeClr val="bg1">
                    <a:lumMod val="50000"/>
                  </a:schemeClr>
                </a:solidFill>
                <a:latin typeface="Corbel (Textkörper)"/>
                <a:hlinkClick r:id="rId2"/>
              </a:rPr>
              <a:t>www.cerv.at</a:t>
            </a:r>
            <a:endParaRPr lang="de-AT" b="1" u="sng" dirty="0">
              <a:solidFill>
                <a:schemeClr val="bg1">
                  <a:lumMod val="50000"/>
                </a:schemeClr>
              </a:solidFill>
              <a:latin typeface="Corbel (Textkörper)"/>
            </a:endParaRPr>
          </a:p>
          <a:p>
            <a:pPr marL="252000" lvl="1" indent="0">
              <a:buNone/>
            </a:pPr>
            <a:endParaRPr lang="de-AT" sz="1100" b="1" u="sng" dirty="0" smtClean="0">
              <a:solidFill>
                <a:schemeClr val="bg1">
                  <a:lumMod val="50000"/>
                </a:schemeClr>
              </a:solidFill>
              <a:latin typeface="Corbel (Textkörper)"/>
            </a:endParaRPr>
          </a:p>
          <a:p>
            <a:r>
              <a:rPr lang="de-AT" sz="2000" b="1" dirty="0" err="1" smtClean="0">
                <a:solidFill>
                  <a:schemeClr val="tx1"/>
                </a:solidFill>
              </a:rPr>
              <a:t>Funding</a:t>
            </a:r>
            <a:r>
              <a:rPr lang="de-AT" sz="2000" b="1" dirty="0" smtClean="0">
                <a:solidFill>
                  <a:schemeClr val="tx1"/>
                </a:solidFill>
              </a:rPr>
              <a:t>- and Tender </a:t>
            </a:r>
            <a:r>
              <a:rPr lang="de-AT" sz="2000" b="1" dirty="0" err="1" smtClean="0">
                <a:solidFill>
                  <a:schemeClr val="tx1"/>
                </a:solidFill>
              </a:rPr>
              <a:t>Opportunities</a:t>
            </a:r>
            <a:r>
              <a:rPr lang="de-AT" sz="2000" b="1" dirty="0" smtClean="0">
                <a:solidFill>
                  <a:schemeClr val="tx1"/>
                </a:solidFill>
              </a:rPr>
              <a:t> Portal (FTOP)</a:t>
            </a:r>
          </a:p>
          <a:p>
            <a:pPr lvl="1"/>
            <a:r>
              <a:rPr lang="de-DE" b="1" u="sng" dirty="0" smtClean="0">
                <a:solidFill>
                  <a:schemeClr val="tx1"/>
                </a:solidFill>
                <a:latin typeface="Corbel (Textkörper)"/>
                <a:ea typeface="Fira Sans"/>
                <a:cs typeface="Fira Sans"/>
                <a:sym typeface="Fira Sans"/>
                <a:hlinkClick r:id="rId3"/>
              </a:rPr>
              <a:t>https</a:t>
            </a:r>
            <a:r>
              <a:rPr lang="de-DE" b="1" u="sng" dirty="0">
                <a:solidFill>
                  <a:schemeClr val="tx1"/>
                </a:solidFill>
                <a:latin typeface="Corbel (Textkörper)"/>
                <a:ea typeface="Fira Sans"/>
                <a:cs typeface="Fira Sans"/>
                <a:sym typeface="Fira Sans"/>
                <a:hlinkClick r:id="rId3"/>
              </a:rPr>
              <a:t>://ec.europa.eu/info/funding-tenders/opportunities/portal/screen/home </a:t>
            </a:r>
            <a:r>
              <a:rPr lang="de-AT" b="1" u="sng" dirty="0" smtClean="0">
                <a:solidFill>
                  <a:schemeClr val="tx1"/>
                </a:solidFill>
                <a:latin typeface="Corbel (Textkörper)"/>
              </a:rPr>
              <a:t> </a:t>
            </a:r>
            <a:endParaRPr lang="de-AT" dirty="0">
              <a:solidFill>
                <a:schemeClr val="tx1"/>
              </a:solidFill>
              <a:latin typeface="Corbel (Textkörper)"/>
            </a:endParaRPr>
          </a:p>
          <a:p>
            <a:pPr lvl="1"/>
            <a:r>
              <a:rPr lang="de-AT" dirty="0"/>
              <a:t>Webinar </a:t>
            </a:r>
            <a:r>
              <a:rPr lang="de-AT" dirty="0" err="1" smtClean="0"/>
              <a:t>session</a:t>
            </a:r>
            <a:r>
              <a:rPr lang="de-AT" dirty="0"/>
              <a:t> </a:t>
            </a:r>
            <a:r>
              <a:rPr lang="de-AT" dirty="0" smtClean="0"/>
              <a:t>- </a:t>
            </a:r>
            <a:r>
              <a:rPr lang="de-AT" dirty="0"/>
              <a:t>The </a:t>
            </a:r>
            <a:r>
              <a:rPr lang="de-AT" dirty="0" err="1"/>
              <a:t>funding</a:t>
            </a:r>
            <a:r>
              <a:rPr lang="de-AT" dirty="0"/>
              <a:t> and </a:t>
            </a:r>
            <a:r>
              <a:rPr lang="de-AT" dirty="0" err="1"/>
              <a:t>tender</a:t>
            </a:r>
            <a:r>
              <a:rPr lang="de-AT" dirty="0"/>
              <a:t> </a:t>
            </a:r>
            <a:r>
              <a:rPr lang="de-AT" dirty="0" err="1"/>
              <a:t>portal</a:t>
            </a:r>
            <a:r>
              <a:rPr lang="de-AT" dirty="0"/>
              <a:t> for </a:t>
            </a:r>
            <a:r>
              <a:rPr lang="de-AT" dirty="0" err="1" smtClean="0"/>
              <a:t>beginners</a:t>
            </a:r>
            <a:r>
              <a:rPr lang="de-AT" dirty="0" smtClean="0"/>
              <a:t>: </a:t>
            </a:r>
            <a:r>
              <a:rPr lang="de-AT" b="1" dirty="0" smtClean="0">
                <a:solidFill>
                  <a:schemeClr val="bg1">
                    <a:lumMod val="50000"/>
                  </a:schemeClr>
                </a:solidFill>
                <a:latin typeface="Corbel (Textkörper)"/>
                <a:hlinkClick r:id="rId4"/>
              </a:rPr>
              <a:t>https</a:t>
            </a:r>
            <a:r>
              <a:rPr lang="de-AT" b="1" dirty="0">
                <a:solidFill>
                  <a:schemeClr val="bg1">
                    <a:lumMod val="50000"/>
                  </a:schemeClr>
                </a:solidFill>
                <a:latin typeface="Corbel (Textkörper)"/>
                <a:hlinkClick r:id="rId4"/>
              </a:rPr>
              <a:t>://www.youtube.com/watch?v=YPhw5SR4C5M</a:t>
            </a:r>
            <a:r>
              <a:rPr lang="de-AT" b="1" dirty="0">
                <a:solidFill>
                  <a:schemeClr val="bg1">
                    <a:lumMod val="50000"/>
                  </a:schemeClr>
                </a:solidFill>
                <a:latin typeface="Corbel (Textkörper)"/>
              </a:rPr>
              <a:t> </a:t>
            </a:r>
            <a:endParaRPr lang="de-AT" b="1" dirty="0" smtClean="0">
              <a:solidFill>
                <a:schemeClr val="bg1">
                  <a:lumMod val="50000"/>
                </a:schemeClr>
              </a:solidFill>
              <a:latin typeface="Corbel (Textkörper)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39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6920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5280" y="679010"/>
            <a:ext cx="8215245" cy="1243379"/>
          </a:xfrm>
        </p:spPr>
        <p:txBody>
          <a:bodyPr/>
          <a:lstStyle/>
          <a:p>
            <a:r>
              <a:rPr lang="de-AT" dirty="0" smtClean="0"/>
              <a:t>Übersicht Spezifische Ziele (Aktionsbereiche)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4</a:t>
            </a:fld>
            <a:endParaRPr lang="de-AT" dirty="0"/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2473260689"/>
              </p:ext>
            </p:extLst>
          </p:nvPr>
        </p:nvGraphicFramePr>
        <p:xfrm>
          <a:off x="335280" y="1150042"/>
          <a:ext cx="8727440" cy="5260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812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Geplante Termine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0" y="1702051"/>
            <a:ext cx="7978775" cy="4439987"/>
          </a:xfrm>
        </p:spPr>
        <p:txBody>
          <a:bodyPr/>
          <a:lstStyle/>
          <a:p>
            <a:r>
              <a:rPr lang="en-US" b="1" dirty="0" smtClean="0"/>
              <a:t>Online-</a:t>
            </a:r>
            <a:r>
              <a:rPr lang="en-US" b="1" dirty="0" err="1" smtClean="0"/>
              <a:t>Informationsveranstaltung</a:t>
            </a:r>
            <a:r>
              <a:rPr lang="en-US" b="1" dirty="0" smtClean="0"/>
              <a:t> </a:t>
            </a:r>
            <a:r>
              <a:rPr lang="en-US" b="1" dirty="0"/>
              <a:t>CERV Citizens' Forum (on Network of Towns &amp; Town Twinning</a:t>
            </a:r>
            <a:r>
              <a:rPr lang="en-US" b="1" dirty="0" smtClean="0"/>
              <a:t>)</a:t>
            </a:r>
            <a:r>
              <a:rPr lang="en-US" dirty="0" smtClean="0"/>
              <a:t>: 8. </a:t>
            </a:r>
            <a:r>
              <a:rPr lang="en-US" dirty="0" err="1" smtClean="0"/>
              <a:t>März</a:t>
            </a:r>
            <a:r>
              <a:rPr lang="en-US" dirty="0" smtClean="0"/>
              <a:t> und 16. </a:t>
            </a:r>
            <a:r>
              <a:rPr lang="en-US" dirty="0" err="1" smtClean="0"/>
              <a:t>März</a:t>
            </a:r>
            <a:r>
              <a:rPr lang="en-US" dirty="0" smtClean="0"/>
              <a:t> 2023 (</a:t>
            </a:r>
            <a:r>
              <a:rPr lang="en-US" dirty="0" err="1" smtClean="0"/>
              <a:t>jeweils</a:t>
            </a:r>
            <a:r>
              <a:rPr lang="en-US" dirty="0" smtClean="0"/>
              <a:t> 10.00 - 12.00 </a:t>
            </a:r>
            <a:r>
              <a:rPr lang="en-US" dirty="0" err="1" smtClean="0"/>
              <a:t>Uhr</a:t>
            </a:r>
            <a:r>
              <a:rPr lang="en-US" dirty="0" smtClean="0"/>
              <a:t>); </a:t>
            </a:r>
            <a:r>
              <a:rPr lang="en-US" dirty="0" err="1" smtClean="0"/>
              <a:t>Gemeinsame</a:t>
            </a:r>
            <a:r>
              <a:rPr lang="en-US" dirty="0" smtClean="0"/>
              <a:t> </a:t>
            </a:r>
            <a:r>
              <a:rPr lang="en-US" dirty="0" err="1" smtClean="0"/>
              <a:t>Informations</a:t>
            </a:r>
            <a:r>
              <a:rPr lang="en-US" dirty="0" smtClean="0"/>
              <a:t>- und </a:t>
            </a:r>
            <a:r>
              <a:rPr lang="en-US" dirty="0" err="1" smtClean="0"/>
              <a:t>Vernetzungsveranstaltung</a:t>
            </a:r>
            <a:r>
              <a:rPr lang="en-US" dirty="0" smtClean="0"/>
              <a:t> der </a:t>
            </a:r>
            <a:r>
              <a:rPr lang="en-US" dirty="0" err="1" smtClean="0"/>
              <a:t>Nationalen</a:t>
            </a:r>
            <a:r>
              <a:rPr lang="en-US" dirty="0" smtClean="0"/>
              <a:t> </a:t>
            </a:r>
            <a:r>
              <a:rPr lang="en-US" dirty="0" err="1" smtClean="0"/>
              <a:t>Kontakstellen</a:t>
            </a:r>
            <a:r>
              <a:rPr lang="en-US" dirty="0" smtClean="0"/>
              <a:t>; </a:t>
            </a:r>
            <a:r>
              <a:rPr lang="en-US" dirty="0" err="1" smtClean="0"/>
              <a:t>weitere</a:t>
            </a:r>
            <a:r>
              <a:rPr lang="en-US" dirty="0" smtClean="0"/>
              <a:t> </a:t>
            </a:r>
            <a:r>
              <a:rPr lang="en-US" dirty="0" err="1"/>
              <a:t>T</a:t>
            </a:r>
            <a:r>
              <a:rPr lang="en-US" dirty="0" err="1" smtClean="0"/>
              <a:t>ermine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offnenen</a:t>
            </a:r>
            <a:r>
              <a:rPr lang="en-US" dirty="0" smtClean="0"/>
              <a:t> Calls </a:t>
            </a:r>
            <a:r>
              <a:rPr lang="en-US" dirty="0" err="1" smtClean="0"/>
              <a:t>geplant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Online-</a:t>
            </a:r>
            <a:r>
              <a:rPr lang="en-US" b="1" dirty="0" err="1" smtClean="0"/>
              <a:t>Informationsveranstaltung</a:t>
            </a:r>
            <a:r>
              <a:rPr lang="en-US" b="1" dirty="0" smtClean="0"/>
              <a:t> </a:t>
            </a:r>
            <a:r>
              <a:rPr lang="en-US" b="1" dirty="0" err="1" smtClean="0"/>
              <a:t>zum</a:t>
            </a:r>
            <a:r>
              <a:rPr lang="en-US" b="1" dirty="0" smtClean="0"/>
              <a:t> Call “European Remembrance”</a:t>
            </a:r>
            <a:r>
              <a:rPr lang="en-US" dirty="0" smtClean="0"/>
              <a:t>:7. </a:t>
            </a:r>
            <a:r>
              <a:rPr lang="en-US" dirty="0" err="1" smtClean="0"/>
              <a:t>März</a:t>
            </a:r>
            <a:r>
              <a:rPr lang="en-US" dirty="0" smtClean="0"/>
              <a:t> (09:30 – 12:30 </a:t>
            </a:r>
            <a:r>
              <a:rPr lang="en-US" dirty="0" err="1" smtClean="0"/>
              <a:t>Uhr</a:t>
            </a:r>
            <a:r>
              <a:rPr lang="en-US" dirty="0" smtClean="0"/>
              <a:t>): </a:t>
            </a:r>
            <a:r>
              <a:rPr lang="en-US" dirty="0" err="1" smtClean="0"/>
              <a:t>Veranstalter</a:t>
            </a:r>
            <a:r>
              <a:rPr lang="en-US" dirty="0" smtClean="0"/>
              <a:t> EACEA (</a:t>
            </a:r>
            <a:r>
              <a:rPr lang="en-US" dirty="0" err="1" smtClean="0"/>
              <a:t>Englisch</a:t>
            </a:r>
            <a:r>
              <a:rPr lang="en-US" dirty="0" smtClean="0"/>
              <a:t>).</a:t>
            </a:r>
          </a:p>
          <a:p>
            <a:r>
              <a:rPr lang="en-US" b="1" dirty="0" smtClean="0"/>
              <a:t>Online-</a:t>
            </a:r>
            <a:r>
              <a:rPr lang="en-US" b="1" dirty="0" err="1" smtClean="0"/>
              <a:t>Informationsveranstaltung</a:t>
            </a:r>
            <a:r>
              <a:rPr lang="en-US" b="1" dirty="0" smtClean="0"/>
              <a:t> </a:t>
            </a:r>
            <a:r>
              <a:rPr lang="en-US" b="1" dirty="0" err="1" smtClean="0"/>
              <a:t>zum</a:t>
            </a:r>
            <a:r>
              <a:rPr lang="en-US" b="1" dirty="0" smtClean="0"/>
              <a:t> Call “Network of Towns”</a:t>
            </a:r>
            <a:r>
              <a:rPr lang="en-US" dirty="0" smtClean="0"/>
              <a:t>: 14. </a:t>
            </a:r>
            <a:r>
              <a:rPr lang="en-US" dirty="0" err="1" smtClean="0"/>
              <a:t>März</a:t>
            </a:r>
            <a:r>
              <a:rPr lang="en-US" dirty="0" smtClean="0"/>
              <a:t> : </a:t>
            </a:r>
            <a:r>
              <a:rPr lang="en-US" dirty="0" err="1" smtClean="0"/>
              <a:t>Veranstalter</a:t>
            </a:r>
            <a:r>
              <a:rPr lang="en-US" dirty="0" smtClean="0"/>
              <a:t> EACEA;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b="1" dirty="0" smtClean="0"/>
              <a:t>“Town Twinning”</a:t>
            </a:r>
            <a:r>
              <a:rPr lang="en-US" dirty="0" smtClean="0"/>
              <a:t>: 15. </a:t>
            </a:r>
            <a:r>
              <a:rPr lang="en-US" dirty="0" err="1" smtClean="0"/>
              <a:t>Juni</a:t>
            </a:r>
            <a:r>
              <a:rPr lang="en-US" dirty="0" smtClean="0"/>
              <a:t> (</a:t>
            </a:r>
            <a:r>
              <a:rPr lang="en-US" dirty="0" err="1" smtClean="0"/>
              <a:t>beide</a:t>
            </a:r>
            <a:r>
              <a:rPr lang="en-US" dirty="0" smtClean="0"/>
              <a:t> </a:t>
            </a:r>
            <a:r>
              <a:rPr lang="en-US" dirty="0" err="1" smtClean="0"/>
              <a:t>Englisch</a:t>
            </a:r>
            <a:r>
              <a:rPr lang="en-US" dirty="0" smtClean="0"/>
              <a:t>).</a:t>
            </a:r>
          </a:p>
          <a:p>
            <a:r>
              <a:rPr lang="de-AT" b="1" dirty="0" smtClean="0"/>
              <a:t>Informationsveranstaltung „</a:t>
            </a:r>
            <a:r>
              <a:rPr lang="de-AT" b="1" dirty="0" err="1"/>
              <a:t>Running</a:t>
            </a:r>
            <a:r>
              <a:rPr lang="de-AT" b="1" dirty="0"/>
              <a:t> for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smtClean="0"/>
              <a:t>money.EU-Förderungen </a:t>
            </a:r>
            <a:r>
              <a:rPr lang="de-AT" b="1" dirty="0"/>
              <a:t>im Kulturbereich 2021-2027“</a:t>
            </a:r>
            <a:r>
              <a:rPr lang="de-AT" dirty="0"/>
              <a:t>: </a:t>
            </a:r>
            <a:r>
              <a:rPr lang="de-AT" dirty="0" smtClean="0"/>
              <a:t>20.März 2023 (10 </a:t>
            </a:r>
            <a:r>
              <a:rPr lang="de-AT" dirty="0"/>
              <a:t>- 13 Uhr); </a:t>
            </a:r>
            <a:r>
              <a:rPr lang="de-AT" dirty="0" err="1"/>
              <a:t>Östarrichisaal</a:t>
            </a:r>
            <a:r>
              <a:rPr lang="de-AT" dirty="0"/>
              <a:t>, Haus 1A, 2. OG, Landhausplatz 1, 3109 St. </a:t>
            </a:r>
            <a:r>
              <a:rPr lang="de-AT" dirty="0" smtClean="0"/>
              <a:t>Pölten; Veranstaltung der Abteilung Kunst und Kultur des Landes Niederösterreich in Kooperation mit BMKÖS und BKA.</a:t>
            </a:r>
          </a:p>
          <a:p>
            <a:r>
              <a:rPr lang="de-AT" dirty="0" smtClean="0"/>
              <a:t>Nähere Informationen zu bzw. aktuelle Termine unter</a:t>
            </a:r>
            <a:r>
              <a:rPr lang="de-AT" dirty="0"/>
              <a:t>: </a:t>
            </a:r>
            <a:r>
              <a:rPr lang="de-AT" b="1" dirty="0">
                <a:hlinkClick r:id="rId2"/>
              </a:rPr>
              <a:t>https://www.cerv.at/termine-und-news-/</a:t>
            </a:r>
            <a:r>
              <a:rPr lang="de-AT" b="1" dirty="0" smtClean="0">
                <a:hlinkClick r:id="rId2"/>
              </a:rPr>
              <a:t>termine.html</a:t>
            </a:r>
            <a:r>
              <a:rPr lang="de-AT" dirty="0" smtClean="0"/>
              <a:t> </a:t>
            </a:r>
            <a:endParaRPr lang="de-AT" dirty="0"/>
          </a:p>
          <a:p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40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5009512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539998" y="975670"/>
            <a:ext cx="7698837" cy="1117613"/>
          </a:xfrm>
        </p:spPr>
        <p:txBody>
          <a:bodyPr>
            <a:normAutofit fontScale="90000"/>
          </a:bodyPr>
          <a:lstStyle/>
          <a:p>
            <a:r>
              <a:rPr lang="de-AT" dirty="0"/>
              <a:t/>
            </a:r>
            <a:br>
              <a:rPr lang="de-AT" dirty="0"/>
            </a:br>
            <a:r>
              <a:rPr lang="de-AT" dirty="0"/>
              <a:t/>
            </a:r>
            <a:br>
              <a:rPr lang="de-AT" dirty="0"/>
            </a:br>
            <a:r>
              <a:rPr lang="de-AT" dirty="0"/>
              <a:t>Danke für Ihre </a:t>
            </a:r>
            <a:br>
              <a:rPr lang="de-AT" dirty="0"/>
            </a:br>
            <a:r>
              <a:rPr lang="de-AT" dirty="0"/>
              <a:t>Aufmerksamkeit!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0"/>
          </p:nvPr>
        </p:nvSpPr>
        <p:spPr>
          <a:xfrm>
            <a:off x="539750" y="4857750"/>
            <a:ext cx="7699086" cy="1284288"/>
          </a:xfrm>
        </p:spPr>
        <p:txBody>
          <a:bodyPr>
            <a:normAutofit/>
          </a:bodyPr>
          <a:lstStyle/>
          <a:p>
            <a:pPr algn="r"/>
            <a:r>
              <a:rPr lang="de-DE" dirty="0"/>
              <a:t>Mag. Ernst Holzinger</a:t>
            </a:r>
          </a:p>
          <a:p>
            <a:pPr algn="r"/>
            <a:r>
              <a:rPr lang="de-DE" dirty="0"/>
              <a:t>BKA IV/A/3 - Finanzen, EU-Haushalt und Landwirtschaft</a:t>
            </a:r>
          </a:p>
          <a:p>
            <a:pPr algn="r"/>
            <a:r>
              <a:rPr lang="de-DE" dirty="0" smtClean="0">
                <a:hlinkClick r:id="rId2"/>
              </a:rPr>
              <a:t>ernst.holzinger@bka.gv.at</a:t>
            </a:r>
            <a:endParaRPr lang="de-DE" dirty="0" smtClean="0"/>
          </a:p>
          <a:p>
            <a:pPr algn="r"/>
            <a:r>
              <a:rPr lang="de-DE" u="sng" dirty="0" smtClean="0"/>
              <a:t>www.cerv.at</a:t>
            </a:r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902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703982"/>
            <a:ext cx="7978525" cy="572558"/>
          </a:xfrm>
        </p:spPr>
        <p:txBody>
          <a:bodyPr/>
          <a:lstStyle/>
          <a:p>
            <a:r>
              <a:rPr lang="de-AT" dirty="0" smtClean="0"/>
              <a:t>Strategischer Rahmen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39750" y="1131683"/>
            <a:ext cx="7978775" cy="5010355"/>
          </a:xfrm>
        </p:spPr>
        <p:txBody>
          <a:bodyPr/>
          <a:lstStyle/>
          <a:p>
            <a:r>
              <a:rPr lang="de-AT" dirty="0"/>
              <a:t>Europäischer </a:t>
            </a:r>
            <a:r>
              <a:rPr lang="de-AT" b="1" dirty="0"/>
              <a:t>Aktionsplan für Demokratie  </a:t>
            </a:r>
          </a:p>
          <a:p>
            <a:r>
              <a:rPr lang="de-AT" dirty="0" smtClean="0"/>
              <a:t>Strategie </a:t>
            </a:r>
            <a:r>
              <a:rPr lang="de-AT" dirty="0"/>
              <a:t>für eine verstärkte </a:t>
            </a:r>
            <a:r>
              <a:rPr lang="de-AT" b="1" dirty="0"/>
              <a:t>Anwendung der Grundrechtecharta </a:t>
            </a:r>
            <a:r>
              <a:rPr lang="de-AT" dirty="0"/>
              <a:t>in der </a:t>
            </a:r>
            <a:r>
              <a:rPr lang="de-AT" dirty="0" smtClean="0"/>
              <a:t>EU </a:t>
            </a:r>
            <a:endParaRPr lang="de-AT" dirty="0"/>
          </a:p>
          <a:p>
            <a:r>
              <a:rPr lang="de-AT" dirty="0"/>
              <a:t>EU-Strategie für die </a:t>
            </a:r>
            <a:r>
              <a:rPr lang="de-AT" b="1" dirty="0"/>
              <a:t>Gleichstellung der Geschlechter </a:t>
            </a:r>
            <a:r>
              <a:rPr lang="de-AT" b="1" dirty="0" smtClean="0"/>
              <a:t>2020-2025</a:t>
            </a:r>
          </a:p>
          <a:p>
            <a:r>
              <a:rPr lang="de-AT" dirty="0"/>
              <a:t>Europäische </a:t>
            </a:r>
            <a:r>
              <a:rPr lang="de-AT" b="1" dirty="0"/>
              <a:t>Säule sozialer Rechte </a:t>
            </a:r>
            <a:r>
              <a:rPr lang="de-AT" dirty="0"/>
              <a:t>(insbesondere die Bereiche Gleichstellung, Gleichbehandlung) </a:t>
            </a:r>
            <a:endParaRPr lang="de-AT" dirty="0" smtClean="0"/>
          </a:p>
          <a:p>
            <a:r>
              <a:rPr lang="de-AT" b="1" dirty="0"/>
              <a:t>EU-Aktionsplan gegen Rassismus 2020-2025 </a:t>
            </a:r>
            <a:endParaRPr lang="de-AT" dirty="0" smtClean="0"/>
          </a:p>
          <a:p>
            <a:r>
              <a:rPr lang="de-AT" dirty="0" smtClean="0"/>
              <a:t>EU-Strategischer Rahmen zur </a:t>
            </a:r>
            <a:r>
              <a:rPr lang="de-AT" b="1" dirty="0"/>
              <a:t>Gleichstellung, Inklusion und Teilhabe der </a:t>
            </a:r>
            <a:r>
              <a:rPr lang="de-AT" b="1" dirty="0" smtClean="0"/>
              <a:t>Roma </a:t>
            </a:r>
          </a:p>
          <a:p>
            <a:r>
              <a:rPr lang="de-AT" dirty="0" smtClean="0"/>
              <a:t>EU-Strategie </a:t>
            </a:r>
            <a:r>
              <a:rPr lang="de-AT" dirty="0"/>
              <a:t>zur </a:t>
            </a:r>
            <a:r>
              <a:rPr lang="de-AT" b="1" dirty="0"/>
              <a:t>Bekämpfung von Antisemitismus und zur Förderung jüdischen Lebens    </a:t>
            </a:r>
          </a:p>
          <a:p>
            <a:r>
              <a:rPr lang="de-AT" dirty="0"/>
              <a:t>EU-Strategie für die </a:t>
            </a:r>
            <a:r>
              <a:rPr lang="de-AT" b="1" dirty="0"/>
              <a:t>Gleichstellung von LGBTIQ-Personen 2020-2025 </a:t>
            </a:r>
          </a:p>
          <a:p>
            <a:r>
              <a:rPr lang="de-AT" b="1" dirty="0" smtClean="0"/>
              <a:t>EU-Kinderrechtsstrategie</a:t>
            </a:r>
            <a:r>
              <a:rPr lang="de-AT" dirty="0" smtClean="0"/>
              <a:t>   </a:t>
            </a:r>
            <a:endParaRPr lang="de-AT" dirty="0"/>
          </a:p>
          <a:p>
            <a:r>
              <a:rPr lang="de-AT" dirty="0" smtClean="0"/>
              <a:t>EU-Strategie </a:t>
            </a:r>
            <a:r>
              <a:rPr lang="de-AT" dirty="0"/>
              <a:t>für die </a:t>
            </a:r>
            <a:r>
              <a:rPr lang="de-AT" b="1" dirty="0"/>
              <a:t>Rechte von Menschen mit </a:t>
            </a:r>
            <a:r>
              <a:rPr lang="de-AT" b="1" dirty="0" smtClean="0"/>
              <a:t>Behinderung </a:t>
            </a:r>
            <a:endParaRPr lang="de-AT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5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7975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1891" y="675219"/>
            <a:ext cx="8118762" cy="829455"/>
          </a:xfrm>
        </p:spPr>
        <p:txBody>
          <a:bodyPr/>
          <a:lstStyle/>
          <a:p>
            <a:pPr>
              <a:lnSpc>
                <a:spcPts val="2600"/>
              </a:lnSpc>
            </a:pPr>
            <a:r>
              <a:rPr lang="de-AT" dirty="0"/>
              <a:t>Mittelaufteilung nach spezifischen </a:t>
            </a:r>
            <a:br>
              <a:rPr lang="de-AT" dirty="0"/>
            </a:br>
            <a:r>
              <a:rPr lang="de-AT" dirty="0"/>
              <a:t>Zielen und Zweckwidmung 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770364"/>
              </p:ext>
            </p:extLst>
          </p:nvPr>
        </p:nvGraphicFramePr>
        <p:xfrm>
          <a:off x="581891" y="1368238"/>
          <a:ext cx="8451273" cy="3518329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val="1727858376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787916946"/>
                    </a:ext>
                  </a:extLst>
                </a:gridCol>
                <a:gridCol w="6103389">
                  <a:extLst>
                    <a:ext uri="{9D8B030D-6E8A-4147-A177-3AD203B41FA5}">
                      <a16:colId xmlns:a16="http://schemas.microsoft.com/office/drawing/2014/main" val="4245546212"/>
                    </a:ext>
                  </a:extLst>
                </a:gridCol>
                <a:gridCol w="1056640">
                  <a:extLst>
                    <a:ext uri="{9D8B030D-6E8A-4147-A177-3AD203B41FA5}">
                      <a16:colId xmlns:a16="http://schemas.microsoft.com/office/drawing/2014/main" val="2242946951"/>
                    </a:ext>
                  </a:extLst>
                </a:gridCol>
                <a:gridCol w="874684">
                  <a:extLst>
                    <a:ext uri="{9D8B030D-6E8A-4147-A177-3AD203B41FA5}">
                      <a16:colId xmlns:a16="http://schemas.microsoft.com/office/drawing/2014/main" val="3961838185"/>
                    </a:ext>
                  </a:extLst>
                </a:gridCol>
              </a:tblGrid>
              <a:tr h="517236">
                <a:tc>
                  <a:txBody>
                    <a:bodyPr/>
                    <a:lstStyle/>
                    <a:p>
                      <a:pPr algn="l"/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1900" dirty="0"/>
                        <a:t>EUR           (in</a:t>
                      </a:r>
                      <a:r>
                        <a:rPr lang="de-AT" sz="1900" baseline="0" dirty="0"/>
                        <a:t> Mio.)</a:t>
                      </a:r>
                      <a:endParaRPr lang="de-AT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1900" dirty="0"/>
                        <a:t>%-Anteil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0384110"/>
                  </a:ext>
                </a:extLst>
              </a:tr>
              <a:tr h="533203">
                <a:tc>
                  <a:txBody>
                    <a:bodyPr/>
                    <a:lstStyle/>
                    <a:p>
                      <a:pPr algn="l"/>
                      <a:endParaRPr lang="de-AT" sz="2000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AT" sz="2000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AT" sz="2000" dirty="0"/>
                        <a:t>Werte der Union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/>
                        <a:t>689,5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/>
                        <a:t>44,4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3819519"/>
                  </a:ext>
                </a:extLst>
              </a:tr>
              <a:tr h="323599">
                <a:tc>
                  <a:txBody>
                    <a:bodyPr/>
                    <a:lstStyle/>
                    <a:p>
                      <a:pPr algn="l"/>
                      <a:endParaRPr lang="de-AT" sz="1600" dirty="0">
                        <a:solidFill>
                          <a:schemeClr val="bg2">
                            <a:lumMod val="8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AT" sz="16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AT" sz="2000" dirty="0"/>
                        <a:t>Gleichstellung, Rechte, Geschlechtergleichstellung &amp; Daphne</a:t>
                      </a:r>
                      <a:r>
                        <a:rPr lang="de-AT" sz="1400" dirty="0"/>
                        <a:t>*</a:t>
                      </a:r>
                      <a:r>
                        <a:rPr lang="de-AT" sz="1400" baseline="0" dirty="0"/>
                        <a:t>  **</a:t>
                      </a:r>
                      <a:endParaRPr lang="de-A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/>
                        <a:t>379,8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/>
                        <a:t>24,5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957714"/>
                  </a:ext>
                </a:extLst>
              </a:tr>
              <a:tr h="547120">
                <a:tc>
                  <a:txBody>
                    <a:bodyPr/>
                    <a:lstStyle/>
                    <a:p>
                      <a:pPr algn="l"/>
                      <a:endParaRPr lang="de-AT" sz="16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de-AT" sz="16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AT" sz="2000" dirty="0"/>
                        <a:t>Bürgerbeteiligung und Teilhabe </a:t>
                      </a:r>
                      <a:r>
                        <a:rPr lang="de-AT" sz="1400" dirty="0"/>
                        <a:t>***   ****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/>
                        <a:t>393,2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/>
                        <a:t>25,3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4963899"/>
                  </a:ext>
                </a:extLst>
              </a:tr>
              <a:tr h="533203">
                <a:tc>
                  <a:txBody>
                    <a:bodyPr/>
                    <a:lstStyle/>
                    <a:p>
                      <a:pPr algn="l"/>
                      <a:endParaRPr lang="de-A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de-A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AT" sz="2000" dirty="0"/>
                        <a:t>Flexibilität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/>
                        <a:t>91,2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/>
                        <a:t>5,9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429717"/>
                  </a:ext>
                </a:extLst>
              </a:tr>
              <a:tr h="533203">
                <a:tc>
                  <a:txBody>
                    <a:bodyPr/>
                    <a:lstStyle/>
                    <a:p>
                      <a:pPr algn="l"/>
                      <a:endParaRPr lang="de-A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de-AT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AT" sz="2000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/>
                        <a:t>1.553,7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de-AT" sz="2000" dirty="0"/>
                        <a:t>100,0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1994902"/>
                  </a:ext>
                </a:extLst>
              </a:tr>
            </a:tbl>
          </a:graphicData>
        </a:graphic>
      </p:graphicFrame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6514070"/>
              </p:ext>
            </p:extLst>
          </p:nvPr>
        </p:nvGraphicFramePr>
        <p:xfrm>
          <a:off x="581891" y="5164858"/>
          <a:ext cx="8451274" cy="1529889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168970">
                  <a:extLst>
                    <a:ext uri="{9D8B030D-6E8A-4147-A177-3AD203B41FA5}">
                      <a16:colId xmlns:a16="http://schemas.microsoft.com/office/drawing/2014/main" val="26947392"/>
                    </a:ext>
                  </a:extLst>
                </a:gridCol>
                <a:gridCol w="7282304">
                  <a:extLst>
                    <a:ext uri="{9D8B030D-6E8A-4147-A177-3AD203B41FA5}">
                      <a16:colId xmlns:a16="http://schemas.microsoft.com/office/drawing/2014/main" val="1507272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400" b="0" dirty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AT" sz="1400" b="0" dirty="0"/>
                        <a:t>davon 40% zur Bekämpfung geschlechtsspezifischer</a:t>
                      </a:r>
                      <a:r>
                        <a:rPr lang="de-AT" sz="1400" b="0" baseline="0" dirty="0"/>
                        <a:t> Gewalt </a:t>
                      </a:r>
                      <a:r>
                        <a:rPr lang="de-AT" sz="1400" b="0" dirty="0"/>
                        <a:t>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0570005"/>
                  </a:ext>
                </a:extLst>
              </a:tr>
              <a:tr h="408363">
                <a:tc>
                  <a:txBody>
                    <a:bodyPr/>
                    <a:lstStyle/>
                    <a:p>
                      <a:pPr algn="l"/>
                      <a:r>
                        <a:rPr lang="de-AT" sz="1400" b="0" dirty="0"/>
                        <a:t>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AT" sz="1400" b="0" dirty="0"/>
                        <a:t>davon 15% für</a:t>
                      </a:r>
                      <a:r>
                        <a:rPr lang="de-AT" sz="1400" b="0" baseline="0" dirty="0"/>
                        <a:t> Frauenförderung,</a:t>
                      </a:r>
                      <a:r>
                        <a:rPr lang="de-AT" sz="1400" b="0" dirty="0"/>
                        <a:t> -rechte, Gender-Mainstreaming, -Equality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1805117"/>
                  </a:ext>
                </a:extLst>
              </a:tr>
              <a:tr h="408363">
                <a:tc>
                  <a:txBody>
                    <a:bodyPr/>
                    <a:lstStyle/>
                    <a:p>
                      <a:pPr algn="l"/>
                      <a:r>
                        <a:rPr lang="de-AT" sz="1400" b="0" dirty="0"/>
                        <a:t>***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AT" sz="1400" b="0" dirty="0"/>
                        <a:t>davon 65% zur Förderung demokratischer Teilhabe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913862"/>
                  </a:ext>
                </a:extLst>
              </a:tr>
              <a:tr h="408363">
                <a:tc>
                  <a:txBody>
                    <a:bodyPr/>
                    <a:lstStyle/>
                    <a:p>
                      <a:pPr algn="l"/>
                      <a:r>
                        <a:rPr lang="de-AT" sz="1400" b="0" dirty="0"/>
                        <a:t>****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AT" sz="1400" b="0" dirty="0"/>
                        <a:t>davon</a:t>
                      </a:r>
                      <a:r>
                        <a:rPr lang="de-AT" sz="1400" b="0" baseline="0" dirty="0"/>
                        <a:t> 15% für Gedenkveranstaltungen</a:t>
                      </a:r>
                      <a:endParaRPr lang="de-AT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78583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259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4258" y="938472"/>
            <a:ext cx="8541727" cy="829455"/>
          </a:xfrm>
        </p:spPr>
        <p:txBody>
          <a:bodyPr/>
          <a:lstStyle/>
          <a:p>
            <a:r>
              <a:rPr lang="de-AT" dirty="0"/>
              <a:t>Welche Aktivitäten können gefördert werden?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64257" y="1376127"/>
            <a:ext cx="8541727" cy="4908295"/>
          </a:xfrm>
        </p:spPr>
        <p:txBody>
          <a:bodyPr/>
          <a:lstStyle/>
          <a:p>
            <a:pPr fontAlgn="base"/>
            <a:r>
              <a:rPr lang="de-AT" sz="2000" b="1" dirty="0" smtClean="0"/>
              <a:t>Lern-, Qualifizierungs- sowie Sensibilisierungsmaßnahmen, </a:t>
            </a:r>
            <a:r>
              <a:rPr lang="de-AT" sz="2000" dirty="0" smtClean="0"/>
              <a:t>z.B.:  Gegenseitiges </a:t>
            </a:r>
            <a:r>
              <a:rPr lang="de-AT" sz="2000" dirty="0"/>
              <a:t>Lernen (Austausch bewährter Verfahren</a:t>
            </a:r>
            <a:r>
              <a:rPr lang="de-AT" sz="2000" dirty="0" smtClean="0"/>
              <a:t>), Workshops, Seminare, Expertentreffen, Konferenzen, Kulturevents, Festivals, Ausstellungen, Kampagnen….);</a:t>
            </a:r>
          </a:p>
          <a:p>
            <a:pPr fontAlgn="base"/>
            <a:r>
              <a:rPr lang="de-AT" sz="2000" b="1" dirty="0" smtClean="0"/>
              <a:t>Analyse- </a:t>
            </a:r>
            <a:r>
              <a:rPr lang="de-AT" sz="2000" b="1" dirty="0"/>
              <a:t>und </a:t>
            </a:r>
            <a:r>
              <a:rPr lang="de-AT" sz="2000" b="1" dirty="0" smtClean="0"/>
              <a:t>Überwachungstätigkeiten, </a:t>
            </a:r>
            <a:r>
              <a:rPr lang="de-AT" sz="2000" dirty="0" smtClean="0"/>
              <a:t>wie Erhebung von Daten/Statistiken</a:t>
            </a:r>
            <a:r>
              <a:rPr lang="de-AT" sz="2000" dirty="0"/>
              <a:t>,</a:t>
            </a:r>
            <a:r>
              <a:rPr lang="de-AT" sz="2000" dirty="0" smtClean="0"/>
              <a:t> Methodenentwicklung (</a:t>
            </a:r>
            <a:r>
              <a:rPr lang="de-AT" sz="2000" dirty="0" err="1" smtClean="0"/>
              <a:t>Indikatorik</a:t>
            </a:r>
            <a:r>
              <a:rPr lang="de-AT" sz="2000" dirty="0" smtClean="0"/>
              <a:t>/Benchmarks,…), Studien und Forschungsarbeiten, Analysen</a:t>
            </a:r>
            <a:r>
              <a:rPr lang="de-AT" sz="2000" dirty="0"/>
              <a:t> </a:t>
            </a:r>
            <a:r>
              <a:rPr lang="de-AT" sz="2000" dirty="0" smtClean="0"/>
              <a:t>und Erhebungen, </a:t>
            </a:r>
            <a:r>
              <a:rPr lang="de-AT" sz="2000" dirty="0"/>
              <a:t>Evaluierungen, </a:t>
            </a:r>
            <a:r>
              <a:rPr lang="de-AT" sz="2000" dirty="0" smtClean="0"/>
              <a:t>Erarbeitung von Leitfäden und Schulungsmaterial; </a:t>
            </a:r>
            <a:endParaRPr lang="de-AT" sz="2000" dirty="0"/>
          </a:p>
          <a:p>
            <a:pPr fontAlgn="base"/>
            <a:r>
              <a:rPr lang="de-AT" sz="2000" b="1" dirty="0"/>
              <a:t>Entwicklung und Pflege von IKT-Instrumenten</a:t>
            </a:r>
            <a:r>
              <a:rPr lang="de-AT" sz="2000" dirty="0"/>
              <a:t>; </a:t>
            </a:r>
          </a:p>
          <a:p>
            <a:pPr lvl="0" fontAlgn="base">
              <a:buClr>
                <a:srgbClr val="E6320F"/>
              </a:buClr>
            </a:pPr>
            <a:r>
              <a:rPr lang="de-AT" sz="2000" b="1" u="sng" dirty="0" smtClean="0">
                <a:solidFill>
                  <a:srgbClr val="E6EFF3">
                    <a:lumMod val="10000"/>
                  </a:srgbClr>
                </a:solidFill>
                <a:latin typeface="+mj-lt"/>
              </a:rPr>
              <a:t>Neu</a:t>
            </a:r>
            <a:r>
              <a:rPr lang="de-AT" sz="2000" b="1" u="sng" dirty="0">
                <a:solidFill>
                  <a:srgbClr val="E6EFF3">
                    <a:lumMod val="10000"/>
                  </a:srgbClr>
                </a:solidFill>
                <a:latin typeface="+mj-lt"/>
              </a:rPr>
              <a:t>:</a:t>
            </a:r>
            <a:r>
              <a:rPr lang="de-AT" sz="2000" b="1" dirty="0">
                <a:solidFill>
                  <a:srgbClr val="E6EFF3">
                    <a:lumMod val="10000"/>
                  </a:srgbClr>
                </a:solidFill>
                <a:latin typeface="+mj-lt"/>
              </a:rPr>
              <a:t> Unterstützung von Organisationen der Zivilgesellschaft </a:t>
            </a:r>
            <a:r>
              <a:rPr lang="de-AT" sz="2000" dirty="0">
                <a:solidFill>
                  <a:srgbClr val="000000"/>
                </a:solidFill>
                <a:latin typeface="+mj-lt"/>
              </a:rPr>
              <a:t>zwecks Stärkung ihrer Reaktionsfähigkeit und </a:t>
            </a:r>
            <a:r>
              <a:rPr lang="de-AT" sz="2000" dirty="0" smtClean="0">
                <a:solidFill>
                  <a:srgbClr val="000000"/>
                </a:solidFill>
                <a:latin typeface="+mj-lt"/>
              </a:rPr>
              <a:t>Sicherstellung ihrer Dienstleistungs-, </a:t>
            </a:r>
            <a:r>
              <a:rPr lang="de-AT" sz="2000" dirty="0">
                <a:solidFill>
                  <a:srgbClr val="000000"/>
                </a:solidFill>
                <a:latin typeface="+mj-lt"/>
              </a:rPr>
              <a:t>Beratungs-und </a:t>
            </a:r>
            <a:r>
              <a:rPr lang="de-AT" sz="2000" dirty="0" smtClean="0">
                <a:solidFill>
                  <a:srgbClr val="000000"/>
                </a:solidFill>
                <a:latin typeface="+mj-lt"/>
              </a:rPr>
              <a:t>Unterstützungstätigkeiten für Bürgerinnen und Bürger.</a:t>
            </a:r>
            <a:endParaRPr lang="de-AT" sz="2000" dirty="0">
              <a:latin typeface="+mj-lt"/>
            </a:endParaRPr>
          </a:p>
          <a:p>
            <a:pPr algn="just" fontAlgn="base"/>
            <a:endParaRPr lang="de-AT" dirty="0"/>
          </a:p>
          <a:p>
            <a:pPr fontAlgn="base"/>
            <a:endParaRPr lang="de-AT" dirty="0"/>
          </a:p>
          <a:p>
            <a:pPr marL="0" indent="0" fontAlgn="base">
              <a:buNone/>
            </a:pP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8131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>
                <a:solidFill>
                  <a:srgbClr val="E6320F"/>
                </a:solidFill>
              </a:rPr>
              <a:t>Wer </a:t>
            </a:r>
            <a:r>
              <a:rPr lang="de-AT" dirty="0" smtClean="0">
                <a:solidFill>
                  <a:srgbClr val="E6320F"/>
                </a:solidFill>
              </a:rPr>
              <a:t>ist förderberechtigt?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540000" y="1571922"/>
            <a:ext cx="8115113" cy="4363638"/>
          </a:xfrm>
        </p:spPr>
        <p:txBody>
          <a:bodyPr/>
          <a:lstStyle/>
          <a:p>
            <a:pPr marL="0" indent="0">
              <a:buNone/>
            </a:pPr>
            <a:r>
              <a:rPr lang="de-AT" sz="2000" dirty="0" smtClean="0"/>
              <a:t>Akteure </a:t>
            </a:r>
            <a:r>
              <a:rPr lang="de-AT" sz="2000" dirty="0"/>
              <a:t>auf </a:t>
            </a:r>
            <a:r>
              <a:rPr lang="de-AT" sz="2000" b="1" u="sng" dirty="0">
                <a:solidFill>
                  <a:schemeClr val="tx1"/>
                </a:solidFill>
              </a:rPr>
              <a:t>lokaler</a:t>
            </a:r>
            <a:r>
              <a:rPr lang="de-AT" sz="2000" dirty="0"/>
              <a:t>, regionaler, nationaler und transnationaler Ebene, insbesondere gerichtet an: </a:t>
            </a:r>
          </a:p>
          <a:p>
            <a:r>
              <a:rPr lang="de-AT" sz="2000" b="1" dirty="0"/>
              <a:t>Behörden</a:t>
            </a:r>
          </a:p>
          <a:p>
            <a:r>
              <a:rPr lang="de-AT" sz="2000" b="1" dirty="0"/>
              <a:t>Zivilgesellschaftliche </a:t>
            </a:r>
            <a:r>
              <a:rPr lang="de-AT" sz="2000" b="1" dirty="0" smtClean="0"/>
              <a:t>Organisationen</a:t>
            </a:r>
          </a:p>
          <a:p>
            <a:r>
              <a:rPr lang="de-AT" sz="2000" b="1" dirty="0"/>
              <a:t>Kultur-, Jugend-, Bildungs- und Forschungsorganisationen </a:t>
            </a:r>
          </a:p>
          <a:p>
            <a:r>
              <a:rPr lang="de-AT" sz="2000" b="1" dirty="0" smtClean="0"/>
              <a:t>Think </a:t>
            </a:r>
            <a:r>
              <a:rPr lang="de-AT" sz="2000" b="1" dirty="0"/>
              <a:t>Tanks auf EU-Ebene, die sich mit europäischen Politiken beschäftigen </a:t>
            </a:r>
          </a:p>
          <a:p>
            <a:pPr marL="0" indent="0">
              <a:buNone/>
            </a:pPr>
            <a:r>
              <a:rPr lang="de-AT" sz="2000" dirty="0" smtClean="0"/>
              <a:t>Grundsätzlich </a:t>
            </a:r>
            <a:r>
              <a:rPr lang="de-AT" sz="2000" dirty="0"/>
              <a:t>zugelassen sind </a:t>
            </a:r>
            <a:r>
              <a:rPr lang="de-AT" sz="2000" b="1" dirty="0"/>
              <a:t>öffentliche Einrichtungen </a:t>
            </a:r>
            <a:r>
              <a:rPr lang="de-AT" sz="2000" dirty="0"/>
              <a:t>oder </a:t>
            </a:r>
            <a:r>
              <a:rPr lang="de-AT" sz="2000" b="1" dirty="0"/>
              <a:t>Organisationen ohne Erwerbscharakter </a:t>
            </a:r>
            <a:r>
              <a:rPr lang="de-AT" sz="2000" b="1" dirty="0" smtClean="0"/>
              <a:t>(„non-profit“) mit </a:t>
            </a:r>
            <a:r>
              <a:rPr lang="de-AT" sz="2000" b="1" dirty="0"/>
              <a:t>Rechtspersönlichkeit</a:t>
            </a:r>
            <a:r>
              <a:rPr lang="de-AT" sz="2000" dirty="0"/>
              <a:t>. </a:t>
            </a:r>
          </a:p>
          <a:p>
            <a:pPr marL="0" indent="0">
              <a:buNone/>
            </a:pPr>
            <a:r>
              <a:rPr lang="de-AT" sz="2000" dirty="0"/>
              <a:t>Teilnahmeberechtigung wird in den jeweiligen "Calls" präzisiert. </a:t>
            </a:r>
            <a:endParaRPr lang="de-AT" sz="2000" dirty="0" smtClean="0"/>
          </a:p>
          <a:p>
            <a:pPr marL="0" indent="0">
              <a:buNone/>
            </a:pPr>
            <a:r>
              <a:rPr lang="de-AT" sz="2000" b="1" dirty="0" smtClean="0"/>
              <a:t>Private</a:t>
            </a:r>
            <a:r>
              <a:rPr lang="de-AT" sz="2000" dirty="0"/>
              <a:t>, welche einen Erwerbszweck verfolgen, können unter bestimmten </a:t>
            </a:r>
            <a:r>
              <a:rPr lang="de-AT" sz="2000" dirty="0" smtClean="0"/>
              <a:t>Voraussetzungen/bei bestimmten Calls </a:t>
            </a:r>
            <a:r>
              <a:rPr lang="de-AT" sz="2000" dirty="0"/>
              <a:t>zulässig sein.</a:t>
            </a:r>
          </a:p>
          <a:p>
            <a:endParaRPr lang="de-AT" sz="20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8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6153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32782" y="2165196"/>
            <a:ext cx="7978526" cy="1837427"/>
          </a:xfrm>
        </p:spPr>
        <p:txBody>
          <a:bodyPr/>
          <a:lstStyle/>
          <a:p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/>
              <a:t/>
            </a:r>
            <a:br>
              <a:rPr lang="de-AT" sz="3400" dirty="0"/>
            </a:br>
            <a:r>
              <a:rPr lang="de-AT" sz="3400" dirty="0" smtClean="0">
                <a:solidFill>
                  <a:srgbClr val="FF0000"/>
                </a:solidFill>
              </a:rPr>
              <a:t>Wie beteiligt man sich am Programm? </a:t>
            </a:r>
            <a:r>
              <a:rPr lang="de-AT" sz="3400" dirty="0">
                <a:solidFill>
                  <a:srgbClr val="FF0000"/>
                </a:solidFill>
              </a:rPr>
              <a:t/>
            </a:r>
            <a:br>
              <a:rPr lang="de-AT" sz="3400" dirty="0">
                <a:solidFill>
                  <a:srgbClr val="FF0000"/>
                </a:solidFill>
              </a:rPr>
            </a:br>
            <a:endParaRPr lang="de-A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0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Bundeskanzleramt-4x3">
  <a:themeElements>
    <a:clrScheme name="Republik-AT">
      <a:dk1>
        <a:srgbClr val="000000"/>
      </a:dk1>
      <a:lt1>
        <a:srgbClr val="E6EFF3"/>
      </a:lt1>
      <a:dk2>
        <a:srgbClr val="E6320F"/>
      </a:dk2>
      <a:lt2>
        <a:srgbClr val="FFFFFF"/>
      </a:lt2>
      <a:accent1>
        <a:srgbClr val="CA0237"/>
      </a:accent1>
      <a:accent2>
        <a:srgbClr val="5FB564"/>
      </a:accent2>
      <a:accent3>
        <a:srgbClr val="950F53"/>
      </a:accent3>
      <a:accent4>
        <a:srgbClr val="F59C00"/>
      </a:accent4>
      <a:accent5>
        <a:srgbClr val="3BACBE"/>
      </a:accent5>
      <a:accent6>
        <a:srgbClr val="BCCF00"/>
      </a:accent6>
      <a:hlink>
        <a:srgbClr val="1C1C1C"/>
      </a:hlink>
      <a:folHlink>
        <a:srgbClr val="636362"/>
      </a:folHlink>
    </a:clrScheme>
    <a:fontScheme name="BKA2018-Schriften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f:fields xmlns:f="http://schemas.fabasoft.com/folio/2007/fields" catsources="">
  <f:record>
    <f:field ref="BMFCONFIG_3000_109_BMFDocProperty" text=""/>
    <f:field ref="doc_FSCFOLIO_1_1001_FieldDocumentNumber" text=""/>
    <f:field ref="doc_FSCFOLIO_1_1001_FieldSubject" text="" edit="true"/>
    <f:field ref="FSCFOLIO_1_1001_SignaturesFldCtx_FSCFOLIO_1_1001_FieldLastSignature" text=""/>
    <f:field ref="FSCFOLIO_1_1001_SignaturesFldCtx_FSCFOLIO_1_1001_FieldLastSignatureBy" text=""/>
    <f:field ref="FSCFOLIO_1_1001_SignaturesFldCtx_FSCFOLIO_1_1001_FieldLastSignatureAt" date="" text=""/>
    <f:field ref="FSCFOLIO_1_1001_SignaturesFldCtx_FSCFOLIO_1_1001_FieldLastSignatureRemark" text=""/>
    <f:field ref="FSCFOLIO_1_1001_FieldCurrentUser" text="Mag. Ernst Holzinger"/>
    <f:field ref="FSCFOLIO_1_1001_FieldCurrentDate" text="16.02.2023 13:43"/>
    <f:field ref="objvalidfrom" date="" text="" edit="true"/>
    <f:field ref="objvalidto" date="" text="" edit="true"/>
    <f:field ref="FSCFOLIO_1_1001_FieldReleasedVersionDate" text=""/>
    <f:field ref="FSCFOLIO_1_1001_FieldReleasedVersionNr" text=""/>
    <f:field ref="CCAPRECONFIG_15_1001_Objektname" text="CERV_17-2-2023" edit="true"/>
    <f:field ref="CCAPRECONFIG_15_1001_Objektname" text="CERV_17-2-2023" edit="true"/>
    <f:field ref="EIBPRECONFIG_1_1001_FieldEIBAttachments" text="" multiline="true"/>
    <f:field ref="EIBPRECONFIG_1_1001_FieldEIBNextFiles" text="" multiline="true"/>
    <f:field ref="EIBPRECONFIG_1_1001_FieldEIBPreviousFiles" text="" multiline="true"/>
    <f:field ref="EIBPRECONFIG_1_1001_FieldEIBRelatedFiles" text="" multiline="true"/>
    <f:field ref="EIBPRECONFIG_1_1001_FieldEIBCompletedOrdinals" text="" multiline="true"/>
    <f:field ref="EIBPRECONFIG_1_1001_FieldEIBOUAddr" text="Ballhausplatz 2, 1010 Wien" multiline="true"/>
    <f:field ref="EIBPRECONFIG_1_1001_FieldEIBRecipients" text="" multiline="true"/>
    <f:field ref="EIBPRECONFIG_1_1001_FieldEIBSignatures" text="" multiline="true"/>
    <f:field ref="EIBPRECONFIG_1_1001_FieldCCAAddrAbschriftsbemerkung" text="" multiline="true"/>
    <f:field ref="EIBPRECONFIG_1_1001_FieldCCAAddrAdresse" text="" multiline="true"/>
    <f:field ref="EIBPRECONFIG_1_1001_FieldCCAAddrPostalischeAdresse" text="" multiline="true"/>
    <f:field ref="EIBPRECONFIG_1_1001_FieldCCAIncomingSubject" text="" multiline="true"/>
    <f:field ref="EIBPRECONFIG_1_1001_FieldCCAPersonalSubjAddress" text="" multiline="true"/>
    <f:field ref="EIBPRECONFIG_1_1001_FieldCCASubfileSubject" text="" multiline="true"/>
    <f:field ref="EIBPRECONFIG_1_1001_FieldCCASubject" text="" multiline="true"/>
    <f:field ref="EIBVFGH_15_1700_FieldPartPlaintiffList" text="" multiline="true"/>
    <f:field ref="EIBVFGH_15_1700_FieldGoesOutToList" text="" multiline="true"/>
    <f:field ref="CUSTOMIZATIONRESSORTBMF_103_2800_FieldRecipientsEmailBMF" text="" multiline="true"/>
    <f:field ref="objname" text="CERV_17-2-2023" edit="true"/>
    <f:field ref="objsubject" text="" edit="true"/>
    <f:field ref="objcreatedby" text="Holzinger, Ernst, Mag."/>
    <f:field ref="objcreatedat" date="2023-02-08T15:23:46" text="08.02.2023 15:23:46"/>
    <f:field ref="objchangedby" text="Holzinger, Ernst, Mag."/>
    <f:field ref="objmodifiedat" date="2023-02-16T09:23:48" text="16.02.2023 09:23:48"/>
  </f:record>
  <f:display text="Allgemein">
    <f:field ref="BMFCONFIG_3000_109_BMFDocProperty" text="BMFMailEmpfänger"/>
    <f:field ref="FSCFOLIO_1_1001_FieldCurrentUser" text="Aktueller Benutzer"/>
    <f:field ref="FSCFOLIO_1_1001_FieldCurrentDate" text="Aktueller Zeitpunkt"/>
    <f:field ref="objvalidfrom" text="Gültig ab" dateonly="true"/>
    <f:field ref="objvalidto" text="Gültig bis" dateonly="true"/>
    <f:field ref="FSCFOLIO_1_1001_FieldReleasedVersionDate" text="Freigegebene Version vom"/>
    <f:field ref="FSCFOLIO_1_1001_FieldReleasedVersionNr" text="Freigegebene Versionsnummer"/>
    <f:field ref="CCAPRECONFIG_15_1001_Objektname" text="Objektname"/>
    <f:field ref="EIBPRECONFIG_1_1001_FieldEIBAttachments" text="Beilagen"/>
    <f:field ref="EIBPRECONFIG_1_1001_FieldEIBNextFiles" text="Nachzahlen"/>
    <f:field ref="EIBPRECONFIG_1_1001_FieldEIBPreviousFiles" text="Vorzahlen"/>
    <f:field ref="EIBPRECONFIG_1_1001_FieldEIBRelatedFiles" text="Bezugszahlen"/>
    <f:field ref="EIBPRECONFIG_1_1001_FieldEIBCompletedOrdinals" text="Miterledigte Akten"/>
    <f:field ref="EIBPRECONFIG_1_1001_FieldEIBOUAddr" text="Adresse der OE"/>
    <f:field ref="EIBPRECONFIG_1_1001_FieldEIBRecipients" text="Empfänger"/>
    <f:field ref="EIBPRECONFIG_1_1001_FieldEIBSignatures" text="Unterschriften"/>
    <f:field ref="EIBPRECONFIG_1_1001_FieldCCAAddrAbschriftsbemerkung" text="Abschriftsbemerkung"/>
    <f:field ref="EIBPRECONFIG_1_1001_FieldCCAAddrAdresse" text="Adresse"/>
    <f:field ref="EIBPRECONFIG_1_1001_FieldCCAAddrPostalischeAdresse" text="PostalischeAdresse"/>
    <f:field ref="EIBPRECONFIG_1_1001_FieldCCAIncomingSubject" text="EST-Betreff"/>
    <f:field ref="EIBPRECONFIG_1_1001_FieldCCAPersonalSubjAddress" text="Adresse (Namenszahl)"/>
    <f:field ref="EIBPRECONFIG_1_1001_FieldCCASubfileSubject" text="Betreff des Geschäftsstücks"/>
    <f:field ref="EIBPRECONFIG_1_1001_FieldCCASubject" text="Gegenstand"/>
    <f:field ref="EIBVFGH_15_1700_FieldPartPlaintiffList" text="Liste der Antragsteller"/>
    <f:field ref="EIBVFGH_15_1700_FieldGoesOutToList" text="Ergeht an Liste"/>
    <f:field ref="CUSTOMIZATIONRESSORTBMF_103_2800_FieldRecipientsEmailBMF" text="Empfänger Mail BMF"/>
    <f:field ref="objname" text="Name"/>
    <f:field ref="objsubject" text="Anmerkungen"/>
    <f:field ref="objcreatedby" text="Erzeugt von"/>
    <f:field ref="objcreatedat" text="Erzeugt am/um"/>
    <f:field ref="objchangedby" text="Letzte Änderung von"/>
    <f:field ref="objmodifiedat" text="Letzte Änderung am/um"/>
  </f:display>
  <f:display text="Serienbrief">
    <f:field ref="doc_FSCFOLIO_1_1001_FieldDocumentNumber" text="Dokument Nummer"/>
    <f:field ref="doc_FSCFOLIO_1_1001_FieldSubject" text="Betreff"/>
  </f:display>
  <f:display text="Unterschriften">
    <f:field ref="FSCFOLIO_1_1001_SignaturesFldCtx_FSCFOLIO_1_1001_FieldLastSignature" text="Letzte Unterschrift"/>
    <f:field ref="FSCFOLIO_1_1001_SignaturesFldCtx_FSCFOLIO_1_1001_FieldLastSignatureBy" text="Letzte Unterschrift von"/>
    <f:field ref="FSCFOLIO_1_1001_SignaturesFldCtx_FSCFOLIO_1_1001_FieldLastSignatureAt" text="Letzte Unterschrift am/um"/>
    <f:field ref="FSCFOLIO_1_1001_SignaturesFldCtx_FSCFOLIO_1_1001_FieldLastSignatureRemark" text="Bemerkung der letzten Unterschrift"/>
  </f:display>
</f:fields>
</file>

<file path=customXml/itemProps1.xml><?xml version="1.0" encoding="utf-8"?>
<ds:datastoreItem xmlns:ds="http://schemas.openxmlformats.org/officeDocument/2006/customXml" ds:itemID="{4E8A9591-F074-446B-902F-511FF79C122F}">
  <ds:schemaRefs>
    <ds:schemaRef ds:uri="http://schemas.fabasoft.com/folio/2007/field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PPT-Bundeskanzleramt-4x3</Template>
  <TotalTime>0</TotalTime>
  <Words>3304</Words>
  <Application>Microsoft Office PowerPoint</Application>
  <PresentationFormat>Bildschirmpräsentation (4:3)</PresentationFormat>
  <Paragraphs>375</Paragraphs>
  <Slides>41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41</vt:i4>
      </vt:variant>
    </vt:vector>
  </HeadingPairs>
  <TitlesOfParts>
    <vt:vector size="52" baseType="lpstr">
      <vt:lpstr>Arial</vt:lpstr>
      <vt:lpstr>Calibri</vt:lpstr>
      <vt:lpstr>Corbel</vt:lpstr>
      <vt:lpstr>Corbel (Textkörper)</vt:lpstr>
      <vt:lpstr>Courier New</vt:lpstr>
      <vt:lpstr>Europa Austria</vt:lpstr>
      <vt:lpstr>Fira Sans</vt:lpstr>
      <vt:lpstr>Symbol</vt:lpstr>
      <vt:lpstr>Times New Roman</vt:lpstr>
      <vt:lpstr>Wingdings</vt:lpstr>
      <vt:lpstr>PPT-Bundeskanzleramt-4x3</vt:lpstr>
      <vt:lpstr>                                                                    CERV – Programm für Bürgerinnen und Bürger,                                         Gleichstellung, Rechte und Werte (2021 – 2027)  </vt:lpstr>
      <vt:lpstr>CERV-Programmziele</vt:lpstr>
      <vt:lpstr>Spezifische Ziele („Aktionsbereiche“)-  Zuordnung nach Vorgängerprogrammen</vt:lpstr>
      <vt:lpstr>Übersicht Spezifische Ziele (Aktionsbereiche)</vt:lpstr>
      <vt:lpstr>Strategischer Rahmen</vt:lpstr>
      <vt:lpstr>Mittelaufteilung nach spezifischen  Zielen und Zweckwidmung </vt:lpstr>
      <vt:lpstr>Welche Aktivitäten können gefördert werden?</vt:lpstr>
      <vt:lpstr>Wer ist förderberechtigt?</vt:lpstr>
      <vt:lpstr>                                                                     Wie beteiligt man sich am Programm?  </vt:lpstr>
      <vt:lpstr>Laufende/anstehende Calls (2023 und 2024)</vt:lpstr>
      <vt:lpstr>Laufende/anstehende Calls (2023 und 2024)</vt:lpstr>
      <vt:lpstr>Call-Dokument</vt:lpstr>
      <vt:lpstr>Städtepartnerschaften (2023/2024)</vt:lpstr>
      <vt:lpstr>Städtenetzwerke (2023)</vt:lpstr>
      <vt:lpstr>Bürgerbeteiligung und Teilhabe</vt:lpstr>
      <vt:lpstr>Europäische Erinnerungskultur (2023/24)</vt:lpstr>
      <vt:lpstr>Laufende Calls 2023 - Einreichfristen </vt:lpstr>
      <vt:lpstr>                                                                       Erste Ergebnisse nach zwei Call-Runden (2021 und 2022)    </vt:lpstr>
      <vt:lpstr>Eckdaten zu abgeschlossenen Calls (2021/2022)</vt:lpstr>
      <vt:lpstr>Ergebnisse: Erfolgsraten nach Aktionsbereichen</vt:lpstr>
      <vt:lpstr>Ergebnisse: Erfolgsraten nach Calls</vt:lpstr>
      <vt:lpstr>Ergebnisse: Begünstigte nach Mitgliedstaaten</vt:lpstr>
      <vt:lpstr>                                                                       Wie stelle ich einen Förderantrag?  </vt:lpstr>
      <vt:lpstr>Antragstellung </vt:lpstr>
      <vt:lpstr>Antragstellung – Schritt 1: EU Login-Konto einrichten</vt:lpstr>
      <vt:lpstr>Antragstellung – Schritt 2: Registrierung ihrer Organisation</vt:lpstr>
      <vt:lpstr>Antragstellung - Schritt 3: Antragsformular erstellen </vt:lpstr>
      <vt:lpstr>Antragsselektion</vt:lpstr>
      <vt:lpstr>                                                                       Projektbeispiele </vt:lpstr>
      <vt:lpstr>Gemeindepartnerschaft: Gib dem Frieden dein Gesicht -  Jugend für Miteinander und Solidarität        </vt:lpstr>
      <vt:lpstr>Gemeindepartnerschaft:  Europa verbinden durch Bürgerbeteiligung und Kooperation       </vt:lpstr>
      <vt:lpstr>Netzwerk:  GEMS - inteGration and solidarity European Models for Sustainability   </vt:lpstr>
      <vt:lpstr>Netzwerk:  Active citizens for active climate protection </vt:lpstr>
      <vt:lpstr>                                                                       Pauschalfinanzierung</vt:lpstr>
      <vt:lpstr>Pauschalfinanzierung</vt:lpstr>
      <vt:lpstr>Pauschalbetrag pro Veranstaltung - Partnerschaften</vt:lpstr>
      <vt:lpstr>Pauschalbetrag pro Veranstaltung - Netzwerke</vt:lpstr>
      <vt:lpstr>Pauschalbetrag: Beispiel für Netzwerk (4 Partner)</vt:lpstr>
      <vt:lpstr>Nützliche Links</vt:lpstr>
      <vt:lpstr>Geplante Termine</vt:lpstr>
      <vt:lpstr>  Danke für Ihre  Aufmerksamkeit!</vt:lpstr>
    </vt:vector>
  </TitlesOfParts>
  <Company>Bundeskanzleramt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Folienpräsentation maximal zweizeilig</dc:title>
  <dc:creator>HOLZINGER, Ernst</dc:creator>
  <cp:lastModifiedBy>HOLZINGER, Ernst</cp:lastModifiedBy>
  <cp:revision>951</cp:revision>
  <cp:lastPrinted>2022-11-08T14:34:46Z</cp:lastPrinted>
  <dcterms:created xsi:type="dcterms:W3CDTF">2018-09-17T09:21:04Z</dcterms:created>
  <dcterms:modified xsi:type="dcterms:W3CDTF">2023-02-17T09:42:28Z</dcterms:modified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FSC#SAPConfigSettingsSC@101.9800:FMM_EXT_KEY">
    <vt:lpwstr/>
  </property>
  <property fmtid="{D5CDD505-2E9C-101B-9397-08002B2CF9AE}" pid="3" name="FSC#SAPConfigSettingsSC@101.9800:FMM_CONTACT_PERSON">
    <vt:lpwstr/>
  </property>
  <property fmtid="{D5CDD505-2E9C-101B-9397-08002B2CF9AE}" pid="4" name="FSC#SAPConfigSettingsSC@101.9800:FMM_GESAMTBETRAG">
    <vt:lpwstr/>
  </property>
  <property fmtid="{D5CDD505-2E9C-101B-9397-08002B2CF9AE}" pid="5" name="FSC#SAPConfigSettingsSC@101.9800:FMM_GESAMTBETRAG_WORT">
    <vt:lpwstr/>
  </property>
  <property fmtid="{D5CDD505-2E9C-101B-9397-08002B2CF9AE}" pid="6" name="FSC#SAPConfigSettingsSC@101.9800:FMM_ANZAHL_DER_POS_BEWILLIGUNG">
    <vt:lpwstr/>
  </property>
  <property fmtid="{D5CDD505-2E9C-101B-9397-08002B2CF9AE}" pid="7" name="FSC#SAPConfigSettingsSC@101.9800:FMM_POSITIONS_AGREEMENT">
    <vt:lpwstr/>
  </property>
  <property fmtid="{D5CDD505-2E9C-101B-9397-08002B2CF9AE}" pid="8" name="FSC#SAPConfigSettingsSC@101.9800:FMM_POSITIONS">
    <vt:lpwstr/>
  </property>
  <property fmtid="{D5CDD505-2E9C-101B-9397-08002B2CF9AE}" pid="9" name="FSC#SAPConfigSettingsSC@101.9800:FMM_BIC_ALTERNATIV">
    <vt:lpwstr/>
  </property>
  <property fmtid="{D5CDD505-2E9C-101B-9397-08002B2CF9AE}" pid="10" name="FSC#SAPConfigSettingsSC@101.9800:FMM_IBAN_ALTERNATIV">
    <vt:lpwstr/>
  </property>
  <property fmtid="{D5CDD505-2E9C-101B-9397-08002B2CF9AE}" pid="11" name="FSC#SAPConfigSettingsSC@101.9800:FMM_ABLEHNGRUND">
    <vt:lpwstr/>
  </property>
  <property fmtid="{D5CDD505-2E9C-101B-9397-08002B2CF9AE}" pid="12" name="FSC#SAPConfigSettingsSC@101.9800:FMM_ABLEHNGRUND_SONSTIGES_TXT">
    <vt:lpwstr/>
  </property>
  <property fmtid="{D5CDD505-2E9C-101B-9397-08002B2CF9AE}" pid="13" name="FSC#SAPConfigSettingsSC@101.9800:FMM_ANTRAGSBESCHREIBUNG">
    <vt:lpwstr/>
  </property>
  <property fmtid="{D5CDD505-2E9C-101B-9397-08002B2CF9AE}" pid="14" name="FSC#SAPConfigSettingsSC@101.9800:FMM_ABP_NUMMER">
    <vt:lpwstr/>
  </property>
  <property fmtid="{D5CDD505-2E9C-101B-9397-08002B2CF9AE}" pid="15" name="FSC#SAPConfigSettingsSC@101.9800:FMM_TURNUSARZT">
    <vt:lpwstr/>
  </property>
  <property fmtid="{D5CDD505-2E9C-101B-9397-08002B2CF9AE}" pid="16" name="FSC#SAPConfigSettingsSC@101.9800:FMM_GRM_VAL_FROM">
    <vt:lpwstr/>
  </property>
  <property fmtid="{D5CDD505-2E9C-101B-9397-08002B2CF9AE}" pid="17" name="FSC#SAPConfigSettingsSC@101.9800:FMM_GRM_VAL_TO">
    <vt:lpwstr/>
  </property>
  <property fmtid="{D5CDD505-2E9C-101B-9397-08002B2CF9AE}" pid="18" name="FSC#SAPConfigSettingsSC@101.9800:FMM_VORGESCHLAGENER_BETRAG">
    <vt:lpwstr/>
  </property>
  <property fmtid="{D5CDD505-2E9C-101B-9397-08002B2CF9AE}" pid="19" name="FSC#SAPConfigSettingsSC@101.9800:FMM_GESAMTPROJEKTSUMME">
    <vt:lpwstr/>
  </property>
  <property fmtid="{D5CDD505-2E9C-101B-9397-08002B2CF9AE}" pid="20" name="FSC#SAPConfigSettingsSC@101.9800:FMM_BEANTRAGTER_BETRAG">
    <vt:lpwstr/>
  </property>
  <property fmtid="{D5CDD505-2E9C-101B-9397-08002B2CF9AE}" pid="21" name="FSC#SAPConfigSettingsSC@101.9800:FMM_BILL_DATE">
    <vt:lpwstr/>
  </property>
  <property fmtid="{D5CDD505-2E9C-101B-9397-08002B2CF9AE}" pid="22" name="FSC#SAPConfigSettingsSC@101.9800:FMM_SERVICE_ORG_ID">
    <vt:lpwstr/>
  </property>
  <property fmtid="{D5CDD505-2E9C-101B-9397-08002B2CF9AE}" pid="23" name="FSC#SAPConfigSettingsSC@101.9800:FMM_SERVICE_ORG_SHORT">
    <vt:lpwstr/>
  </property>
  <property fmtid="{D5CDD505-2E9C-101B-9397-08002B2CF9AE}" pid="24" name="FSC#SAPConfigSettingsSC@101.9800:FMM_SERVICE_ORG_TEXT">
    <vt:lpwstr/>
  </property>
  <property fmtid="{D5CDD505-2E9C-101B-9397-08002B2CF9AE}" pid="25" name="FSC#SAPConfigSettingsSC@101.9800:FMM_GESAMTPROJEKTSUMME_WORT">
    <vt:lpwstr/>
  </property>
  <property fmtid="{D5CDD505-2E9C-101B-9397-08002B2CF9AE}" pid="26" name="FSC#SAPConfigSettingsSC@101.9800:FMM_BEANTRAGTER_BETRAG_WORT">
    <vt:lpwstr/>
  </property>
  <property fmtid="{D5CDD505-2E9C-101B-9397-08002B2CF9AE}" pid="27" name="FSC#SAPConfigSettingsSC@101.9800:FMM_VORGESCHLAGENER_BETRAG_WORT">
    <vt:lpwstr/>
  </property>
  <property fmtid="{D5CDD505-2E9C-101B-9397-08002B2CF9AE}" pid="28" name="FSC#SAPConfigSettingsSC@101.9800:FMM_ANZAHL_DER_POS_ANTRAG">
    <vt:lpwstr/>
  </property>
  <property fmtid="{D5CDD505-2E9C-101B-9397-08002B2CF9AE}" pid="29" name="FSC#SAPConfigSettingsSC@101.9800:FMM_SWIFT_BIC">
    <vt:lpwstr/>
  </property>
  <property fmtid="{D5CDD505-2E9C-101B-9397-08002B2CF9AE}" pid="30" name="FSC#SAPConfigSettingsSC@101.9800:FMM_VERTRAG_FOERDERBARE_KOSTEN">
    <vt:lpwstr/>
  </property>
  <property fmtid="{D5CDD505-2E9C-101B-9397-08002B2CF9AE}" pid="31" name="FSC#SAPConfigSettingsSC@101.9800:FMM_VERTRAG_NICHT_FOERDERBARE_KOSTEN">
    <vt:lpwstr/>
  </property>
  <property fmtid="{D5CDD505-2E9C-101B-9397-08002B2CF9AE}" pid="32" name="FSC#SAPConfigSettingsSC@101.9800:FMM_RUECKFORDERUNGSGRUND">
    <vt:lpwstr/>
  </property>
  <property fmtid="{D5CDD505-2E9C-101B-9397-08002B2CF9AE}" pid="33" name="FSC#SAPConfigSettingsSC@101.9800:FMM_WIRKUNGSZIELE_EVALUIERUNG">
    <vt:lpwstr/>
  </property>
  <property fmtid="{D5CDD505-2E9C-101B-9397-08002B2CF9AE}" pid="34" name="FSC#SAPConfigSettingsSC@101.9800:FMM_VERTRAG_PROJEKTBESCHREIBUNG">
    <vt:lpwstr/>
  </property>
  <property fmtid="{D5CDD505-2E9C-101B-9397-08002B2CF9AE}" pid="35" name="FSC#SAPConfigSettingsSC@101.9800:FMM_FREITEXT_ALLGEMEINES_SCHREIBEN">
    <vt:lpwstr/>
  </property>
  <property fmtid="{D5CDD505-2E9C-101B-9397-08002B2CF9AE}" pid="36" name="FSC#SAPConfigSettingsSC@101.9800:FMM_ERGEBNIS_DER_ANTRAGSPRUEFUNG">
    <vt:lpwstr/>
  </property>
  <property fmtid="{D5CDD505-2E9C-101B-9397-08002B2CF9AE}" pid="37" name="FSC#SAPConfigSettingsSC@101.9800:FMM_ADRESSE_ALLGEMEINES_SCHREIBEN">
    <vt:lpwstr/>
  </property>
  <property fmtid="{D5CDD505-2E9C-101B-9397-08002B2CF9AE}" pid="38" name="FSC#SAPConfigSettingsSC@101.9800:FMM_PROJEKTZEITRAUM_BIS_PLUS_1M">
    <vt:lpwstr/>
  </property>
  <property fmtid="{D5CDD505-2E9C-101B-9397-08002B2CF9AE}" pid="39" name="FSC#SAPConfigSettingsSC@101.9800:FMM_PROJEKTZEITRAUM_BIS_PLUS_3M">
    <vt:lpwstr/>
  </property>
  <property fmtid="{D5CDD505-2E9C-101B-9397-08002B2CF9AE}" pid="40" name="FSC#SAPConfigSettingsSC@101.9800:FMM_ERSTELLUNGSDATUM_PLUS_35T">
    <vt:lpwstr/>
  </property>
  <property fmtid="{D5CDD505-2E9C-101B-9397-08002B2CF9AE}" pid="41" name="FSC#SAPConfigSettingsSC@101.9800:FMM_VETRAG_SPEZIELLE_FOEDERBEDG">
    <vt:lpwstr/>
  </property>
  <property fmtid="{D5CDD505-2E9C-101B-9397-08002B2CF9AE}" pid="42" name="FSC#SAPConfigSettingsSC@101.9800:FMM_RUECK_FV">
    <vt:lpwstr/>
  </property>
  <property fmtid="{D5CDD505-2E9C-101B-9397-08002B2CF9AE}" pid="43" name="FSC#SAPConfigSettingsSC@101.9800:FMM_ZANTRAGDATUM">
    <vt:lpwstr/>
  </property>
  <property fmtid="{D5CDD505-2E9C-101B-9397-08002B2CF9AE}" pid="44" name="FSC#SAPConfigSettingsSC@101.9800:FMM_DATUM_DES_ANSUCHENS">
    <vt:lpwstr/>
  </property>
  <property fmtid="{D5CDD505-2E9C-101B-9397-08002B2CF9AE}" pid="45" name="FSC#SAPConfigSettingsSC@101.9800:FMM_1_NACHTRAG">
    <vt:lpwstr/>
  </property>
  <property fmtid="{D5CDD505-2E9C-101B-9397-08002B2CF9AE}" pid="46" name="FSC#SAPConfigSettingsSC@101.9800:FMM_2_NACHTRAG">
    <vt:lpwstr/>
  </property>
  <property fmtid="{D5CDD505-2E9C-101B-9397-08002B2CF9AE}" pid="47" name="FSC#SAPConfigSettingsSC@101.9800:FMM_PROJEKTZEITRAUM_VON">
    <vt:lpwstr/>
  </property>
  <property fmtid="{D5CDD505-2E9C-101B-9397-08002B2CF9AE}" pid="48" name="FSC#SAPConfigSettingsSC@101.9800:FMM_PROJEKTZEITRAUM_BIS">
    <vt:lpwstr/>
  </property>
  <property fmtid="{D5CDD505-2E9C-101B-9397-08002B2CF9AE}" pid="49" name="FSC#SAPConfigSettingsSC@101.9800:FMM_IBAN">
    <vt:lpwstr/>
  </property>
  <property fmtid="{D5CDD505-2E9C-101B-9397-08002B2CF9AE}" pid="50" name="FSC#SAPConfigSettingsSC@101.9800:FMM_RECHTSGRUNDLAGE">
    <vt:lpwstr/>
  </property>
  <property fmtid="{D5CDD505-2E9C-101B-9397-08002B2CF9AE}" pid="51" name="FSC#SAPConfigSettingsSC@101.9800:FMM_POSITIONS_APPLICATION">
    <vt:lpwstr/>
  </property>
  <property fmtid="{D5CDD505-2E9C-101B-9397-08002B2CF9AE}" pid="52" name="FSC#SAPConfigSettingsSC@101.9800:FMM_AUFWANDSART_ID">
    <vt:lpwstr/>
  </property>
  <property fmtid="{D5CDD505-2E9C-101B-9397-08002B2CF9AE}" pid="53" name="FSC#SAPConfigSettingsSC@101.9800:FMM_AUFWANDSART_TEXT">
    <vt:lpwstr/>
  </property>
  <property fmtid="{D5CDD505-2E9C-101B-9397-08002B2CF9AE}" pid="54" name="FSC#SAPConfigSettingsSC@101.9800:FMM_GRANTOR_ADDRESS">
    <vt:lpwstr/>
  </property>
  <property fmtid="{D5CDD505-2E9C-101B-9397-08002B2CF9AE}" pid="55" name="FSC#SAPConfigSettingsSC@101.9800:FMM_GRANTOR">
    <vt:lpwstr/>
  </property>
  <property fmtid="{D5CDD505-2E9C-101B-9397-08002B2CF9AE}" pid="56" name="FSC#SAPConfigSettingsSC@101.9800:FMM_GRANTOR_ID">
    <vt:lpwstr/>
  </property>
  <property fmtid="{D5CDD505-2E9C-101B-9397-08002B2CF9AE}" pid="57" name="FSC#SAPConfigSettingsSC@101.9800:FMM_GESCHAEFTSZAHL">
    <vt:lpwstr/>
  </property>
  <property fmtid="{D5CDD505-2E9C-101B-9397-08002B2CF9AE}" pid="58" name="FSC#SAPConfigSettingsSC@101.9800:FMM_MITTELVORBINDUNG">
    <vt:lpwstr/>
  </property>
  <property fmtid="{D5CDD505-2E9C-101B-9397-08002B2CF9AE}" pid="59" name="FSC#SAPConfigSettingsSC@101.9800:FMM_MITTELBINDUNG">
    <vt:lpwstr/>
  </property>
  <property fmtid="{D5CDD505-2E9C-101B-9397-08002B2CF9AE}" pid="60" name="FSC#SAPConfigSettingsSC@101.9800:FMM_PROGRAM_NAME">
    <vt:lpwstr/>
  </property>
  <property fmtid="{D5CDD505-2E9C-101B-9397-08002B2CF9AE}" pid="61" name="FSC#SAPConfigSettingsSC@101.9800:FMM_PROGRAM_ID">
    <vt:lpwstr/>
  </property>
  <property fmtid="{D5CDD505-2E9C-101B-9397-08002B2CF9AE}" pid="62" name="FSC#SAPConfigSettingsSC@101.9800:FMM_TRADEID">
    <vt:lpwstr/>
  </property>
  <property fmtid="{D5CDD505-2E9C-101B-9397-08002B2CF9AE}" pid="63" name="FSC#SAPConfigSettingsSC@101.9800:FMM_VEREINSREGISTERNUMMER">
    <vt:lpwstr/>
  </property>
  <property fmtid="{D5CDD505-2E9C-101B-9397-08002B2CF9AE}" pid="64" name="FSC#SAPConfigSettingsSC@101.9800:FMM_10_MONATLICHE_RATE">
    <vt:lpwstr/>
  </property>
  <property fmtid="{D5CDD505-2E9C-101B-9397-08002B2CF9AE}" pid="65" name="FSC#SAPConfigSettingsSC@101.9800:FMM_10_MONATLICHE_RATE_WAER">
    <vt:lpwstr/>
  </property>
  <property fmtid="{D5CDD505-2E9C-101B-9397-08002B2CF9AE}" pid="66" name="FSC#SAPConfigSettingsSC@101.9800:FMM_10_GP_DETAILBEZ">
    <vt:lpwstr/>
  </property>
  <property fmtid="{D5CDD505-2E9C-101B-9397-08002B2CF9AE}" pid="67" name="FSC#SAPConfigSettingsSC@101.9800:FMM_XX_LGS_MULTISELECT">
    <vt:lpwstr/>
  </property>
  <property fmtid="{D5CDD505-2E9C-101B-9397-08002B2CF9AE}" pid="68" name="FSC#SAPConfigSettingsSC@101.9800:FMM_XX_BUNDESLAND_MULTISELECT">
    <vt:lpwstr/>
  </property>
  <property fmtid="{D5CDD505-2E9C-101B-9397-08002B2CF9AE}" pid="69" name="FSC#SAPConfigSettingsSC@101.9800:FMM_GRANTOR_TYPE_TEXT">
    <vt:lpwstr/>
  </property>
  <property fmtid="{D5CDD505-2E9C-101B-9397-08002B2CF9AE}" pid="70" name="FSC#SAPConfigSettingsSC@101.9800:FMM_GRANTOR_TYPE">
    <vt:lpwstr/>
  </property>
  <property fmtid="{D5CDD505-2E9C-101B-9397-08002B2CF9AE}" pid="71" name="FSC#EIBPRECONFIG@1.1001:EIBInternalApprovedAt">
    <vt:lpwstr/>
  </property>
  <property fmtid="{D5CDD505-2E9C-101B-9397-08002B2CF9AE}" pid="72" name="FSC#EIBPRECONFIG@1.1001:EIBInternalApprovedBy">
    <vt:lpwstr/>
  </property>
  <property fmtid="{D5CDD505-2E9C-101B-9397-08002B2CF9AE}" pid="73" name="FSC#EIBPRECONFIG@1.1001:EIBInternalApprovedByPostTitle">
    <vt:lpwstr/>
  </property>
  <property fmtid="{D5CDD505-2E9C-101B-9397-08002B2CF9AE}" pid="74" name="FSC#EIBPRECONFIG@1.1001:EIBSettlementApprovedBy">
    <vt:lpwstr/>
  </property>
  <property fmtid="{D5CDD505-2E9C-101B-9397-08002B2CF9AE}" pid="75" name="FSC#EIBPRECONFIG@1.1001:EIBSettlementApprovedByFirstnameSurname">
    <vt:lpwstr/>
  </property>
  <property fmtid="{D5CDD505-2E9C-101B-9397-08002B2CF9AE}" pid="76" name="FSC#EIBPRECONFIG@1.1001:EIBSettlementApprovedByPostTitle">
    <vt:lpwstr/>
  </property>
  <property fmtid="{D5CDD505-2E9C-101B-9397-08002B2CF9AE}" pid="77" name="FSC#EIBPRECONFIG@1.1001:EIBApprovedAt">
    <vt:lpwstr/>
  </property>
  <property fmtid="{D5CDD505-2E9C-101B-9397-08002B2CF9AE}" pid="78" name="FSC#EIBPRECONFIG@1.1001:EIBApprovedBy">
    <vt:lpwstr/>
  </property>
  <property fmtid="{D5CDD505-2E9C-101B-9397-08002B2CF9AE}" pid="79" name="FSC#EIBPRECONFIG@1.1001:EIBApprovedBySubst">
    <vt:lpwstr/>
  </property>
  <property fmtid="{D5CDD505-2E9C-101B-9397-08002B2CF9AE}" pid="80" name="FSC#EIBPRECONFIG@1.1001:EIBApprovedByTitle">
    <vt:lpwstr/>
  </property>
  <property fmtid="{D5CDD505-2E9C-101B-9397-08002B2CF9AE}" pid="81" name="FSC#EIBPRECONFIG@1.1001:EIBApprovedByPostTitle">
    <vt:lpwstr/>
  </property>
  <property fmtid="{D5CDD505-2E9C-101B-9397-08002B2CF9AE}" pid="82" name="FSC#EIBPRECONFIG@1.1001:EIBDepartment">
    <vt:lpwstr>BKA - IV/3 (Finanzen, EU-Haushalt und Landwirtschaft)</vt:lpwstr>
  </property>
  <property fmtid="{D5CDD505-2E9C-101B-9397-08002B2CF9AE}" pid="83" name="FSC#EIBPRECONFIG@1.1001:EIBDispatchedBy">
    <vt:lpwstr/>
  </property>
  <property fmtid="{D5CDD505-2E9C-101B-9397-08002B2CF9AE}" pid="84" name="FSC#EIBPRECONFIG@1.1001:EIBDispatchedByPostTitle">
    <vt:lpwstr/>
  </property>
  <property fmtid="{D5CDD505-2E9C-101B-9397-08002B2CF9AE}" pid="85" name="FSC#EIBPRECONFIG@1.1001:ExtRefInc">
    <vt:lpwstr/>
  </property>
  <property fmtid="{D5CDD505-2E9C-101B-9397-08002B2CF9AE}" pid="86" name="FSC#EIBPRECONFIG@1.1001:IncomingAddrdate">
    <vt:lpwstr/>
  </property>
  <property fmtid="{D5CDD505-2E9C-101B-9397-08002B2CF9AE}" pid="87" name="FSC#EIBPRECONFIG@1.1001:IncomingDelivery">
    <vt:lpwstr/>
  </property>
  <property fmtid="{D5CDD505-2E9C-101B-9397-08002B2CF9AE}" pid="88" name="FSC#EIBPRECONFIG@1.1001:OwnerEmail">
    <vt:lpwstr>ERNST.HOLZINGER@BKA.GV.AT</vt:lpwstr>
  </property>
  <property fmtid="{D5CDD505-2E9C-101B-9397-08002B2CF9AE}" pid="89" name="FSC#EIBPRECONFIG@1.1001:FileOUEmail">
    <vt:lpwstr/>
  </property>
  <property fmtid="{D5CDD505-2E9C-101B-9397-08002B2CF9AE}" pid="90" name="FSC#EIBPRECONFIG@1.1001:OUEmail">
    <vt:lpwstr>finanzen@bka.gv.at</vt:lpwstr>
  </property>
  <property fmtid="{D5CDD505-2E9C-101B-9397-08002B2CF9AE}" pid="91" name="FSC#EIBPRECONFIG@1.1001:OwnerGender">
    <vt:lpwstr>Männlich</vt:lpwstr>
  </property>
  <property fmtid="{D5CDD505-2E9C-101B-9397-08002B2CF9AE}" pid="92" name="FSC#EIBPRECONFIG@1.1001:Priority">
    <vt:lpwstr>Nein</vt:lpwstr>
  </property>
  <property fmtid="{D5CDD505-2E9C-101B-9397-08002B2CF9AE}" pid="93" name="FSC#EIBPRECONFIG@1.1001:PreviousFiles">
    <vt:lpwstr/>
  </property>
  <property fmtid="{D5CDD505-2E9C-101B-9397-08002B2CF9AE}" pid="94" name="FSC#EIBPRECONFIG@1.1001:NextFiles">
    <vt:lpwstr/>
  </property>
  <property fmtid="{D5CDD505-2E9C-101B-9397-08002B2CF9AE}" pid="95" name="FSC#EIBPRECONFIG@1.1001:RelatedFiles">
    <vt:lpwstr/>
  </property>
  <property fmtid="{D5CDD505-2E9C-101B-9397-08002B2CF9AE}" pid="96" name="FSC#EIBPRECONFIG@1.1001:CompletedOrdinals">
    <vt:lpwstr/>
  </property>
  <property fmtid="{D5CDD505-2E9C-101B-9397-08002B2CF9AE}" pid="97" name="FSC#EIBPRECONFIG@1.1001:NrAttachments">
    <vt:lpwstr/>
  </property>
  <property fmtid="{D5CDD505-2E9C-101B-9397-08002B2CF9AE}" pid="98" name="FSC#EIBPRECONFIG@1.1001:Attachments">
    <vt:lpwstr/>
  </property>
  <property fmtid="{D5CDD505-2E9C-101B-9397-08002B2CF9AE}" pid="99" name="FSC#EIBPRECONFIG@1.1001:SubjectArea">
    <vt:lpwstr/>
  </property>
  <property fmtid="{D5CDD505-2E9C-101B-9397-08002B2CF9AE}" pid="100" name="FSC#EIBPRECONFIG@1.1001:Recipients">
    <vt:lpwstr/>
  </property>
  <property fmtid="{D5CDD505-2E9C-101B-9397-08002B2CF9AE}" pid="101" name="FSC#EIBPRECONFIG@1.1001:Classified">
    <vt:lpwstr/>
  </property>
  <property fmtid="{D5CDD505-2E9C-101B-9397-08002B2CF9AE}" pid="102" name="FSC#EIBPRECONFIG@1.1001:Deadline">
    <vt:lpwstr/>
  </property>
  <property fmtid="{D5CDD505-2E9C-101B-9397-08002B2CF9AE}" pid="103" name="FSC#EIBPRECONFIG@1.1001:SettlementSubj">
    <vt:lpwstr/>
  </property>
  <property fmtid="{D5CDD505-2E9C-101B-9397-08002B2CF9AE}" pid="104" name="FSC#EIBPRECONFIG@1.1001:OUAddr">
    <vt:lpwstr>Ballhausplatz 2, 1010 Wien</vt:lpwstr>
  </property>
  <property fmtid="{D5CDD505-2E9C-101B-9397-08002B2CF9AE}" pid="105" name="FSC#EIBPRECONFIG@1.1001:FileOUName">
    <vt:lpwstr/>
  </property>
  <property fmtid="{D5CDD505-2E9C-101B-9397-08002B2CF9AE}" pid="106" name="FSC#EIBPRECONFIG@1.1001:FileOUDescr">
    <vt:lpwstr/>
  </property>
  <property fmtid="{D5CDD505-2E9C-101B-9397-08002B2CF9AE}" pid="107" name="FSC#EIBPRECONFIG@1.1001:OUDescr">
    <vt:lpwstr/>
  </property>
  <property fmtid="{D5CDD505-2E9C-101B-9397-08002B2CF9AE}" pid="108" name="FSC#EIBPRECONFIG@1.1001:Signatures">
    <vt:lpwstr/>
  </property>
  <property fmtid="{D5CDD505-2E9C-101B-9397-08002B2CF9AE}" pid="109" name="FSC#EIBPRECONFIG@1.1001:currentuser">
    <vt:lpwstr>COO.3000.100.1.115418</vt:lpwstr>
  </property>
  <property fmtid="{D5CDD505-2E9C-101B-9397-08002B2CF9AE}" pid="110" name="FSC#EIBPRECONFIG@1.1001:currentuserrolegroup">
    <vt:lpwstr>COO.3000.100.1.223895</vt:lpwstr>
  </property>
  <property fmtid="{D5CDD505-2E9C-101B-9397-08002B2CF9AE}" pid="111" name="FSC#EIBPRECONFIG@1.1001:currentuserroleposition">
    <vt:lpwstr>COO.1.1001.1.66925</vt:lpwstr>
  </property>
  <property fmtid="{D5CDD505-2E9C-101B-9397-08002B2CF9AE}" pid="112" name="FSC#EIBPRECONFIG@1.1001:currentuserroot">
    <vt:lpwstr>COO.3000.101.19.326336</vt:lpwstr>
  </property>
  <property fmtid="{D5CDD505-2E9C-101B-9397-08002B2CF9AE}" pid="113" name="FSC#EIBPRECONFIG@1.1001:toplevelobject">
    <vt:lpwstr/>
  </property>
  <property fmtid="{D5CDD505-2E9C-101B-9397-08002B2CF9AE}" pid="114" name="FSC#EIBPRECONFIG@1.1001:objchangedby">
    <vt:lpwstr>Mag. Ernst Holzinger</vt:lpwstr>
  </property>
  <property fmtid="{D5CDD505-2E9C-101B-9397-08002B2CF9AE}" pid="115" name="FSC#EIBPRECONFIG@1.1001:objchangedbyPostTitle">
    <vt:lpwstr/>
  </property>
  <property fmtid="{D5CDD505-2E9C-101B-9397-08002B2CF9AE}" pid="116" name="FSC#EIBPRECONFIG@1.1001:objchangedat">
    <vt:lpwstr>01.10.2022</vt:lpwstr>
  </property>
  <property fmtid="{D5CDD505-2E9C-101B-9397-08002B2CF9AE}" pid="117" name="FSC#EIBPRECONFIG@1.1001:objname">
    <vt:lpwstr>CERV</vt:lpwstr>
  </property>
  <property fmtid="{D5CDD505-2E9C-101B-9397-08002B2CF9AE}" pid="118" name="FSC#EIBPRECONFIG@1.1001:EIBProcessResponsiblePhone">
    <vt:lpwstr/>
  </property>
  <property fmtid="{D5CDD505-2E9C-101B-9397-08002B2CF9AE}" pid="119" name="FSC#EIBPRECONFIG@1.1001:EIBProcessResponsibleMail">
    <vt:lpwstr/>
  </property>
  <property fmtid="{D5CDD505-2E9C-101B-9397-08002B2CF9AE}" pid="120" name="FSC#EIBPRECONFIG@1.1001:EIBProcessResponsibleFax">
    <vt:lpwstr/>
  </property>
  <property fmtid="{D5CDD505-2E9C-101B-9397-08002B2CF9AE}" pid="121" name="FSC#EIBPRECONFIG@1.1001:EIBProcessResponsiblePostTitle">
    <vt:lpwstr/>
  </property>
  <property fmtid="{D5CDD505-2E9C-101B-9397-08002B2CF9AE}" pid="122" name="FSC#EIBPRECONFIG@1.1001:EIBProcessResponsible">
    <vt:lpwstr/>
  </property>
  <property fmtid="{D5CDD505-2E9C-101B-9397-08002B2CF9AE}" pid="123" name="FSC#EIBPRECONFIG@1.1001:FileResponsibleFullName">
    <vt:lpwstr/>
  </property>
  <property fmtid="{D5CDD505-2E9C-101B-9397-08002B2CF9AE}" pid="124" name="FSC#EIBPRECONFIG@1.1001:FileResponsibleFirstnameSurname">
    <vt:lpwstr/>
  </property>
  <property fmtid="{D5CDD505-2E9C-101B-9397-08002B2CF9AE}" pid="125" name="FSC#EIBPRECONFIG@1.1001:FileResponsibleEmail">
    <vt:lpwstr/>
  </property>
  <property fmtid="{D5CDD505-2E9C-101B-9397-08002B2CF9AE}" pid="126" name="FSC#EIBPRECONFIG@1.1001:FileResponsibleExtension">
    <vt:lpwstr/>
  </property>
  <property fmtid="{D5CDD505-2E9C-101B-9397-08002B2CF9AE}" pid="127" name="FSC#EIBPRECONFIG@1.1001:FileResponsibleFaxExtension">
    <vt:lpwstr/>
  </property>
  <property fmtid="{D5CDD505-2E9C-101B-9397-08002B2CF9AE}" pid="128" name="FSC#EIBPRECONFIG@1.1001:FileResponsibleGender">
    <vt:lpwstr/>
  </property>
  <property fmtid="{D5CDD505-2E9C-101B-9397-08002B2CF9AE}" pid="129" name="FSC#EIBPRECONFIG@1.1001:OwnerPostTitle">
    <vt:lpwstr/>
  </property>
  <property fmtid="{D5CDD505-2E9C-101B-9397-08002B2CF9AE}" pid="130" name="FSC#EIBPRECONFIG@1.1001:IsFileAttachment">
    <vt:lpwstr>Nein</vt:lpwstr>
  </property>
  <property fmtid="{D5CDD505-2E9C-101B-9397-08002B2CF9AE}" pid="131" name="FSC#COOELAK@1.1001:Subject">
    <vt:lpwstr/>
  </property>
  <property fmtid="{D5CDD505-2E9C-101B-9397-08002B2CF9AE}" pid="132" name="FSC#COOELAK@1.1001:FileReference">
    <vt:lpwstr/>
  </property>
  <property fmtid="{D5CDD505-2E9C-101B-9397-08002B2CF9AE}" pid="133" name="FSC#COOELAK@1.1001:FileRefYear">
    <vt:lpwstr/>
  </property>
  <property fmtid="{D5CDD505-2E9C-101B-9397-08002B2CF9AE}" pid="134" name="FSC#COOELAK@1.1001:FileRefOrdinal">
    <vt:lpwstr/>
  </property>
  <property fmtid="{D5CDD505-2E9C-101B-9397-08002B2CF9AE}" pid="135" name="FSC#COOELAK@1.1001:FileRefOU">
    <vt:lpwstr/>
  </property>
  <property fmtid="{D5CDD505-2E9C-101B-9397-08002B2CF9AE}" pid="136" name="FSC#COOELAK@1.1001:Organization">
    <vt:lpwstr/>
  </property>
  <property fmtid="{D5CDD505-2E9C-101B-9397-08002B2CF9AE}" pid="137" name="FSC#COOELAK@1.1001:Owner">
    <vt:lpwstr>Mag. Ernst Holzinger</vt:lpwstr>
  </property>
  <property fmtid="{D5CDD505-2E9C-101B-9397-08002B2CF9AE}" pid="138" name="FSC#COOELAK@1.1001:OwnerExtension">
    <vt:lpwstr>202907</vt:lpwstr>
  </property>
  <property fmtid="{D5CDD505-2E9C-101B-9397-08002B2CF9AE}" pid="139" name="FSC#COOELAK@1.1001:OwnerFaxExtension">
    <vt:lpwstr/>
  </property>
  <property fmtid="{D5CDD505-2E9C-101B-9397-08002B2CF9AE}" pid="140" name="FSC#COOELAK@1.1001:DispatchedBy">
    <vt:lpwstr/>
  </property>
  <property fmtid="{D5CDD505-2E9C-101B-9397-08002B2CF9AE}" pid="141" name="FSC#COOELAK@1.1001:DispatchedAt">
    <vt:lpwstr/>
  </property>
  <property fmtid="{D5CDD505-2E9C-101B-9397-08002B2CF9AE}" pid="142" name="FSC#COOELAK@1.1001:ApprovedBy">
    <vt:lpwstr/>
  </property>
  <property fmtid="{D5CDD505-2E9C-101B-9397-08002B2CF9AE}" pid="143" name="FSC#COOELAK@1.1001:ApprovedAt">
    <vt:lpwstr/>
  </property>
  <property fmtid="{D5CDD505-2E9C-101B-9397-08002B2CF9AE}" pid="144" name="FSC#COOELAK@1.1001:Department">
    <vt:lpwstr>BKA - IV/3 (Finanzen, EU-Haushalt und Landwirtschaft)</vt:lpwstr>
  </property>
  <property fmtid="{D5CDD505-2E9C-101B-9397-08002B2CF9AE}" pid="145" name="FSC#COOELAK@1.1001:CreatedAt">
    <vt:lpwstr>27.09.2022</vt:lpwstr>
  </property>
  <property fmtid="{D5CDD505-2E9C-101B-9397-08002B2CF9AE}" pid="146" name="FSC#COOELAK@1.1001:OU">
    <vt:lpwstr>BKA - IV/3 (Finanzen, EU-Haushalt und Landwirtschaft)</vt:lpwstr>
  </property>
  <property fmtid="{D5CDD505-2E9C-101B-9397-08002B2CF9AE}" pid="147" name="FSC#COOELAK@1.1001:Priority">
    <vt:lpwstr> ()</vt:lpwstr>
  </property>
  <property fmtid="{D5CDD505-2E9C-101B-9397-08002B2CF9AE}" pid="148" name="FSC#COOELAK@1.1001:ObjBarCode">
    <vt:lpwstr>*COO.3000.101.25.9991221*</vt:lpwstr>
  </property>
  <property fmtid="{D5CDD505-2E9C-101B-9397-08002B2CF9AE}" pid="149" name="FSC#COOELAK@1.1001:RefBarCode">
    <vt:lpwstr/>
  </property>
  <property fmtid="{D5CDD505-2E9C-101B-9397-08002B2CF9AE}" pid="150" name="FSC#COOELAK@1.1001:FileRefBarCode">
    <vt:lpwstr>**</vt:lpwstr>
  </property>
  <property fmtid="{D5CDD505-2E9C-101B-9397-08002B2CF9AE}" pid="151" name="FSC#COOELAK@1.1001:ExternalRef">
    <vt:lpwstr/>
  </property>
  <property fmtid="{D5CDD505-2E9C-101B-9397-08002B2CF9AE}" pid="152" name="FSC#COOELAK@1.1001:IncomingNumber">
    <vt:lpwstr/>
  </property>
  <property fmtid="{D5CDD505-2E9C-101B-9397-08002B2CF9AE}" pid="153" name="FSC#COOELAK@1.1001:IncomingSubject">
    <vt:lpwstr/>
  </property>
  <property fmtid="{D5CDD505-2E9C-101B-9397-08002B2CF9AE}" pid="154" name="FSC#COOELAK@1.1001:ProcessResponsible">
    <vt:lpwstr/>
  </property>
  <property fmtid="{D5CDD505-2E9C-101B-9397-08002B2CF9AE}" pid="155" name="FSC#COOELAK@1.1001:ProcessResponsiblePhone">
    <vt:lpwstr/>
  </property>
  <property fmtid="{D5CDD505-2E9C-101B-9397-08002B2CF9AE}" pid="156" name="FSC#COOELAK@1.1001:ProcessResponsibleMail">
    <vt:lpwstr/>
  </property>
  <property fmtid="{D5CDD505-2E9C-101B-9397-08002B2CF9AE}" pid="157" name="FSC#COOELAK@1.1001:ProcessResponsibleFax">
    <vt:lpwstr/>
  </property>
  <property fmtid="{D5CDD505-2E9C-101B-9397-08002B2CF9AE}" pid="158" name="FSC#COOELAK@1.1001:ApproverFirstName">
    <vt:lpwstr/>
  </property>
  <property fmtid="{D5CDD505-2E9C-101B-9397-08002B2CF9AE}" pid="159" name="FSC#COOELAK@1.1001:ApproverSurName">
    <vt:lpwstr/>
  </property>
  <property fmtid="{D5CDD505-2E9C-101B-9397-08002B2CF9AE}" pid="160" name="FSC#COOELAK@1.1001:ApproverTitle">
    <vt:lpwstr/>
  </property>
  <property fmtid="{D5CDD505-2E9C-101B-9397-08002B2CF9AE}" pid="161" name="FSC#COOELAK@1.1001:ExternalDate">
    <vt:lpwstr/>
  </property>
  <property fmtid="{D5CDD505-2E9C-101B-9397-08002B2CF9AE}" pid="162" name="FSC#COOELAK@1.1001:SettlementApprovedAt">
    <vt:lpwstr/>
  </property>
  <property fmtid="{D5CDD505-2E9C-101B-9397-08002B2CF9AE}" pid="163" name="FSC#COOELAK@1.1001:BaseNumber">
    <vt:lpwstr/>
  </property>
  <property fmtid="{D5CDD505-2E9C-101B-9397-08002B2CF9AE}" pid="164" name="FSC#COOELAK@1.1001:CurrentUserRolePos">
    <vt:lpwstr>Genehmiger/in</vt:lpwstr>
  </property>
  <property fmtid="{D5CDD505-2E9C-101B-9397-08002B2CF9AE}" pid="165" name="FSC#COOELAK@1.1001:CurrentUserEmail">
    <vt:lpwstr>ERNST.HOLZINGER@BKA.GV.AT</vt:lpwstr>
  </property>
  <property fmtid="{D5CDD505-2E9C-101B-9397-08002B2CF9AE}" pid="166" name="FSC#ELAKGOV@1.1001:PersonalSubjGender">
    <vt:lpwstr/>
  </property>
  <property fmtid="{D5CDD505-2E9C-101B-9397-08002B2CF9AE}" pid="167" name="FSC#ELAKGOV@1.1001:PersonalSubjFirstName">
    <vt:lpwstr/>
  </property>
  <property fmtid="{D5CDD505-2E9C-101B-9397-08002B2CF9AE}" pid="168" name="FSC#ELAKGOV@1.1001:PersonalSubjSurName">
    <vt:lpwstr/>
  </property>
  <property fmtid="{D5CDD505-2E9C-101B-9397-08002B2CF9AE}" pid="169" name="FSC#ELAKGOV@1.1001:PersonalSubjSalutation">
    <vt:lpwstr/>
  </property>
  <property fmtid="{D5CDD505-2E9C-101B-9397-08002B2CF9AE}" pid="170" name="FSC#ELAKGOV@1.1001:PersonalSubjAddress">
    <vt:lpwstr/>
  </property>
  <property fmtid="{D5CDD505-2E9C-101B-9397-08002B2CF9AE}" pid="171" name="FSC#ATSTATECFG@1.1001:Office">
    <vt:lpwstr/>
  </property>
  <property fmtid="{D5CDD505-2E9C-101B-9397-08002B2CF9AE}" pid="172" name="FSC#ATSTATECFG@1.1001:Agent">
    <vt:lpwstr/>
  </property>
  <property fmtid="{D5CDD505-2E9C-101B-9397-08002B2CF9AE}" pid="173" name="FSC#ATSTATECFG@1.1001:AgentPhone">
    <vt:lpwstr/>
  </property>
  <property fmtid="{D5CDD505-2E9C-101B-9397-08002B2CF9AE}" pid="174" name="FSC#ATSTATECFG@1.1001:DepartmentFax">
    <vt:lpwstr/>
  </property>
  <property fmtid="{D5CDD505-2E9C-101B-9397-08002B2CF9AE}" pid="175" name="FSC#ATSTATECFG@1.1001:DepartmentEmail">
    <vt:lpwstr/>
  </property>
  <property fmtid="{D5CDD505-2E9C-101B-9397-08002B2CF9AE}" pid="176" name="FSC#ATSTATECFG@1.1001:SubfileDate">
    <vt:lpwstr/>
  </property>
  <property fmtid="{D5CDD505-2E9C-101B-9397-08002B2CF9AE}" pid="177" name="FSC#ATSTATECFG@1.1001:SubfileSubject">
    <vt:lpwstr/>
  </property>
  <property fmtid="{D5CDD505-2E9C-101B-9397-08002B2CF9AE}" pid="178" name="FSC#ATSTATECFG@1.1001:DepartmentZipCode">
    <vt:lpwstr/>
  </property>
  <property fmtid="{D5CDD505-2E9C-101B-9397-08002B2CF9AE}" pid="179" name="FSC#ATSTATECFG@1.1001:DepartmentCountry">
    <vt:lpwstr/>
  </property>
  <property fmtid="{D5CDD505-2E9C-101B-9397-08002B2CF9AE}" pid="180" name="FSC#ATSTATECFG@1.1001:DepartmentCity">
    <vt:lpwstr/>
  </property>
  <property fmtid="{D5CDD505-2E9C-101B-9397-08002B2CF9AE}" pid="181" name="FSC#ATSTATECFG@1.1001:DepartmentStreet">
    <vt:lpwstr/>
  </property>
  <property fmtid="{D5CDD505-2E9C-101B-9397-08002B2CF9AE}" pid="182" name="FSC#ATSTATECFG@1.1001:DepartmentDVR">
    <vt:lpwstr/>
  </property>
  <property fmtid="{D5CDD505-2E9C-101B-9397-08002B2CF9AE}" pid="183" name="FSC#ATSTATECFG@1.1001:DepartmentUID">
    <vt:lpwstr/>
  </property>
  <property fmtid="{D5CDD505-2E9C-101B-9397-08002B2CF9AE}" pid="184" name="FSC#ATSTATECFG@1.1001:SubfileReference">
    <vt:lpwstr/>
  </property>
  <property fmtid="{D5CDD505-2E9C-101B-9397-08002B2CF9AE}" pid="185" name="FSC#ATSTATECFG@1.1001:Clause">
    <vt:lpwstr/>
  </property>
  <property fmtid="{D5CDD505-2E9C-101B-9397-08002B2CF9AE}" pid="186" name="FSC#ATSTATECFG@1.1001:ApprovedSignature">
    <vt:lpwstr/>
  </property>
  <property fmtid="{D5CDD505-2E9C-101B-9397-08002B2CF9AE}" pid="187" name="FSC#ATSTATECFG@1.1001:BankAccount">
    <vt:lpwstr/>
  </property>
  <property fmtid="{D5CDD505-2E9C-101B-9397-08002B2CF9AE}" pid="188" name="FSC#ATSTATECFG@1.1001:BankAccountOwner">
    <vt:lpwstr/>
  </property>
  <property fmtid="{D5CDD505-2E9C-101B-9397-08002B2CF9AE}" pid="189" name="FSC#ATSTATECFG@1.1001:BankInstitute">
    <vt:lpwstr/>
  </property>
  <property fmtid="{D5CDD505-2E9C-101B-9397-08002B2CF9AE}" pid="190" name="FSC#ATSTATECFG@1.1001:BankAccountID">
    <vt:lpwstr/>
  </property>
  <property fmtid="{D5CDD505-2E9C-101B-9397-08002B2CF9AE}" pid="191" name="FSC#ATSTATECFG@1.1001:BankAccountIBAN">
    <vt:lpwstr/>
  </property>
  <property fmtid="{D5CDD505-2E9C-101B-9397-08002B2CF9AE}" pid="192" name="FSC#ATSTATECFG@1.1001:BankAccountBIC">
    <vt:lpwstr/>
  </property>
  <property fmtid="{D5CDD505-2E9C-101B-9397-08002B2CF9AE}" pid="193" name="FSC#ATSTATECFG@1.1001:BankName">
    <vt:lpwstr/>
  </property>
  <property fmtid="{D5CDD505-2E9C-101B-9397-08002B2CF9AE}" pid="194" name="FSC#COOELAK@1.1001:ObjectAddressees">
    <vt:lpwstr/>
  </property>
  <property fmtid="{D5CDD505-2E9C-101B-9397-08002B2CF9AE}" pid="195" name="FSC#COOELAK@1.1001:replyreference">
    <vt:lpwstr/>
  </property>
  <property fmtid="{D5CDD505-2E9C-101B-9397-08002B2CF9AE}" pid="196" name="FSC#ATPRECONFIG@1.1001:ChargePreview">
    <vt:lpwstr/>
  </property>
  <property fmtid="{D5CDD505-2E9C-101B-9397-08002B2CF9AE}" pid="197" name="FSC#ATSTATECFG@1.1001:ExternalFile">
    <vt:lpwstr/>
  </property>
  <property fmtid="{D5CDD505-2E9C-101B-9397-08002B2CF9AE}" pid="198" name="FSC#COOSYSTEM@1.1:Container">
    <vt:lpwstr>COO.3000.101.25.9991221</vt:lpwstr>
  </property>
  <property fmtid="{D5CDD505-2E9C-101B-9397-08002B2CF9AE}" pid="199" name="FSC#FSCFOLIO@1.1001:docpropproject">
    <vt:lpwstr/>
  </property>
  <property fmtid="{D5CDD505-2E9C-101B-9397-08002B2CF9AE}" pid="200" name="FSC#SAPConfigSettingsSC@101.9800:FMM_ERGAENZUNGSREGISTERNUMMER">
    <vt:lpwstr/>
  </property>
  <property fmtid="{D5CDD505-2E9C-101B-9397-08002B2CF9AE}" pid="201" name="FSC#SAPConfigSettingsSC@101.9800:FMM_SCHWERPUNKT">
    <vt:lpwstr/>
  </property>
  <property fmtid="{D5CDD505-2E9C-101B-9397-08002B2CF9AE}" pid="202" name="FSC#SAPConfigSettingsSC@101.9800:FMM_TELEFON_EMAIL">
    <vt:lpwstr/>
  </property>
  <property fmtid="{D5CDD505-2E9C-101B-9397-08002B2CF9AE}" pid="203" name="FSC#SAPConfigSettingsSC@101.9800:FMM_ABRECHNUNGSFRIST">
    <vt:lpwstr/>
  </property>
  <property fmtid="{D5CDD505-2E9C-101B-9397-08002B2CF9AE}" pid="204" name="FSC#SAPConfigSettingsSC@101.9800:FMM_EIGENMITTEL">
    <vt:lpwstr/>
  </property>
  <property fmtid="{D5CDD505-2E9C-101B-9397-08002B2CF9AE}" pid="205" name="FSC#SAPConfigSettingsSC@101.9800:FMM_DRITTMITTEL">
    <vt:lpwstr/>
  </property>
  <property fmtid="{D5CDD505-2E9C-101B-9397-08002B2CF9AE}" pid="206" name="FSC#SAPConfigSettingsSC@101.9800:FMM_EINNAHMEN">
    <vt:lpwstr/>
  </property>
  <property fmtid="{D5CDD505-2E9C-101B-9397-08002B2CF9AE}" pid="207" name="FSC#SAPConfigSettingsSC@101.9800:FMM_ZIELGRUPPE">
    <vt:lpwstr/>
  </property>
  <property fmtid="{D5CDD505-2E9C-101B-9397-08002B2CF9AE}" pid="208" name="FSC#SAPConfigSettingsSC@101.9800:FMM_ZUSATZFILTER">
    <vt:lpwstr/>
  </property>
  <property fmtid="{D5CDD505-2E9C-101B-9397-08002B2CF9AE}" pid="209" name="FSC#SAPConfigSettingsSC@101.9800:FMM_RUECKFOERDERUNGSBETRAG">
    <vt:lpwstr/>
  </property>
  <property fmtid="{D5CDD505-2E9C-101B-9397-08002B2CF9AE}" pid="210" name="FSC#SAPConfigSettingsSC@101.9800:FMM_ZINSBETRAG">
    <vt:lpwstr/>
  </property>
  <property fmtid="{D5CDD505-2E9C-101B-9397-08002B2CF9AE}" pid="211" name="FSC#SAPConfigSettingsSC@101.9800:FMM_RUECKFOERDERUNGSFRIST">
    <vt:lpwstr/>
  </property>
  <property fmtid="{D5CDD505-2E9C-101B-9397-08002B2CF9AE}" pid="212" name="FSC#SAPConfigSettingsSC@101.9800:FMM_WIRKUNGSFELD_PROJEKT">
    <vt:lpwstr/>
  </property>
  <property fmtid="{D5CDD505-2E9C-101B-9397-08002B2CF9AE}" pid="213" name="FSC#EIBPRECONFIG@1.1001:FileResponsibleAddr">
    <vt:lpwstr/>
  </property>
  <property fmtid="{D5CDD505-2E9C-101B-9397-08002B2CF9AE}" pid="214" name="FSC#EIBPRECONFIG@1.1001:OwnerAddr">
    <vt:lpwstr>Ballhausplatz 2, 1010 Wien</vt:lpwstr>
  </property>
  <property fmtid="{D5CDD505-2E9C-101B-9397-08002B2CF9AE}" pid="215" name="FSC#EIBPRECONFIG@1.1001:AddrTelefon">
    <vt:lpwstr/>
  </property>
  <property fmtid="{D5CDD505-2E9C-101B-9397-08002B2CF9AE}" pid="216" name="FSC#EIBPRECONFIG@1.1001:AddrGeburtsdatum">
    <vt:lpwstr/>
  </property>
  <property fmtid="{D5CDD505-2E9C-101B-9397-08002B2CF9AE}" pid="217" name="FSC#EIBPRECONFIG@1.1001:AddrGeboren_am_2">
    <vt:lpwstr/>
  </property>
  <property fmtid="{D5CDD505-2E9C-101B-9397-08002B2CF9AE}" pid="218" name="FSC#EIBPRECONFIG@1.1001:AddrBundesland">
    <vt:lpwstr/>
  </property>
  <property fmtid="{D5CDD505-2E9C-101B-9397-08002B2CF9AE}" pid="219" name="FSC#EIBPRECONFIG@1.1001:AddrBezeichnung">
    <vt:lpwstr/>
  </property>
  <property fmtid="{D5CDD505-2E9C-101B-9397-08002B2CF9AE}" pid="220" name="FSC#EIBPRECONFIG@1.1001:AddrGruppeName_vollstaendig">
    <vt:lpwstr/>
  </property>
  <property fmtid="{D5CDD505-2E9C-101B-9397-08002B2CF9AE}" pid="221" name="FSC#EIBPRECONFIG@1.1001:AddrAdresseBeschreibung">
    <vt:lpwstr/>
  </property>
  <property fmtid="{D5CDD505-2E9C-101B-9397-08002B2CF9AE}" pid="222" name="FSC#EIBPRECONFIG@1.1001:AddrName_Ergaenzung">
    <vt:lpwstr/>
  </property>
  <property fmtid="{D5CDD505-2E9C-101B-9397-08002B2CF9AE}" pid="223" name="FSC#CCAPRECONFIGG@15.1001:DepartmentON">
    <vt:lpwstr/>
  </property>
  <property fmtid="{D5CDD505-2E9C-101B-9397-08002B2CF9AE}" pid="224" name="FSC#CCAPRECONFIGG@15.1001:DepartmentWebsite">
    <vt:lpwstr/>
  </property>
  <property fmtid="{D5CDD505-2E9C-101B-9397-08002B2CF9AE}" pid="225" name="FSC#COOELAK@1.1001:OfficeHours">
    <vt:lpwstr/>
  </property>
  <property fmtid="{D5CDD505-2E9C-101B-9397-08002B2CF9AE}" pid="226" name="FSC#COOELAK@1.1001:FileRefOULong">
    <vt:lpwstr/>
  </property>
</Properties>
</file>