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handoutMasterIdLst>
    <p:handoutMasterId r:id="rId60"/>
  </p:handoutMasterIdLst>
  <p:sldIdLst>
    <p:sldId id="256" r:id="rId2"/>
    <p:sldId id="325" r:id="rId3"/>
    <p:sldId id="327" r:id="rId4"/>
    <p:sldId id="598" r:id="rId5"/>
    <p:sldId id="550" r:id="rId6"/>
    <p:sldId id="555" r:id="rId7"/>
    <p:sldId id="276" r:id="rId8"/>
    <p:sldId id="315" r:id="rId9"/>
    <p:sldId id="601" r:id="rId10"/>
    <p:sldId id="603" r:id="rId11"/>
    <p:sldId id="602" r:id="rId12"/>
    <p:sldId id="604" r:id="rId13"/>
    <p:sldId id="313" r:id="rId14"/>
    <p:sldId id="600" r:id="rId15"/>
    <p:sldId id="316" r:id="rId16"/>
    <p:sldId id="317" r:id="rId17"/>
    <p:sldId id="318" r:id="rId18"/>
    <p:sldId id="319" r:id="rId19"/>
    <p:sldId id="314" r:id="rId20"/>
    <p:sldId id="320" r:id="rId21"/>
    <p:sldId id="340" r:id="rId22"/>
    <p:sldId id="342" r:id="rId23"/>
    <p:sldId id="338" r:id="rId24"/>
    <p:sldId id="323" r:id="rId25"/>
    <p:sldId id="597" r:id="rId26"/>
    <p:sldId id="343" r:id="rId27"/>
    <p:sldId id="549" r:id="rId28"/>
    <p:sldId id="525" r:id="rId29"/>
    <p:sldId id="539" r:id="rId30"/>
    <p:sldId id="553" r:id="rId31"/>
    <p:sldId id="548" r:id="rId32"/>
    <p:sldId id="556" r:id="rId33"/>
    <p:sldId id="542" r:id="rId34"/>
    <p:sldId id="586" r:id="rId35"/>
    <p:sldId id="536" r:id="rId36"/>
    <p:sldId id="554" r:id="rId37"/>
    <p:sldId id="545" r:id="rId38"/>
    <p:sldId id="557" r:id="rId39"/>
    <p:sldId id="583" r:id="rId40"/>
    <p:sldId id="584" r:id="rId41"/>
    <p:sldId id="537" r:id="rId42"/>
    <p:sldId id="585" r:id="rId43"/>
    <p:sldId id="527" r:id="rId44"/>
    <p:sldId id="599" r:id="rId45"/>
    <p:sldId id="588" r:id="rId46"/>
    <p:sldId id="339" r:id="rId47"/>
    <p:sldId id="288" r:id="rId48"/>
    <p:sldId id="589" r:id="rId49"/>
    <p:sldId id="590" r:id="rId50"/>
    <p:sldId id="591" r:id="rId51"/>
    <p:sldId id="344" r:id="rId52"/>
    <p:sldId id="346" r:id="rId53"/>
    <p:sldId id="347" r:id="rId54"/>
    <p:sldId id="341" r:id="rId55"/>
    <p:sldId id="592" r:id="rId56"/>
    <p:sldId id="329" r:id="rId57"/>
    <p:sldId id="284" r:id="rId58"/>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A805"/>
    <a:srgbClr val="024EA2"/>
    <a:srgbClr val="0356B1"/>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958" autoAdjust="0"/>
  </p:normalViewPr>
  <p:slideViewPr>
    <p:cSldViewPr snapToGrid="0">
      <p:cViewPr varScale="1">
        <p:scale>
          <a:sx n="105" d="100"/>
          <a:sy n="105" d="100"/>
        </p:scale>
        <p:origin x="774" y="96"/>
      </p:cViewPr>
      <p:guideLst>
        <p:guide orient="horz" pos="2092"/>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Arbeitsblat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Number</a:t>
            </a:r>
            <a:r>
              <a:rPr lang="en-GB" baseline="0" dirty="0"/>
              <a:t> of proposals</a:t>
            </a:r>
            <a:endParaRPr lang="en-GB"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clustered"/>
        <c:varyColors val="0"/>
        <c:ser>
          <c:idx val="0"/>
          <c:order val="0"/>
          <c:tx>
            <c:strRef>
              <c:f>Sheet1!$B$1</c:f>
              <c:strCache>
                <c:ptCount val="1"/>
                <c:pt idx="0">
                  <c:v>Applications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Charter and Litigation call</c:v>
                </c:pt>
              </c:strCache>
            </c:strRef>
          </c:cat>
          <c:val>
            <c:numRef>
              <c:f>Sheet1!$B$2</c:f>
              <c:numCache>
                <c:formatCode>General</c:formatCode>
                <c:ptCount val="1"/>
                <c:pt idx="0">
                  <c:v>70</c:v>
                </c:pt>
              </c:numCache>
            </c:numRef>
          </c:val>
          <c:extLst>
            <c:ext xmlns:c16="http://schemas.microsoft.com/office/drawing/2014/chart" uri="{C3380CC4-5D6E-409C-BE32-E72D297353CC}">
              <c16:uniqueId val="{00000000-4335-4A33-918F-D472B4A543E4}"/>
            </c:ext>
          </c:extLst>
        </c:ser>
        <c:ser>
          <c:idx val="1"/>
          <c:order val="1"/>
          <c:tx>
            <c:strRef>
              <c:f>Sheet1!$C$1</c:f>
              <c:strCache>
                <c:ptCount val="1"/>
                <c:pt idx="0">
                  <c:v>Eligibile for funding</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Charter and Litigation call</c:v>
                </c:pt>
              </c:strCache>
            </c:strRef>
          </c:cat>
          <c:val>
            <c:numRef>
              <c:f>Sheet1!$C$2</c:f>
              <c:numCache>
                <c:formatCode>General</c:formatCode>
                <c:ptCount val="1"/>
                <c:pt idx="0">
                  <c:v>50</c:v>
                </c:pt>
              </c:numCache>
            </c:numRef>
          </c:val>
          <c:extLst>
            <c:ext xmlns:c16="http://schemas.microsoft.com/office/drawing/2014/chart" uri="{C3380CC4-5D6E-409C-BE32-E72D297353CC}">
              <c16:uniqueId val="{00000003-4335-4A33-918F-D472B4A543E4}"/>
            </c:ext>
          </c:extLst>
        </c:ser>
        <c:ser>
          <c:idx val="2"/>
          <c:order val="2"/>
          <c:tx>
            <c:strRef>
              <c:f>Sheet1!$D$1</c:f>
              <c:strCache>
                <c:ptCount val="1"/>
                <c:pt idx="0">
                  <c:v>Reserve list</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Charter and Litigation call</c:v>
                </c:pt>
              </c:strCache>
            </c:strRef>
          </c:cat>
          <c:val>
            <c:numRef>
              <c:f>Sheet1!$D$2</c:f>
              <c:numCache>
                <c:formatCode>General</c:formatCode>
                <c:ptCount val="1"/>
                <c:pt idx="0">
                  <c:v>10</c:v>
                </c:pt>
              </c:numCache>
            </c:numRef>
          </c:val>
          <c:extLst>
            <c:ext xmlns:c16="http://schemas.microsoft.com/office/drawing/2014/chart" uri="{C3380CC4-5D6E-409C-BE32-E72D297353CC}">
              <c16:uniqueId val="{00000004-4335-4A33-918F-D472B4A543E4}"/>
            </c:ext>
          </c:extLst>
        </c:ser>
        <c:ser>
          <c:idx val="3"/>
          <c:order val="3"/>
          <c:tx>
            <c:strRef>
              <c:f>Sheet1!$E$1</c:f>
              <c:strCache>
                <c:ptCount val="1"/>
                <c:pt idx="0">
                  <c:v>Awarded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Charter and Litigation call</c:v>
                </c:pt>
              </c:strCache>
            </c:strRef>
          </c:cat>
          <c:val>
            <c:numRef>
              <c:f>Sheet1!$E$2</c:f>
              <c:numCache>
                <c:formatCode>General</c:formatCode>
                <c:ptCount val="1"/>
                <c:pt idx="0">
                  <c:v>7</c:v>
                </c:pt>
              </c:numCache>
            </c:numRef>
          </c:val>
          <c:extLst>
            <c:ext xmlns:c16="http://schemas.microsoft.com/office/drawing/2014/chart" uri="{C3380CC4-5D6E-409C-BE32-E72D297353CC}">
              <c16:uniqueId val="{00000005-4335-4A33-918F-D472B4A543E4}"/>
            </c:ext>
          </c:extLst>
        </c:ser>
        <c:dLbls>
          <c:dLblPos val="outEnd"/>
          <c:showLegendKey val="0"/>
          <c:showVal val="1"/>
          <c:showCatName val="0"/>
          <c:showSerName val="0"/>
          <c:showPercent val="0"/>
          <c:showBubbleSize val="0"/>
        </c:dLbls>
        <c:gapWidth val="219"/>
        <c:overlap val="-27"/>
        <c:axId val="501307640"/>
        <c:axId val="501308296"/>
      </c:barChart>
      <c:catAx>
        <c:axId val="501307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501308296"/>
        <c:crosses val="autoZero"/>
        <c:auto val="1"/>
        <c:lblAlgn val="ctr"/>
        <c:lblOffset val="100"/>
        <c:noMultiLvlLbl val="0"/>
      </c:catAx>
      <c:valAx>
        <c:axId val="501308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5013076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Requests in €</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clustered"/>
        <c:varyColors val="0"/>
        <c:ser>
          <c:idx val="0"/>
          <c:order val="0"/>
          <c:tx>
            <c:strRef>
              <c:f>Sheet1!$B$1</c:f>
              <c:strCache>
                <c:ptCount val="1"/>
                <c:pt idx="0">
                  <c:v>Requested amount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Charter and Litigation call</c:v>
                </c:pt>
              </c:strCache>
            </c:strRef>
          </c:cat>
          <c:val>
            <c:numRef>
              <c:f>Sheet1!$B$2</c:f>
              <c:numCache>
                <c:formatCode>#,##0</c:formatCode>
                <c:ptCount val="1"/>
                <c:pt idx="0">
                  <c:v>19947269</c:v>
                </c:pt>
              </c:numCache>
            </c:numRef>
          </c:val>
          <c:extLst>
            <c:ext xmlns:c16="http://schemas.microsoft.com/office/drawing/2014/chart" uri="{C3380CC4-5D6E-409C-BE32-E72D297353CC}">
              <c16:uniqueId val="{00000000-0775-4642-A54C-0490D12FF830}"/>
            </c:ext>
          </c:extLst>
        </c:ser>
        <c:ser>
          <c:idx val="1"/>
          <c:order val="1"/>
          <c:tx>
            <c:strRef>
              <c:f>Sheet1!$C$1</c:f>
              <c:strCache>
                <c:ptCount val="1"/>
                <c:pt idx="0">
                  <c:v>Eligible for funding </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Charter and Litigation call</c:v>
                </c:pt>
              </c:strCache>
            </c:strRef>
          </c:cat>
          <c:val>
            <c:numRef>
              <c:f>Sheet1!$C$2</c:f>
              <c:numCache>
                <c:formatCode>#,##0</c:formatCode>
                <c:ptCount val="1"/>
                <c:pt idx="0">
                  <c:v>14619887</c:v>
                </c:pt>
              </c:numCache>
            </c:numRef>
          </c:val>
          <c:extLst>
            <c:ext xmlns:c16="http://schemas.microsoft.com/office/drawing/2014/chart" uri="{C3380CC4-5D6E-409C-BE32-E72D297353CC}">
              <c16:uniqueId val="{00000001-0775-4642-A54C-0490D12FF830}"/>
            </c:ext>
          </c:extLst>
        </c:ser>
        <c:ser>
          <c:idx val="2"/>
          <c:order val="2"/>
          <c:tx>
            <c:strRef>
              <c:f>Sheet1!$D$1</c:f>
              <c:strCache>
                <c:ptCount val="1"/>
                <c:pt idx="0">
                  <c:v>Reserve list</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Charter and Litigation call</c:v>
                </c:pt>
              </c:strCache>
            </c:strRef>
          </c:cat>
          <c:val>
            <c:numRef>
              <c:f>Sheet1!$D$2</c:f>
              <c:numCache>
                <c:formatCode>#,##0</c:formatCode>
                <c:ptCount val="1"/>
                <c:pt idx="0">
                  <c:v>3235449</c:v>
                </c:pt>
              </c:numCache>
            </c:numRef>
          </c:val>
          <c:extLst>
            <c:ext xmlns:c16="http://schemas.microsoft.com/office/drawing/2014/chart" uri="{C3380CC4-5D6E-409C-BE32-E72D297353CC}">
              <c16:uniqueId val="{00000002-0775-4642-A54C-0490D12FF830}"/>
            </c:ext>
          </c:extLst>
        </c:ser>
        <c:ser>
          <c:idx val="3"/>
          <c:order val="3"/>
          <c:tx>
            <c:strRef>
              <c:f>Sheet1!$E$1</c:f>
              <c:strCache>
                <c:ptCount val="1"/>
                <c:pt idx="0">
                  <c:v>Awarded</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Charter and Litigation call</c:v>
                </c:pt>
              </c:strCache>
            </c:strRef>
          </c:cat>
          <c:val>
            <c:numRef>
              <c:f>Sheet1!$E$2</c:f>
              <c:numCache>
                <c:formatCode>#,##0</c:formatCode>
                <c:ptCount val="1"/>
                <c:pt idx="0">
                  <c:v>1994115</c:v>
                </c:pt>
              </c:numCache>
            </c:numRef>
          </c:val>
          <c:extLst>
            <c:ext xmlns:c16="http://schemas.microsoft.com/office/drawing/2014/chart" uri="{C3380CC4-5D6E-409C-BE32-E72D297353CC}">
              <c16:uniqueId val="{00000003-0775-4642-A54C-0490D12FF830}"/>
            </c:ext>
          </c:extLst>
        </c:ser>
        <c:dLbls>
          <c:dLblPos val="outEnd"/>
          <c:showLegendKey val="0"/>
          <c:showVal val="1"/>
          <c:showCatName val="0"/>
          <c:showSerName val="0"/>
          <c:showPercent val="0"/>
          <c:showBubbleSize val="0"/>
        </c:dLbls>
        <c:gapWidth val="219"/>
        <c:overlap val="-27"/>
        <c:axId val="501307640"/>
        <c:axId val="501308296"/>
      </c:barChart>
      <c:catAx>
        <c:axId val="501307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501308296"/>
        <c:crosses val="autoZero"/>
        <c:auto val="1"/>
        <c:lblAlgn val="ctr"/>
        <c:lblOffset val="100"/>
        <c:noMultiLvlLbl val="0"/>
      </c:catAx>
      <c:valAx>
        <c:axId val="50130829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5013076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mailto:EACEA-CERV@ec.europa.eu" TargetMode="External"/><Relationship Id="rId7" Type="http://schemas.openxmlformats.org/officeDocument/2006/relationships/image" Target="../media/image33.png"/><Relationship Id="rId2" Type="http://schemas.openxmlformats.org/officeDocument/2006/relationships/hyperlink" Target="https://ec.europa.eu/info/funding-tenders/opportunities/docs/2021-2027/cerv/wp-call/2023/call-fiche_cerv-2023-char-liti_en.pdf" TargetMode="External"/><Relationship Id="rId1" Type="http://schemas.openxmlformats.org/officeDocument/2006/relationships/hyperlink" Target="https://ec.europa.eu/info/funding-tenders/opportunities/portal/screen/opportunities/topic-search;callCode=CERV-2023-CHAR-LITI;freeTextSearchKeyword=;matchWholeText=true;typeCodes=1;statusCodes=31094501,31094502,31094503;programmePeriod=null;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callTopicSearchTableState" TargetMode="External"/><Relationship Id="rId6" Type="http://schemas.openxmlformats.org/officeDocument/2006/relationships/image" Target="../media/image32.PNG"/><Relationship Id="rId5" Type="http://schemas.openxmlformats.org/officeDocument/2006/relationships/hyperlink" Target="https://ec.europa.eu/newsroom/just/user-subscriptions/1148/create" TargetMode="External"/><Relationship Id="rId4" Type="http://schemas.openxmlformats.org/officeDocument/2006/relationships/hyperlink" Target="https://ec.europa.eu/info/funding-tenders/opportunities/portal/screen/support/helpdesks/contact-form" TargetMode="External"/></Relationships>
</file>

<file path=ppt/diagrams/_rels/data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1.svg"/><Relationship Id="rId1" Type="http://schemas.openxmlformats.org/officeDocument/2006/relationships/image" Target="../media/image38.png"/><Relationship Id="rId6" Type="http://schemas.openxmlformats.org/officeDocument/2006/relationships/image" Target="../media/image45.svg"/><Relationship Id="rId5" Type="http://schemas.openxmlformats.org/officeDocument/2006/relationships/image" Target="../media/image40.png"/><Relationship Id="rId4" Type="http://schemas.openxmlformats.org/officeDocument/2006/relationships/image" Target="../media/image43.svg"/></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media/image13.png"/></Relationships>
</file>

<file path=ppt/diagrams/_rels/drawing1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https://ec.europa.eu/info/funding-tenders/opportunities/docs/2021-2027/cerv/wp-call/2023/call-fiche_cerv-2023-char-liti_en.pdf" TargetMode="External"/><Relationship Id="rId7" Type="http://schemas.openxmlformats.org/officeDocument/2006/relationships/hyperlink" Target="https://ec.europa.eu/newsroom/just/user-subscriptions/1148/create" TargetMode="External"/><Relationship Id="rId2" Type="http://schemas.openxmlformats.org/officeDocument/2006/relationships/image" Target="../media/image32.PNG"/><Relationship Id="rId1" Type="http://schemas.openxmlformats.org/officeDocument/2006/relationships/hyperlink" Target="https://ec.europa.eu/info/funding-tenders/opportunities/portal/screen/opportunities/topic-search;callCode=CERV-2023-CHAR-LITI;freeTextSearchKeyword=;matchWholeText=true;typeCodes=1;statusCodes=31094501,31094502,31094503;programmePeriod=null;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callTopicSearchTableState" TargetMode="External"/><Relationship Id="rId6" Type="http://schemas.openxmlformats.org/officeDocument/2006/relationships/hyperlink" Target="https://ec.europa.eu/info/funding-tenders/opportunities/portal/screen/support/helpdesks/contact-form" TargetMode="External"/><Relationship Id="rId5" Type="http://schemas.openxmlformats.org/officeDocument/2006/relationships/hyperlink" Target="mailto:EACEA-CERV@ec.europa.eu" TargetMode="External"/><Relationship Id="rId4" Type="http://schemas.openxmlformats.org/officeDocument/2006/relationships/image" Target="../media/image33.png"/></Relationships>
</file>

<file path=ppt/diagrams/_rels/drawing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1.svg"/><Relationship Id="rId1" Type="http://schemas.openxmlformats.org/officeDocument/2006/relationships/image" Target="../media/image38.png"/><Relationship Id="rId6" Type="http://schemas.openxmlformats.org/officeDocument/2006/relationships/image" Target="../media/image45.svg"/><Relationship Id="rId5" Type="http://schemas.openxmlformats.org/officeDocument/2006/relationships/image" Target="../media/image40.png"/><Relationship Id="rId4" Type="http://schemas.openxmlformats.org/officeDocument/2006/relationships/image" Target="../media/image43.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F2C435-0C1C-455A-ADDD-B51CB4CB90BB}" type="doc">
      <dgm:prSet loTypeId="urn:microsoft.com/office/officeart/2008/layout/RadialCluster" loCatId="cycle" qsTypeId="urn:microsoft.com/office/officeart/2005/8/quickstyle/simple1" qsCatId="simple" csTypeId="urn:microsoft.com/office/officeart/2005/8/colors/accent0_3" csCatId="mainScheme" phldr="1"/>
      <dgm:spPr/>
      <dgm:t>
        <a:bodyPr/>
        <a:lstStyle/>
        <a:p>
          <a:endParaRPr lang="en-US"/>
        </a:p>
      </dgm:t>
    </dgm:pt>
    <dgm:pt modelId="{4E8520EF-2140-4F9C-B67B-792028D44968}">
      <dgm:prSet phldrT="[Text]"/>
      <dgm:spPr/>
      <dgm:t>
        <a:bodyPr/>
        <a:lstStyle/>
        <a:p>
          <a:r>
            <a:rPr lang="en-US" dirty="0">
              <a:effectLst>
                <a:outerShdw blurRad="38100" dist="38100" dir="2700000" algn="tl">
                  <a:srgbClr val="000000">
                    <a:alpha val="43137"/>
                  </a:srgbClr>
                </a:outerShdw>
              </a:effectLst>
            </a:rPr>
            <a:t>The EU Charter of Fundamental Rights call</a:t>
          </a:r>
        </a:p>
      </dgm:t>
    </dgm:pt>
    <dgm:pt modelId="{CD263453-B42B-4C09-966B-B603EDD336EF}" type="parTrans" cxnId="{2EEF4A4B-B05A-4D60-AFE4-E69698108B03}">
      <dgm:prSet/>
      <dgm:spPr/>
      <dgm:t>
        <a:bodyPr/>
        <a:lstStyle/>
        <a:p>
          <a:endParaRPr lang="en-US"/>
        </a:p>
      </dgm:t>
    </dgm:pt>
    <dgm:pt modelId="{73DA33E6-3034-4B96-AF46-B75A53BA7CEC}" type="sibTrans" cxnId="{2EEF4A4B-B05A-4D60-AFE4-E69698108B03}">
      <dgm:prSet/>
      <dgm:spPr/>
      <dgm:t>
        <a:bodyPr/>
        <a:lstStyle/>
        <a:p>
          <a:endParaRPr lang="en-US"/>
        </a:p>
      </dgm:t>
    </dgm:pt>
    <dgm:pt modelId="{5EB97345-C08B-4816-83CC-2C6493E8AAD4}">
      <dgm:prSet phldrT="[Text]"/>
      <dgm:spPr/>
      <dgm:t>
        <a:bodyPr/>
        <a:lstStyle/>
        <a:p>
          <a:r>
            <a:rPr lang="de-DE" b="0" i="0" dirty="0"/>
            <a:t>European Democracy Action plan</a:t>
          </a:r>
          <a:endParaRPr lang="en-US" dirty="0"/>
        </a:p>
      </dgm:t>
    </dgm:pt>
    <dgm:pt modelId="{EA861E25-413A-4C4F-9664-A1664482F005}" type="parTrans" cxnId="{B286B707-67BB-467C-98EA-12B4A3411CEF}">
      <dgm:prSet/>
      <dgm:spPr/>
      <dgm:t>
        <a:bodyPr/>
        <a:lstStyle/>
        <a:p>
          <a:endParaRPr lang="en-US"/>
        </a:p>
      </dgm:t>
    </dgm:pt>
    <dgm:pt modelId="{BF4155FF-7EC5-467E-80B1-45CF7CF9425F}" type="sibTrans" cxnId="{B286B707-67BB-467C-98EA-12B4A3411CEF}">
      <dgm:prSet/>
      <dgm:spPr/>
      <dgm:t>
        <a:bodyPr/>
        <a:lstStyle/>
        <a:p>
          <a:endParaRPr lang="en-US"/>
        </a:p>
      </dgm:t>
    </dgm:pt>
    <dgm:pt modelId="{FBDD3230-C9BF-41E2-9BF1-7024E3F4CBF1}">
      <dgm:prSet phldrT="[Text]" custT="1"/>
      <dgm:spPr/>
      <dgm:t>
        <a:bodyPr/>
        <a:lstStyle/>
        <a:p>
          <a:r>
            <a:rPr lang="de-DE" sz="2000" b="0" i="0" dirty="0">
              <a:solidFill>
                <a:schemeClr val="accent4"/>
              </a:solidFill>
            </a:rPr>
            <a:t>Whistleblower </a:t>
          </a:r>
          <a:r>
            <a:rPr lang="de-DE" sz="2000" b="0" i="0" dirty="0" err="1">
              <a:solidFill>
                <a:schemeClr val="accent4"/>
              </a:solidFill>
            </a:rPr>
            <a:t>protection</a:t>
          </a:r>
          <a:r>
            <a:rPr lang="de-DE" sz="2000" b="0" i="0" dirty="0">
              <a:solidFill>
                <a:schemeClr val="accent4"/>
              </a:solidFill>
            </a:rPr>
            <a:t> </a:t>
          </a:r>
          <a:r>
            <a:rPr lang="de-DE" sz="2000" b="0" i="0" dirty="0" err="1">
              <a:solidFill>
                <a:schemeClr val="accent4"/>
              </a:solidFill>
            </a:rPr>
            <a:t>Directive</a:t>
          </a:r>
          <a:endParaRPr lang="en-US" sz="2000" dirty="0">
            <a:solidFill>
              <a:schemeClr val="accent4"/>
            </a:solidFill>
          </a:endParaRPr>
        </a:p>
      </dgm:t>
    </dgm:pt>
    <dgm:pt modelId="{95059F05-4DE7-4591-8797-DC3320BF75E4}" type="parTrans" cxnId="{FC58CE77-1B35-4A4B-8E5B-91F12CFD5991}">
      <dgm:prSet/>
      <dgm:spPr/>
      <dgm:t>
        <a:bodyPr/>
        <a:lstStyle/>
        <a:p>
          <a:endParaRPr lang="en-US"/>
        </a:p>
      </dgm:t>
    </dgm:pt>
    <dgm:pt modelId="{03CA8E04-25F1-4F06-836F-D76B231097B3}" type="sibTrans" cxnId="{FC58CE77-1B35-4A4B-8E5B-91F12CFD5991}">
      <dgm:prSet/>
      <dgm:spPr/>
      <dgm:t>
        <a:bodyPr/>
        <a:lstStyle/>
        <a:p>
          <a:endParaRPr lang="en-US"/>
        </a:p>
      </dgm:t>
    </dgm:pt>
    <dgm:pt modelId="{FFDE2035-9960-4535-BF42-B8CBF91740CB}">
      <dgm:prSet phldrT="[Text]" custT="1"/>
      <dgm:spPr/>
      <dgm:t>
        <a:bodyPr/>
        <a:lstStyle/>
        <a:p>
          <a:r>
            <a:rPr lang="en-US" sz="1800" dirty="0"/>
            <a:t>Protection from SLAPP</a:t>
          </a:r>
        </a:p>
      </dgm:t>
    </dgm:pt>
    <dgm:pt modelId="{98633322-D38C-4824-BD72-776EA46F8FF0}" type="parTrans" cxnId="{C10FFE21-2307-400C-B3B0-94E44945AD02}">
      <dgm:prSet/>
      <dgm:spPr/>
      <dgm:t>
        <a:bodyPr/>
        <a:lstStyle/>
        <a:p>
          <a:endParaRPr lang="en-US"/>
        </a:p>
      </dgm:t>
    </dgm:pt>
    <dgm:pt modelId="{C75A011E-2A9E-4884-8406-0EA8D9FD6C9C}" type="sibTrans" cxnId="{C10FFE21-2307-400C-B3B0-94E44945AD02}">
      <dgm:prSet/>
      <dgm:spPr/>
      <dgm:t>
        <a:bodyPr/>
        <a:lstStyle/>
        <a:p>
          <a:endParaRPr lang="en-US"/>
        </a:p>
      </dgm:t>
    </dgm:pt>
    <dgm:pt modelId="{E417BC06-5D87-465D-8266-A44B4C3BA721}">
      <dgm:prSet phldrT="[Text]" custT="1"/>
      <dgm:spPr/>
      <dgm:t>
        <a:bodyPr/>
        <a:lstStyle/>
        <a:p>
          <a:r>
            <a:rPr lang="de-DE" sz="1800" b="0" i="0" dirty="0" err="1"/>
            <a:t>Rule</a:t>
          </a:r>
          <a:r>
            <a:rPr lang="de-DE" sz="1800" b="0" i="0" dirty="0"/>
            <a:t> of </a:t>
          </a:r>
          <a:r>
            <a:rPr lang="de-DE" sz="1800" b="0" i="0" dirty="0" err="1"/>
            <a:t>law</a:t>
          </a:r>
          <a:r>
            <a:rPr lang="de-DE" sz="1800" b="0" i="0" dirty="0"/>
            <a:t> </a:t>
          </a:r>
          <a:r>
            <a:rPr lang="de-DE" sz="1800" b="0" i="0" dirty="0" err="1"/>
            <a:t>report</a:t>
          </a:r>
          <a:endParaRPr lang="en-US" sz="1800" dirty="0"/>
        </a:p>
      </dgm:t>
    </dgm:pt>
    <dgm:pt modelId="{93C44B3B-63A9-4BE5-9F3F-11C6883B55D1}" type="parTrans" cxnId="{F787C322-8140-423D-98D0-13EAEB480073}">
      <dgm:prSet/>
      <dgm:spPr/>
      <dgm:t>
        <a:bodyPr/>
        <a:lstStyle/>
        <a:p>
          <a:endParaRPr lang="en-US"/>
        </a:p>
      </dgm:t>
    </dgm:pt>
    <dgm:pt modelId="{BBC42471-D394-456F-B735-E69F4E844D29}" type="sibTrans" cxnId="{F787C322-8140-423D-98D0-13EAEB480073}">
      <dgm:prSet/>
      <dgm:spPr/>
      <dgm:t>
        <a:bodyPr/>
        <a:lstStyle/>
        <a:p>
          <a:endParaRPr lang="en-US"/>
        </a:p>
      </dgm:t>
    </dgm:pt>
    <dgm:pt modelId="{72E3705A-3E2C-468F-BA40-4A3D50AB80A4}">
      <dgm:prSet phldrT="[Text]" custT="1"/>
      <dgm:spPr/>
      <dgm:t>
        <a:bodyPr/>
        <a:lstStyle/>
        <a:p>
          <a:r>
            <a:rPr lang="en-US" sz="2000" b="0" i="0" dirty="0">
              <a:solidFill>
                <a:schemeClr val="accent4"/>
              </a:solidFill>
              <a:effectLst>
                <a:outerShdw blurRad="38100" dist="38100" dir="2700000" algn="tl">
                  <a:srgbClr val="000000">
                    <a:alpha val="43137"/>
                  </a:srgbClr>
                </a:outerShdw>
              </a:effectLst>
            </a:rPr>
            <a:t>Strategy to strengthen the application of the EU Charter</a:t>
          </a:r>
          <a:endParaRPr lang="en-US" sz="2000" dirty="0">
            <a:solidFill>
              <a:schemeClr val="accent4"/>
            </a:solidFill>
            <a:effectLst>
              <a:outerShdw blurRad="38100" dist="38100" dir="2700000" algn="tl">
                <a:srgbClr val="000000">
                  <a:alpha val="43137"/>
                </a:srgbClr>
              </a:outerShdw>
            </a:effectLst>
          </a:endParaRPr>
        </a:p>
      </dgm:t>
    </dgm:pt>
    <dgm:pt modelId="{79F9866D-CB56-4830-981A-583F000E9785}" type="parTrans" cxnId="{FD2D4588-C78F-430B-841F-D2620B055E33}">
      <dgm:prSet/>
      <dgm:spPr/>
      <dgm:t>
        <a:bodyPr/>
        <a:lstStyle/>
        <a:p>
          <a:endParaRPr lang="en-US"/>
        </a:p>
      </dgm:t>
    </dgm:pt>
    <dgm:pt modelId="{420A3804-CC45-4F63-BC2D-FAE9C1FD7103}" type="sibTrans" cxnId="{FD2D4588-C78F-430B-841F-D2620B055E33}">
      <dgm:prSet/>
      <dgm:spPr/>
      <dgm:t>
        <a:bodyPr/>
        <a:lstStyle/>
        <a:p>
          <a:endParaRPr lang="en-US"/>
        </a:p>
      </dgm:t>
    </dgm:pt>
    <dgm:pt modelId="{04603C1F-D545-410D-B474-9DB1363E4F83}">
      <dgm:prSet phldrT="[Text]" custT="1"/>
      <dgm:spPr/>
      <dgm:t>
        <a:bodyPr/>
        <a:lstStyle/>
        <a:p>
          <a:r>
            <a:rPr lang="en-US" sz="2000" dirty="0">
              <a:solidFill>
                <a:schemeClr val="accent4"/>
              </a:solidFill>
            </a:rPr>
            <a:t>Hate speech and hate crime initiative</a:t>
          </a:r>
        </a:p>
      </dgm:t>
    </dgm:pt>
    <dgm:pt modelId="{CE64687B-4CD8-4651-9A88-F55A5D2DAC5B}" type="parTrans" cxnId="{CD0780F3-CEDE-4304-BE35-ACA9F2D16886}">
      <dgm:prSet/>
      <dgm:spPr/>
      <dgm:t>
        <a:bodyPr/>
        <a:lstStyle/>
        <a:p>
          <a:endParaRPr lang="en-US"/>
        </a:p>
      </dgm:t>
    </dgm:pt>
    <dgm:pt modelId="{0AC91764-1568-40A3-9423-6131C3BC14AF}" type="sibTrans" cxnId="{CD0780F3-CEDE-4304-BE35-ACA9F2D16886}">
      <dgm:prSet/>
      <dgm:spPr/>
      <dgm:t>
        <a:bodyPr/>
        <a:lstStyle/>
        <a:p>
          <a:endParaRPr lang="en-US"/>
        </a:p>
      </dgm:t>
    </dgm:pt>
    <dgm:pt modelId="{F6793895-5F6D-40B2-803E-D204BF101766}">
      <dgm:prSet phldrT="[Text]" custT="1"/>
      <dgm:spPr/>
      <dgm:t>
        <a:bodyPr/>
        <a:lstStyle/>
        <a:p>
          <a:r>
            <a:rPr lang="en-150" sz="2000" dirty="0">
              <a:solidFill>
                <a:schemeClr val="accent4"/>
              </a:solidFill>
              <a:effectLst>
                <a:outerShdw blurRad="38100" dist="38100" dir="2700000" algn="tl">
                  <a:srgbClr val="000000">
                    <a:alpha val="43137"/>
                  </a:srgbClr>
                </a:outerShdw>
              </a:effectLst>
            </a:rPr>
            <a:t>Annual Charter Report</a:t>
          </a:r>
          <a:r>
            <a:rPr lang="fr-BE" sz="2000" dirty="0">
              <a:solidFill>
                <a:schemeClr val="accent4"/>
              </a:solidFill>
              <a:effectLst>
                <a:outerShdw blurRad="38100" dist="38100" dir="2700000" algn="tl">
                  <a:srgbClr val="000000">
                    <a:alpha val="43137"/>
                  </a:srgbClr>
                </a:outerShdw>
              </a:effectLst>
            </a:rPr>
            <a:t>s</a:t>
          </a:r>
          <a:endParaRPr lang="en-US" sz="2000" dirty="0">
            <a:solidFill>
              <a:schemeClr val="accent4"/>
            </a:solidFill>
            <a:effectLst>
              <a:outerShdw blurRad="38100" dist="38100" dir="2700000" algn="tl">
                <a:srgbClr val="000000">
                  <a:alpha val="43137"/>
                </a:srgbClr>
              </a:outerShdw>
            </a:effectLst>
          </a:endParaRPr>
        </a:p>
      </dgm:t>
    </dgm:pt>
    <dgm:pt modelId="{B13FFC67-5E12-4D11-B5B8-BB80955B936F}" type="parTrans" cxnId="{D65A0268-DB46-4AA6-A34A-3AA3A9C851FC}">
      <dgm:prSet/>
      <dgm:spPr/>
      <dgm:t>
        <a:bodyPr/>
        <a:lstStyle/>
        <a:p>
          <a:endParaRPr lang="en-IE"/>
        </a:p>
      </dgm:t>
    </dgm:pt>
    <dgm:pt modelId="{1D9EDD49-33C6-4FC7-A7F1-86F725C00394}" type="sibTrans" cxnId="{D65A0268-DB46-4AA6-A34A-3AA3A9C851FC}">
      <dgm:prSet/>
      <dgm:spPr/>
      <dgm:t>
        <a:bodyPr/>
        <a:lstStyle/>
        <a:p>
          <a:endParaRPr lang="en-IE"/>
        </a:p>
      </dgm:t>
    </dgm:pt>
    <dgm:pt modelId="{8267B318-78C6-4182-8911-3A52540A5D6A}" type="pres">
      <dgm:prSet presAssocID="{9AF2C435-0C1C-455A-ADDD-B51CB4CB90BB}" presName="Name0" presStyleCnt="0">
        <dgm:presLayoutVars>
          <dgm:chMax val="1"/>
          <dgm:chPref val="1"/>
          <dgm:dir/>
          <dgm:animOne val="branch"/>
          <dgm:animLvl val="lvl"/>
        </dgm:presLayoutVars>
      </dgm:prSet>
      <dgm:spPr/>
      <dgm:t>
        <a:bodyPr/>
        <a:lstStyle/>
        <a:p>
          <a:endParaRPr lang="de-DE"/>
        </a:p>
      </dgm:t>
    </dgm:pt>
    <dgm:pt modelId="{DD913B5D-08CB-48D9-A263-14CE406C7144}" type="pres">
      <dgm:prSet presAssocID="{4E8520EF-2140-4F9C-B67B-792028D44968}" presName="singleCycle" presStyleCnt="0"/>
      <dgm:spPr/>
    </dgm:pt>
    <dgm:pt modelId="{28ECD9E1-15D1-4286-86E0-0EB494059E6F}" type="pres">
      <dgm:prSet presAssocID="{4E8520EF-2140-4F9C-B67B-792028D44968}" presName="singleCenter" presStyleLbl="node1" presStyleIdx="0" presStyleCnt="8" custScaleX="317361" custScaleY="107891" custLinFactNeighborX="21493" custLinFactNeighborY="-9274">
        <dgm:presLayoutVars>
          <dgm:chMax val="7"/>
          <dgm:chPref val="7"/>
        </dgm:presLayoutVars>
      </dgm:prSet>
      <dgm:spPr/>
      <dgm:t>
        <a:bodyPr/>
        <a:lstStyle/>
        <a:p>
          <a:endParaRPr lang="de-DE"/>
        </a:p>
      </dgm:t>
    </dgm:pt>
    <dgm:pt modelId="{4B4ADA91-5194-47EA-9466-A8CE7CD84AF9}" type="pres">
      <dgm:prSet presAssocID="{EA861E25-413A-4C4F-9664-A1664482F005}" presName="Name56" presStyleLbl="parChTrans1D2" presStyleIdx="0" presStyleCnt="7"/>
      <dgm:spPr/>
      <dgm:t>
        <a:bodyPr/>
        <a:lstStyle/>
        <a:p>
          <a:endParaRPr lang="de-DE"/>
        </a:p>
      </dgm:t>
    </dgm:pt>
    <dgm:pt modelId="{2E613686-39A1-4878-9615-983BF4E91031}" type="pres">
      <dgm:prSet presAssocID="{5EB97345-C08B-4816-83CC-2C6493E8AAD4}" presName="text0" presStyleLbl="node1" presStyleIdx="1" presStyleCnt="8" custScaleX="275795" custScaleY="88240" custRadScaleRad="142943" custRadScaleInc="-166914">
        <dgm:presLayoutVars>
          <dgm:bulletEnabled val="1"/>
        </dgm:presLayoutVars>
      </dgm:prSet>
      <dgm:spPr/>
      <dgm:t>
        <a:bodyPr/>
        <a:lstStyle/>
        <a:p>
          <a:endParaRPr lang="de-DE"/>
        </a:p>
      </dgm:t>
    </dgm:pt>
    <dgm:pt modelId="{A60AD0CF-2DEF-46C7-94AF-E90D345FE564}" type="pres">
      <dgm:prSet presAssocID="{95059F05-4DE7-4591-8797-DC3320BF75E4}" presName="Name56" presStyleLbl="parChTrans1D2" presStyleIdx="1" presStyleCnt="7"/>
      <dgm:spPr/>
      <dgm:t>
        <a:bodyPr/>
        <a:lstStyle/>
        <a:p>
          <a:endParaRPr lang="de-DE"/>
        </a:p>
      </dgm:t>
    </dgm:pt>
    <dgm:pt modelId="{07158958-431A-4A3B-BB49-96CCCB68D792}" type="pres">
      <dgm:prSet presAssocID="{FBDD3230-C9BF-41E2-9BF1-7024E3F4CBF1}" presName="text0" presStyleLbl="node1" presStyleIdx="2" presStyleCnt="8" custScaleX="378577" custScaleY="92103" custRadScaleRad="94062" custRadScaleInc="473250">
        <dgm:presLayoutVars>
          <dgm:bulletEnabled val="1"/>
        </dgm:presLayoutVars>
      </dgm:prSet>
      <dgm:spPr/>
      <dgm:t>
        <a:bodyPr/>
        <a:lstStyle/>
        <a:p>
          <a:endParaRPr lang="de-DE"/>
        </a:p>
      </dgm:t>
    </dgm:pt>
    <dgm:pt modelId="{E09C23C0-3957-4E87-B230-7FAE427D52F7}" type="pres">
      <dgm:prSet presAssocID="{93C44B3B-63A9-4BE5-9F3F-11C6883B55D1}" presName="Name56" presStyleLbl="parChTrans1D2" presStyleIdx="2" presStyleCnt="7"/>
      <dgm:spPr/>
      <dgm:t>
        <a:bodyPr/>
        <a:lstStyle/>
        <a:p>
          <a:endParaRPr lang="de-DE"/>
        </a:p>
      </dgm:t>
    </dgm:pt>
    <dgm:pt modelId="{EE69D252-B1BB-4158-8E78-FB1AFAA517EE}" type="pres">
      <dgm:prSet presAssocID="{E417BC06-5D87-465D-8266-A44B4C3BA721}" presName="text0" presStyleLbl="node1" presStyleIdx="3" presStyleCnt="8" custScaleX="203500" custRadScaleRad="210721" custRadScaleInc="630580">
        <dgm:presLayoutVars>
          <dgm:bulletEnabled val="1"/>
        </dgm:presLayoutVars>
      </dgm:prSet>
      <dgm:spPr/>
      <dgm:t>
        <a:bodyPr/>
        <a:lstStyle/>
        <a:p>
          <a:endParaRPr lang="de-DE"/>
        </a:p>
      </dgm:t>
    </dgm:pt>
    <dgm:pt modelId="{3C56EC6E-43F9-46B7-871F-A6F4771AB1B0}" type="pres">
      <dgm:prSet presAssocID="{79F9866D-CB56-4830-981A-583F000E9785}" presName="Name56" presStyleLbl="parChTrans1D2" presStyleIdx="3" presStyleCnt="7"/>
      <dgm:spPr/>
      <dgm:t>
        <a:bodyPr/>
        <a:lstStyle/>
        <a:p>
          <a:endParaRPr lang="de-DE"/>
        </a:p>
      </dgm:t>
    </dgm:pt>
    <dgm:pt modelId="{DF824809-6F9A-4EAC-A792-036A69FE327A}" type="pres">
      <dgm:prSet presAssocID="{72E3705A-3E2C-468F-BA40-4A3D50AB80A4}" presName="text0" presStyleLbl="node1" presStyleIdx="4" presStyleCnt="8" custScaleX="521670" custScaleY="100275" custRadScaleRad="192296" custRadScaleInc="-389674">
        <dgm:presLayoutVars>
          <dgm:bulletEnabled val="1"/>
        </dgm:presLayoutVars>
      </dgm:prSet>
      <dgm:spPr/>
      <dgm:t>
        <a:bodyPr/>
        <a:lstStyle/>
        <a:p>
          <a:endParaRPr lang="de-DE"/>
        </a:p>
      </dgm:t>
    </dgm:pt>
    <dgm:pt modelId="{5F92665D-5756-4628-ABB1-0EEA0D33F8B7}" type="pres">
      <dgm:prSet presAssocID="{B13FFC67-5E12-4D11-B5B8-BB80955B936F}" presName="Name56" presStyleLbl="parChTrans1D2" presStyleIdx="4" presStyleCnt="7"/>
      <dgm:spPr/>
      <dgm:t>
        <a:bodyPr/>
        <a:lstStyle/>
        <a:p>
          <a:endParaRPr lang="de-DE"/>
        </a:p>
      </dgm:t>
    </dgm:pt>
    <dgm:pt modelId="{5AE615EC-4212-44B8-B3C7-551D2B3DDDB6}" type="pres">
      <dgm:prSet presAssocID="{F6793895-5F6D-40B2-803E-D204BF101766}" presName="text0" presStyleLbl="node1" presStyleIdx="5" presStyleCnt="8" custScaleX="293472" custScaleY="92943" custRadScaleRad="183401" custRadScaleInc="153258">
        <dgm:presLayoutVars>
          <dgm:bulletEnabled val="1"/>
        </dgm:presLayoutVars>
      </dgm:prSet>
      <dgm:spPr/>
      <dgm:t>
        <a:bodyPr/>
        <a:lstStyle/>
        <a:p>
          <a:endParaRPr lang="de-DE"/>
        </a:p>
      </dgm:t>
    </dgm:pt>
    <dgm:pt modelId="{17DE9CF7-9B74-4B93-AECA-CE2B78CB3EF6}" type="pres">
      <dgm:prSet presAssocID="{CE64687B-4CD8-4651-9A88-F55A5D2DAC5B}" presName="Name56" presStyleLbl="parChTrans1D2" presStyleIdx="5" presStyleCnt="7"/>
      <dgm:spPr/>
      <dgm:t>
        <a:bodyPr/>
        <a:lstStyle/>
        <a:p>
          <a:endParaRPr lang="de-DE"/>
        </a:p>
      </dgm:t>
    </dgm:pt>
    <dgm:pt modelId="{3B089940-3F48-4B9E-989A-9F511624D6F5}" type="pres">
      <dgm:prSet presAssocID="{04603C1F-D545-410D-B474-9DB1363E4F83}" presName="text0" presStyleLbl="node1" presStyleIdx="6" presStyleCnt="8" custScaleX="371031" custScaleY="86345" custRadScaleRad="196268" custRadScaleInc="-595421">
        <dgm:presLayoutVars>
          <dgm:bulletEnabled val="1"/>
        </dgm:presLayoutVars>
      </dgm:prSet>
      <dgm:spPr/>
      <dgm:t>
        <a:bodyPr/>
        <a:lstStyle/>
        <a:p>
          <a:endParaRPr lang="de-DE"/>
        </a:p>
      </dgm:t>
    </dgm:pt>
    <dgm:pt modelId="{579A4E9E-6F6A-4C0D-8C55-B3DAD60A38E7}" type="pres">
      <dgm:prSet presAssocID="{98633322-D38C-4824-BD72-776EA46F8FF0}" presName="Name56" presStyleLbl="parChTrans1D2" presStyleIdx="6" presStyleCnt="7"/>
      <dgm:spPr/>
      <dgm:t>
        <a:bodyPr/>
        <a:lstStyle/>
        <a:p>
          <a:endParaRPr lang="de-DE"/>
        </a:p>
      </dgm:t>
    </dgm:pt>
    <dgm:pt modelId="{843F189D-F297-4EC3-9AAF-DAFD85F98D32}" type="pres">
      <dgm:prSet presAssocID="{FFDE2035-9960-4535-BF42-B8CBF91740CB}" presName="text0" presStyleLbl="node1" presStyleIdx="7" presStyleCnt="8" custScaleX="249345" custScaleY="113641" custRadScaleRad="196167" custRadScaleInc="-93770">
        <dgm:presLayoutVars>
          <dgm:bulletEnabled val="1"/>
        </dgm:presLayoutVars>
      </dgm:prSet>
      <dgm:spPr/>
      <dgm:t>
        <a:bodyPr/>
        <a:lstStyle/>
        <a:p>
          <a:endParaRPr lang="de-DE"/>
        </a:p>
      </dgm:t>
    </dgm:pt>
  </dgm:ptLst>
  <dgm:cxnLst>
    <dgm:cxn modelId="{B286B707-67BB-467C-98EA-12B4A3411CEF}" srcId="{4E8520EF-2140-4F9C-B67B-792028D44968}" destId="{5EB97345-C08B-4816-83CC-2C6493E8AAD4}" srcOrd="0" destOrd="0" parTransId="{EA861E25-413A-4C4F-9664-A1664482F005}" sibTransId="{BF4155FF-7EC5-467E-80B1-45CF7CF9425F}"/>
    <dgm:cxn modelId="{FD2D4588-C78F-430B-841F-D2620B055E33}" srcId="{4E8520EF-2140-4F9C-B67B-792028D44968}" destId="{72E3705A-3E2C-468F-BA40-4A3D50AB80A4}" srcOrd="3" destOrd="0" parTransId="{79F9866D-CB56-4830-981A-583F000E9785}" sibTransId="{420A3804-CC45-4F63-BC2D-FAE9C1FD7103}"/>
    <dgm:cxn modelId="{F0044214-390F-4289-8D88-6F4E6336DA5B}" type="presOf" srcId="{95059F05-4DE7-4591-8797-DC3320BF75E4}" destId="{A60AD0CF-2DEF-46C7-94AF-E90D345FE564}" srcOrd="0" destOrd="0" presId="urn:microsoft.com/office/officeart/2008/layout/RadialCluster"/>
    <dgm:cxn modelId="{CD0780F3-CEDE-4304-BE35-ACA9F2D16886}" srcId="{4E8520EF-2140-4F9C-B67B-792028D44968}" destId="{04603C1F-D545-410D-B474-9DB1363E4F83}" srcOrd="5" destOrd="0" parTransId="{CE64687B-4CD8-4651-9A88-F55A5D2DAC5B}" sibTransId="{0AC91764-1568-40A3-9423-6131C3BC14AF}"/>
    <dgm:cxn modelId="{0521F290-F8A5-4F91-8813-E62F2B759006}" type="presOf" srcId="{4E8520EF-2140-4F9C-B67B-792028D44968}" destId="{28ECD9E1-15D1-4286-86E0-0EB494059E6F}" srcOrd="0" destOrd="0" presId="urn:microsoft.com/office/officeart/2008/layout/RadialCluster"/>
    <dgm:cxn modelId="{E880AA3D-07C7-47C7-8D8D-EFDCB4E404D2}" type="presOf" srcId="{79F9866D-CB56-4830-981A-583F000E9785}" destId="{3C56EC6E-43F9-46B7-871F-A6F4771AB1B0}" srcOrd="0" destOrd="0" presId="urn:microsoft.com/office/officeart/2008/layout/RadialCluster"/>
    <dgm:cxn modelId="{CCC8B1A6-9417-4A41-B902-5B9D21D2553A}" type="presOf" srcId="{9AF2C435-0C1C-455A-ADDD-B51CB4CB90BB}" destId="{8267B318-78C6-4182-8911-3A52540A5D6A}" srcOrd="0" destOrd="0" presId="urn:microsoft.com/office/officeart/2008/layout/RadialCluster"/>
    <dgm:cxn modelId="{F787C322-8140-423D-98D0-13EAEB480073}" srcId="{4E8520EF-2140-4F9C-B67B-792028D44968}" destId="{E417BC06-5D87-465D-8266-A44B4C3BA721}" srcOrd="2" destOrd="0" parTransId="{93C44B3B-63A9-4BE5-9F3F-11C6883B55D1}" sibTransId="{BBC42471-D394-456F-B735-E69F4E844D29}"/>
    <dgm:cxn modelId="{C10FFE21-2307-400C-B3B0-94E44945AD02}" srcId="{4E8520EF-2140-4F9C-B67B-792028D44968}" destId="{FFDE2035-9960-4535-BF42-B8CBF91740CB}" srcOrd="6" destOrd="0" parTransId="{98633322-D38C-4824-BD72-776EA46F8FF0}" sibTransId="{C75A011E-2A9E-4884-8406-0EA8D9FD6C9C}"/>
    <dgm:cxn modelId="{FC58CE77-1B35-4A4B-8E5B-91F12CFD5991}" srcId="{4E8520EF-2140-4F9C-B67B-792028D44968}" destId="{FBDD3230-C9BF-41E2-9BF1-7024E3F4CBF1}" srcOrd="1" destOrd="0" parTransId="{95059F05-4DE7-4591-8797-DC3320BF75E4}" sibTransId="{03CA8E04-25F1-4F06-836F-D76B231097B3}"/>
    <dgm:cxn modelId="{015BD88E-0C94-4953-9550-0F8A0C7A0E20}" type="presOf" srcId="{FFDE2035-9960-4535-BF42-B8CBF91740CB}" destId="{843F189D-F297-4EC3-9AAF-DAFD85F98D32}" srcOrd="0" destOrd="0" presId="urn:microsoft.com/office/officeart/2008/layout/RadialCluster"/>
    <dgm:cxn modelId="{C5587972-F570-45B4-9538-7A360064B8CA}" type="presOf" srcId="{EA861E25-413A-4C4F-9664-A1664482F005}" destId="{4B4ADA91-5194-47EA-9466-A8CE7CD84AF9}" srcOrd="0" destOrd="0" presId="urn:microsoft.com/office/officeart/2008/layout/RadialCluster"/>
    <dgm:cxn modelId="{FC436A87-8F20-463F-95C1-AEBFF129D810}" type="presOf" srcId="{E417BC06-5D87-465D-8266-A44B4C3BA721}" destId="{EE69D252-B1BB-4158-8E78-FB1AFAA517EE}" srcOrd="0" destOrd="0" presId="urn:microsoft.com/office/officeart/2008/layout/RadialCluster"/>
    <dgm:cxn modelId="{D9E9D763-A5B7-4B33-833A-84A5362D9367}" type="presOf" srcId="{93C44B3B-63A9-4BE5-9F3F-11C6883B55D1}" destId="{E09C23C0-3957-4E87-B230-7FAE427D52F7}" srcOrd="0" destOrd="0" presId="urn:microsoft.com/office/officeart/2008/layout/RadialCluster"/>
    <dgm:cxn modelId="{F2D47640-2733-4432-9B10-4AA8F35DA1A9}" type="presOf" srcId="{5EB97345-C08B-4816-83CC-2C6493E8AAD4}" destId="{2E613686-39A1-4878-9615-983BF4E91031}" srcOrd="0" destOrd="0" presId="urn:microsoft.com/office/officeart/2008/layout/RadialCluster"/>
    <dgm:cxn modelId="{2EFF5DFC-D479-49E7-8248-97E5C044EB89}" type="presOf" srcId="{FBDD3230-C9BF-41E2-9BF1-7024E3F4CBF1}" destId="{07158958-431A-4A3B-BB49-96CCCB68D792}" srcOrd="0" destOrd="0" presId="urn:microsoft.com/office/officeart/2008/layout/RadialCluster"/>
    <dgm:cxn modelId="{0A94417A-BD9E-4579-8CB8-DC3C1F9A98E0}" type="presOf" srcId="{B13FFC67-5E12-4D11-B5B8-BB80955B936F}" destId="{5F92665D-5756-4628-ABB1-0EEA0D33F8B7}" srcOrd="0" destOrd="0" presId="urn:microsoft.com/office/officeart/2008/layout/RadialCluster"/>
    <dgm:cxn modelId="{3DAF9AD7-B7E5-4955-AACC-8F111DF6073F}" type="presOf" srcId="{CE64687B-4CD8-4651-9A88-F55A5D2DAC5B}" destId="{17DE9CF7-9B74-4B93-AECA-CE2B78CB3EF6}" srcOrd="0" destOrd="0" presId="urn:microsoft.com/office/officeart/2008/layout/RadialCluster"/>
    <dgm:cxn modelId="{5682CB88-862F-49F0-A84A-8E7320169D9D}" type="presOf" srcId="{72E3705A-3E2C-468F-BA40-4A3D50AB80A4}" destId="{DF824809-6F9A-4EAC-A792-036A69FE327A}" srcOrd="0" destOrd="0" presId="urn:microsoft.com/office/officeart/2008/layout/RadialCluster"/>
    <dgm:cxn modelId="{D65A0268-DB46-4AA6-A34A-3AA3A9C851FC}" srcId="{4E8520EF-2140-4F9C-B67B-792028D44968}" destId="{F6793895-5F6D-40B2-803E-D204BF101766}" srcOrd="4" destOrd="0" parTransId="{B13FFC67-5E12-4D11-B5B8-BB80955B936F}" sibTransId="{1D9EDD49-33C6-4FC7-A7F1-86F725C00394}"/>
    <dgm:cxn modelId="{07EDCBF1-5708-4C1F-86B5-45BF0C087DE4}" type="presOf" srcId="{98633322-D38C-4824-BD72-776EA46F8FF0}" destId="{579A4E9E-6F6A-4C0D-8C55-B3DAD60A38E7}" srcOrd="0" destOrd="0" presId="urn:microsoft.com/office/officeart/2008/layout/RadialCluster"/>
    <dgm:cxn modelId="{8FEB0700-3F69-4F6C-AEBA-1ADB87917841}" type="presOf" srcId="{04603C1F-D545-410D-B474-9DB1363E4F83}" destId="{3B089940-3F48-4B9E-989A-9F511624D6F5}" srcOrd="0" destOrd="0" presId="urn:microsoft.com/office/officeart/2008/layout/RadialCluster"/>
    <dgm:cxn modelId="{599C4F73-D04C-43F0-822C-F668A020C03F}" type="presOf" srcId="{F6793895-5F6D-40B2-803E-D204BF101766}" destId="{5AE615EC-4212-44B8-B3C7-551D2B3DDDB6}" srcOrd="0" destOrd="0" presId="urn:microsoft.com/office/officeart/2008/layout/RadialCluster"/>
    <dgm:cxn modelId="{2EEF4A4B-B05A-4D60-AFE4-E69698108B03}" srcId="{9AF2C435-0C1C-455A-ADDD-B51CB4CB90BB}" destId="{4E8520EF-2140-4F9C-B67B-792028D44968}" srcOrd="0" destOrd="0" parTransId="{CD263453-B42B-4C09-966B-B603EDD336EF}" sibTransId="{73DA33E6-3034-4B96-AF46-B75A53BA7CEC}"/>
    <dgm:cxn modelId="{A9351504-E50A-40A9-9EBC-523F715886F0}" type="presParOf" srcId="{8267B318-78C6-4182-8911-3A52540A5D6A}" destId="{DD913B5D-08CB-48D9-A263-14CE406C7144}" srcOrd="0" destOrd="0" presId="urn:microsoft.com/office/officeart/2008/layout/RadialCluster"/>
    <dgm:cxn modelId="{BC63E470-1844-4416-BF7B-0455043F2B13}" type="presParOf" srcId="{DD913B5D-08CB-48D9-A263-14CE406C7144}" destId="{28ECD9E1-15D1-4286-86E0-0EB494059E6F}" srcOrd="0" destOrd="0" presId="urn:microsoft.com/office/officeart/2008/layout/RadialCluster"/>
    <dgm:cxn modelId="{B31DE855-D861-4D0A-96D6-2235964172BE}" type="presParOf" srcId="{DD913B5D-08CB-48D9-A263-14CE406C7144}" destId="{4B4ADA91-5194-47EA-9466-A8CE7CD84AF9}" srcOrd="1" destOrd="0" presId="urn:microsoft.com/office/officeart/2008/layout/RadialCluster"/>
    <dgm:cxn modelId="{92095049-CD9A-4D41-A1D4-D37A4637125F}" type="presParOf" srcId="{DD913B5D-08CB-48D9-A263-14CE406C7144}" destId="{2E613686-39A1-4878-9615-983BF4E91031}" srcOrd="2" destOrd="0" presId="urn:microsoft.com/office/officeart/2008/layout/RadialCluster"/>
    <dgm:cxn modelId="{558DC824-1FFD-48A8-A43E-129B7FB82999}" type="presParOf" srcId="{DD913B5D-08CB-48D9-A263-14CE406C7144}" destId="{A60AD0CF-2DEF-46C7-94AF-E90D345FE564}" srcOrd="3" destOrd="0" presId="urn:microsoft.com/office/officeart/2008/layout/RadialCluster"/>
    <dgm:cxn modelId="{810BB61D-F20E-42D6-AE17-77F3E5E205B9}" type="presParOf" srcId="{DD913B5D-08CB-48D9-A263-14CE406C7144}" destId="{07158958-431A-4A3B-BB49-96CCCB68D792}" srcOrd="4" destOrd="0" presId="urn:microsoft.com/office/officeart/2008/layout/RadialCluster"/>
    <dgm:cxn modelId="{4E080F63-E1A1-47EE-A156-4377F0DEAFD2}" type="presParOf" srcId="{DD913B5D-08CB-48D9-A263-14CE406C7144}" destId="{E09C23C0-3957-4E87-B230-7FAE427D52F7}" srcOrd="5" destOrd="0" presId="urn:microsoft.com/office/officeart/2008/layout/RadialCluster"/>
    <dgm:cxn modelId="{22E40C12-9B16-43C6-BF96-D7B5948D5276}" type="presParOf" srcId="{DD913B5D-08CB-48D9-A263-14CE406C7144}" destId="{EE69D252-B1BB-4158-8E78-FB1AFAA517EE}" srcOrd="6" destOrd="0" presId="urn:microsoft.com/office/officeart/2008/layout/RadialCluster"/>
    <dgm:cxn modelId="{6C3DE695-6A7D-4ED6-A354-16FAC699DFA1}" type="presParOf" srcId="{DD913B5D-08CB-48D9-A263-14CE406C7144}" destId="{3C56EC6E-43F9-46B7-871F-A6F4771AB1B0}" srcOrd="7" destOrd="0" presId="urn:microsoft.com/office/officeart/2008/layout/RadialCluster"/>
    <dgm:cxn modelId="{2B1BC874-D8ED-4DAB-9460-ECFF6F25CAE0}" type="presParOf" srcId="{DD913B5D-08CB-48D9-A263-14CE406C7144}" destId="{DF824809-6F9A-4EAC-A792-036A69FE327A}" srcOrd="8" destOrd="0" presId="urn:microsoft.com/office/officeart/2008/layout/RadialCluster"/>
    <dgm:cxn modelId="{DFE8CB68-2814-4DC4-9EF2-373AF091AA0F}" type="presParOf" srcId="{DD913B5D-08CB-48D9-A263-14CE406C7144}" destId="{5F92665D-5756-4628-ABB1-0EEA0D33F8B7}" srcOrd="9" destOrd="0" presId="urn:microsoft.com/office/officeart/2008/layout/RadialCluster"/>
    <dgm:cxn modelId="{1F3C7AD7-2E2F-4EB4-BF33-84524919E2FB}" type="presParOf" srcId="{DD913B5D-08CB-48D9-A263-14CE406C7144}" destId="{5AE615EC-4212-44B8-B3C7-551D2B3DDDB6}" srcOrd="10" destOrd="0" presId="urn:microsoft.com/office/officeart/2008/layout/RadialCluster"/>
    <dgm:cxn modelId="{4F2238DD-C3BF-4949-B0C6-9125940DD9B3}" type="presParOf" srcId="{DD913B5D-08CB-48D9-A263-14CE406C7144}" destId="{17DE9CF7-9B74-4B93-AECA-CE2B78CB3EF6}" srcOrd="11" destOrd="0" presId="urn:microsoft.com/office/officeart/2008/layout/RadialCluster"/>
    <dgm:cxn modelId="{B84747A2-E750-4A80-AAB6-C0091949C163}" type="presParOf" srcId="{DD913B5D-08CB-48D9-A263-14CE406C7144}" destId="{3B089940-3F48-4B9E-989A-9F511624D6F5}" srcOrd="12" destOrd="0" presId="urn:microsoft.com/office/officeart/2008/layout/RadialCluster"/>
    <dgm:cxn modelId="{2CE14461-B185-458C-87FF-E98F75543716}" type="presParOf" srcId="{DD913B5D-08CB-48D9-A263-14CE406C7144}" destId="{579A4E9E-6F6A-4C0D-8C55-B3DAD60A38E7}" srcOrd="13" destOrd="0" presId="urn:microsoft.com/office/officeart/2008/layout/RadialCluster"/>
    <dgm:cxn modelId="{944F40A8-9CC1-472A-BB5F-04820E6A9E5B}" type="presParOf" srcId="{DD913B5D-08CB-48D9-A263-14CE406C7144}" destId="{843F189D-F297-4EC3-9AAF-DAFD85F98D32}" srcOrd="14"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C606AF7-69B1-44CC-ADF7-B658A48B87E7}" type="doc">
      <dgm:prSet loTypeId="urn:microsoft.com/office/officeart/2005/8/layout/pyramid2" loCatId="list" qsTypeId="urn:microsoft.com/office/officeart/2005/8/quickstyle/simple1" qsCatId="simple" csTypeId="urn:microsoft.com/office/officeart/2005/8/colors/accent0_3" csCatId="mainScheme" phldr="1"/>
      <dgm:spPr/>
    </dgm:pt>
    <dgm:pt modelId="{B3F2F37A-BB5C-4C30-A483-D97514E2CB60}">
      <dgm:prSet phldrT="[Text]"/>
      <dgm:spPr/>
      <dgm:t>
        <a:bodyPr/>
        <a:lstStyle/>
        <a:p>
          <a:r>
            <a:rPr lang="en-IE" dirty="0"/>
            <a:t>empower 25 CSO reps as </a:t>
          </a:r>
          <a:r>
            <a:rPr lang="en-US" dirty="0"/>
            <a:t>Charter champions</a:t>
          </a:r>
          <a:endParaRPr lang="en-IE" dirty="0"/>
        </a:p>
      </dgm:t>
    </dgm:pt>
    <dgm:pt modelId="{B8AC69F9-CE8F-4E24-AA7F-013D119D3AC9}" type="parTrans" cxnId="{EACC018C-6F21-49D6-AB5D-2B75E02B2637}">
      <dgm:prSet/>
      <dgm:spPr/>
      <dgm:t>
        <a:bodyPr/>
        <a:lstStyle/>
        <a:p>
          <a:endParaRPr lang="en-IE"/>
        </a:p>
      </dgm:t>
    </dgm:pt>
    <dgm:pt modelId="{2D7768B2-D489-4638-885D-30AB27E83180}" type="sibTrans" cxnId="{EACC018C-6F21-49D6-AB5D-2B75E02B2637}">
      <dgm:prSet/>
      <dgm:spPr/>
      <dgm:t>
        <a:bodyPr/>
        <a:lstStyle/>
        <a:p>
          <a:endParaRPr lang="en-IE"/>
        </a:p>
      </dgm:t>
    </dgm:pt>
    <dgm:pt modelId="{1CB1038C-18D0-42BB-88C4-C22B2A456AA1}">
      <dgm:prSet phldrT="[Text]"/>
      <dgm:spPr/>
      <dgm:t>
        <a:bodyPr/>
        <a:lstStyle/>
        <a:p>
          <a:r>
            <a:rPr lang="en-IE" dirty="0"/>
            <a:t>train 45 HU attorneys </a:t>
          </a:r>
        </a:p>
      </dgm:t>
    </dgm:pt>
    <dgm:pt modelId="{F73DFB22-0B5B-42D3-835E-EB15E0210D67}" type="parTrans" cxnId="{54D7F457-EE43-4F97-B851-9FF4D3D0F7F1}">
      <dgm:prSet/>
      <dgm:spPr/>
      <dgm:t>
        <a:bodyPr/>
        <a:lstStyle/>
        <a:p>
          <a:endParaRPr lang="en-IE"/>
        </a:p>
      </dgm:t>
    </dgm:pt>
    <dgm:pt modelId="{B3570434-1586-4C42-A361-27E276D09268}" type="sibTrans" cxnId="{54D7F457-EE43-4F97-B851-9FF4D3D0F7F1}">
      <dgm:prSet/>
      <dgm:spPr/>
      <dgm:t>
        <a:bodyPr/>
        <a:lstStyle/>
        <a:p>
          <a:endParaRPr lang="en-IE"/>
        </a:p>
      </dgm:t>
    </dgm:pt>
    <dgm:pt modelId="{D647EB80-92CB-47D5-8230-618B2E1BADC2}">
      <dgm:prSet phldrT="[Text]"/>
      <dgm:spPr/>
      <dgm:t>
        <a:bodyPr/>
        <a:lstStyle/>
        <a:p>
          <a:r>
            <a:rPr lang="en-IE" dirty="0"/>
            <a:t>academic Charter curriculum  for 60+ HU law students</a:t>
          </a:r>
        </a:p>
      </dgm:t>
    </dgm:pt>
    <dgm:pt modelId="{CDECC5D3-B8C2-4250-BBF4-585004639202}" type="parTrans" cxnId="{3624F6EB-5F77-4A45-8334-D473B582C357}">
      <dgm:prSet/>
      <dgm:spPr/>
      <dgm:t>
        <a:bodyPr/>
        <a:lstStyle/>
        <a:p>
          <a:endParaRPr lang="en-IE"/>
        </a:p>
      </dgm:t>
    </dgm:pt>
    <dgm:pt modelId="{5C9DA6AC-C40F-465B-8A79-7A5CABD58842}" type="sibTrans" cxnId="{3624F6EB-5F77-4A45-8334-D473B582C357}">
      <dgm:prSet/>
      <dgm:spPr/>
      <dgm:t>
        <a:bodyPr/>
        <a:lstStyle/>
        <a:p>
          <a:endParaRPr lang="en-IE"/>
        </a:p>
      </dgm:t>
    </dgm:pt>
    <dgm:pt modelId="{D39038CE-9F3B-45C1-9481-68DFB2975E67}">
      <dgm:prSet phldrT="[Text]"/>
      <dgm:spPr/>
      <dgm:t>
        <a:bodyPr/>
        <a:lstStyle/>
        <a:p>
          <a:r>
            <a:rPr lang="en-IE" dirty="0"/>
            <a:t>awareness-raising campaign for </a:t>
          </a:r>
          <a:r>
            <a:rPr lang="en-US" b="0" dirty="0"/>
            <a:t>5000 people</a:t>
          </a:r>
          <a:endParaRPr lang="en-IE" b="0" dirty="0"/>
        </a:p>
      </dgm:t>
    </dgm:pt>
    <dgm:pt modelId="{BE241738-C565-48BB-A115-C268EA15B5EC}" type="parTrans" cxnId="{42D51935-75B3-4943-882C-4CA4E9BE0EB7}">
      <dgm:prSet/>
      <dgm:spPr/>
      <dgm:t>
        <a:bodyPr/>
        <a:lstStyle/>
        <a:p>
          <a:endParaRPr lang="en-IE"/>
        </a:p>
      </dgm:t>
    </dgm:pt>
    <dgm:pt modelId="{0D2F9378-9CD1-4757-BC29-98E45FE737E1}" type="sibTrans" cxnId="{42D51935-75B3-4943-882C-4CA4E9BE0EB7}">
      <dgm:prSet/>
      <dgm:spPr/>
      <dgm:t>
        <a:bodyPr/>
        <a:lstStyle/>
        <a:p>
          <a:endParaRPr lang="en-IE"/>
        </a:p>
      </dgm:t>
    </dgm:pt>
    <dgm:pt modelId="{A1881A0C-34B0-41CA-8ADA-21F6B4918D34}" type="pres">
      <dgm:prSet presAssocID="{7C606AF7-69B1-44CC-ADF7-B658A48B87E7}" presName="compositeShape" presStyleCnt="0">
        <dgm:presLayoutVars>
          <dgm:dir/>
          <dgm:resizeHandles/>
        </dgm:presLayoutVars>
      </dgm:prSet>
      <dgm:spPr/>
    </dgm:pt>
    <dgm:pt modelId="{F913C36C-1094-4166-9806-AFC188E7AE77}" type="pres">
      <dgm:prSet presAssocID="{7C606AF7-69B1-44CC-ADF7-B658A48B87E7}" presName="pyramid" presStyleLbl="node1" presStyleIdx="0" presStyleCnt="1"/>
      <dgm:spPr/>
    </dgm:pt>
    <dgm:pt modelId="{67D54478-197B-470F-A4DF-105724D022CE}" type="pres">
      <dgm:prSet presAssocID="{7C606AF7-69B1-44CC-ADF7-B658A48B87E7}" presName="theList" presStyleCnt="0"/>
      <dgm:spPr/>
    </dgm:pt>
    <dgm:pt modelId="{B90A7CBD-1870-4C54-9B14-2EED39FCB450}" type="pres">
      <dgm:prSet presAssocID="{B3F2F37A-BB5C-4C30-A483-D97514E2CB60}" presName="aNode" presStyleLbl="fgAcc1" presStyleIdx="0" presStyleCnt="4">
        <dgm:presLayoutVars>
          <dgm:bulletEnabled val="1"/>
        </dgm:presLayoutVars>
      </dgm:prSet>
      <dgm:spPr/>
      <dgm:t>
        <a:bodyPr/>
        <a:lstStyle/>
        <a:p>
          <a:endParaRPr lang="de-DE"/>
        </a:p>
      </dgm:t>
    </dgm:pt>
    <dgm:pt modelId="{FCF44826-B45C-4878-8903-44E2CC768C37}" type="pres">
      <dgm:prSet presAssocID="{B3F2F37A-BB5C-4C30-A483-D97514E2CB60}" presName="aSpace" presStyleCnt="0"/>
      <dgm:spPr/>
    </dgm:pt>
    <dgm:pt modelId="{3974CC28-F237-4D24-8F58-3881F9E01CAD}" type="pres">
      <dgm:prSet presAssocID="{1CB1038C-18D0-42BB-88C4-C22B2A456AA1}" presName="aNode" presStyleLbl="fgAcc1" presStyleIdx="1" presStyleCnt="4">
        <dgm:presLayoutVars>
          <dgm:bulletEnabled val="1"/>
        </dgm:presLayoutVars>
      </dgm:prSet>
      <dgm:spPr/>
      <dgm:t>
        <a:bodyPr/>
        <a:lstStyle/>
        <a:p>
          <a:endParaRPr lang="de-DE"/>
        </a:p>
      </dgm:t>
    </dgm:pt>
    <dgm:pt modelId="{9EA0E4F7-A21D-4BD6-9940-7EAF6105089F}" type="pres">
      <dgm:prSet presAssocID="{1CB1038C-18D0-42BB-88C4-C22B2A456AA1}" presName="aSpace" presStyleCnt="0"/>
      <dgm:spPr/>
    </dgm:pt>
    <dgm:pt modelId="{02031F65-D183-48D2-BC12-8E6737418CDB}" type="pres">
      <dgm:prSet presAssocID="{D647EB80-92CB-47D5-8230-618B2E1BADC2}" presName="aNode" presStyleLbl="fgAcc1" presStyleIdx="2" presStyleCnt="4">
        <dgm:presLayoutVars>
          <dgm:bulletEnabled val="1"/>
        </dgm:presLayoutVars>
      </dgm:prSet>
      <dgm:spPr/>
      <dgm:t>
        <a:bodyPr/>
        <a:lstStyle/>
        <a:p>
          <a:endParaRPr lang="de-DE"/>
        </a:p>
      </dgm:t>
    </dgm:pt>
    <dgm:pt modelId="{4C9C315C-0DD6-4FF7-9057-E4376D0E3F24}" type="pres">
      <dgm:prSet presAssocID="{D647EB80-92CB-47D5-8230-618B2E1BADC2}" presName="aSpace" presStyleCnt="0"/>
      <dgm:spPr/>
    </dgm:pt>
    <dgm:pt modelId="{4098EE19-FB2B-4365-85B5-2616AE72DF9E}" type="pres">
      <dgm:prSet presAssocID="{D39038CE-9F3B-45C1-9481-68DFB2975E67}" presName="aNode" presStyleLbl="fgAcc1" presStyleIdx="3" presStyleCnt="4">
        <dgm:presLayoutVars>
          <dgm:bulletEnabled val="1"/>
        </dgm:presLayoutVars>
      </dgm:prSet>
      <dgm:spPr/>
      <dgm:t>
        <a:bodyPr/>
        <a:lstStyle/>
        <a:p>
          <a:endParaRPr lang="de-DE"/>
        </a:p>
      </dgm:t>
    </dgm:pt>
    <dgm:pt modelId="{6DBEDC4B-2C78-4CA2-B5F1-029137CBA91D}" type="pres">
      <dgm:prSet presAssocID="{D39038CE-9F3B-45C1-9481-68DFB2975E67}" presName="aSpace" presStyleCnt="0"/>
      <dgm:spPr/>
    </dgm:pt>
  </dgm:ptLst>
  <dgm:cxnLst>
    <dgm:cxn modelId="{54D7F457-EE43-4F97-B851-9FF4D3D0F7F1}" srcId="{7C606AF7-69B1-44CC-ADF7-B658A48B87E7}" destId="{1CB1038C-18D0-42BB-88C4-C22B2A456AA1}" srcOrd="1" destOrd="0" parTransId="{F73DFB22-0B5B-42D3-835E-EB15E0210D67}" sibTransId="{B3570434-1586-4C42-A361-27E276D09268}"/>
    <dgm:cxn modelId="{7A5C0818-067A-4B8F-8432-945111685D36}" type="presOf" srcId="{7C606AF7-69B1-44CC-ADF7-B658A48B87E7}" destId="{A1881A0C-34B0-41CA-8ADA-21F6B4918D34}" srcOrd="0" destOrd="0" presId="urn:microsoft.com/office/officeart/2005/8/layout/pyramid2"/>
    <dgm:cxn modelId="{60866ABF-9386-4586-BFAB-59C261F7AB95}" type="presOf" srcId="{D647EB80-92CB-47D5-8230-618B2E1BADC2}" destId="{02031F65-D183-48D2-BC12-8E6737418CDB}" srcOrd="0" destOrd="0" presId="urn:microsoft.com/office/officeart/2005/8/layout/pyramid2"/>
    <dgm:cxn modelId="{6D987E5E-7604-4E61-92F6-70061CD7E080}" type="presOf" srcId="{B3F2F37A-BB5C-4C30-A483-D97514E2CB60}" destId="{B90A7CBD-1870-4C54-9B14-2EED39FCB450}" srcOrd="0" destOrd="0" presId="urn:microsoft.com/office/officeart/2005/8/layout/pyramid2"/>
    <dgm:cxn modelId="{3624F6EB-5F77-4A45-8334-D473B582C357}" srcId="{7C606AF7-69B1-44CC-ADF7-B658A48B87E7}" destId="{D647EB80-92CB-47D5-8230-618B2E1BADC2}" srcOrd="2" destOrd="0" parTransId="{CDECC5D3-B8C2-4250-BBF4-585004639202}" sibTransId="{5C9DA6AC-C40F-465B-8A79-7A5CABD58842}"/>
    <dgm:cxn modelId="{AF18205D-DCBB-4635-98CA-3562C50DEE2D}" type="presOf" srcId="{D39038CE-9F3B-45C1-9481-68DFB2975E67}" destId="{4098EE19-FB2B-4365-85B5-2616AE72DF9E}" srcOrd="0" destOrd="0" presId="urn:microsoft.com/office/officeart/2005/8/layout/pyramid2"/>
    <dgm:cxn modelId="{42D51935-75B3-4943-882C-4CA4E9BE0EB7}" srcId="{7C606AF7-69B1-44CC-ADF7-B658A48B87E7}" destId="{D39038CE-9F3B-45C1-9481-68DFB2975E67}" srcOrd="3" destOrd="0" parTransId="{BE241738-C565-48BB-A115-C268EA15B5EC}" sibTransId="{0D2F9378-9CD1-4757-BC29-98E45FE737E1}"/>
    <dgm:cxn modelId="{EACC018C-6F21-49D6-AB5D-2B75E02B2637}" srcId="{7C606AF7-69B1-44CC-ADF7-B658A48B87E7}" destId="{B3F2F37A-BB5C-4C30-A483-D97514E2CB60}" srcOrd="0" destOrd="0" parTransId="{B8AC69F9-CE8F-4E24-AA7F-013D119D3AC9}" sibTransId="{2D7768B2-D489-4638-885D-30AB27E83180}"/>
    <dgm:cxn modelId="{87FB8470-A7DA-48C0-B317-1ED4FC616319}" type="presOf" srcId="{1CB1038C-18D0-42BB-88C4-C22B2A456AA1}" destId="{3974CC28-F237-4D24-8F58-3881F9E01CAD}" srcOrd="0" destOrd="0" presId="urn:microsoft.com/office/officeart/2005/8/layout/pyramid2"/>
    <dgm:cxn modelId="{56B5221B-7857-4574-8DCF-79BB87BB8AE8}" type="presParOf" srcId="{A1881A0C-34B0-41CA-8ADA-21F6B4918D34}" destId="{F913C36C-1094-4166-9806-AFC188E7AE77}" srcOrd="0" destOrd="0" presId="urn:microsoft.com/office/officeart/2005/8/layout/pyramid2"/>
    <dgm:cxn modelId="{B8ED08A7-EA69-4E80-8D51-E8FF4D383CAC}" type="presParOf" srcId="{A1881A0C-34B0-41CA-8ADA-21F6B4918D34}" destId="{67D54478-197B-470F-A4DF-105724D022CE}" srcOrd="1" destOrd="0" presId="urn:microsoft.com/office/officeart/2005/8/layout/pyramid2"/>
    <dgm:cxn modelId="{C07CE93D-8C78-4E77-BCB9-1D82E1514157}" type="presParOf" srcId="{67D54478-197B-470F-A4DF-105724D022CE}" destId="{B90A7CBD-1870-4C54-9B14-2EED39FCB450}" srcOrd="0" destOrd="0" presId="urn:microsoft.com/office/officeart/2005/8/layout/pyramid2"/>
    <dgm:cxn modelId="{ED478B03-A3BC-459D-A5E0-F514D40774B3}" type="presParOf" srcId="{67D54478-197B-470F-A4DF-105724D022CE}" destId="{FCF44826-B45C-4878-8903-44E2CC768C37}" srcOrd="1" destOrd="0" presId="urn:microsoft.com/office/officeart/2005/8/layout/pyramid2"/>
    <dgm:cxn modelId="{4AF195AD-7BFE-47F6-8AFA-A82231B45F14}" type="presParOf" srcId="{67D54478-197B-470F-A4DF-105724D022CE}" destId="{3974CC28-F237-4D24-8F58-3881F9E01CAD}" srcOrd="2" destOrd="0" presId="urn:microsoft.com/office/officeart/2005/8/layout/pyramid2"/>
    <dgm:cxn modelId="{03EE844C-5AA6-4D2A-9F31-3C6044DC4FBE}" type="presParOf" srcId="{67D54478-197B-470F-A4DF-105724D022CE}" destId="{9EA0E4F7-A21D-4BD6-9940-7EAF6105089F}" srcOrd="3" destOrd="0" presId="urn:microsoft.com/office/officeart/2005/8/layout/pyramid2"/>
    <dgm:cxn modelId="{B88E70BD-D390-4BFB-B026-A7535734B5B3}" type="presParOf" srcId="{67D54478-197B-470F-A4DF-105724D022CE}" destId="{02031F65-D183-48D2-BC12-8E6737418CDB}" srcOrd="4" destOrd="0" presId="urn:microsoft.com/office/officeart/2005/8/layout/pyramid2"/>
    <dgm:cxn modelId="{6DC76324-7A3D-4979-B412-984F10AAB8D7}" type="presParOf" srcId="{67D54478-197B-470F-A4DF-105724D022CE}" destId="{4C9C315C-0DD6-4FF7-9057-E4376D0E3F24}" srcOrd="5" destOrd="0" presId="urn:microsoft.com/office/officeart/2005/8/layout/pyramid2"/>
    <dgm:cxn modelId="{D0A61B26-4D2A-4100-B44B-3E42182EE415}" type="presParOf" srcId="{67D54478-197B-470F-A4DF-105724D022CE}" destId="{4098EE19-FB2B-4365-85B5-2616AE72DF9E}" srcOrd="6" destOrd="0" presId="urn:microsoft.com/office/officeart/2005/8/layout/pyramid2"/>
    <dgm:cxn modelId="{0B5F6FFC-A732-481C-9269-7FF5857A66D0}" type="presParOf" srcId="{67D54478-197B-470F-A4DF-105724D022CE}" destId="{6DBEDC4B-2C78-4CA2-B5F1-029137CBA91D}" srcOrd="7"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23FAA7C-BE11-4843-A880-FAC6CD0E0DFD}" type="doc">
      <dgm:prSet loTypeId="urn:microsoft.com/office/officeart/2005/8/layout/pyramid2" loCatId="pyramid" qsTypeId="urn:microsoft.com/office/officeart/2005/8/quickstyle/simple1" qsCatId="simple" csTypeId="urn:microsoft.com/office/officeart/2005/8/colors/accent0_3" csCatId="mainScheme" phldr="1"/>
      <dgm:spPr/>
    </dgm:pt>
    <dgm:pt modelId="{365ACF98-632A-47C1-B207-BB146107C25C}">
      <dgm:prSet phldrT="[Text]" custT="1"/>
      <dgm:spPr/>
      <dgm:t>
        <a:bodyPr/>
        <a:lstStyle/>
        <a:p>
          <a:r>
            <a:rPr lang="en-US" sz="1800" dirty="0"/>
            <a:t>strengthen legal professionals in the EU</a:t>
          </a:r>
          <a:endParaRPr lang="en-IE" sz="1800" dirty="0"/>
        </a:p>
      </dgm:t>
    </dgm:pt>
    <dgm:pt modelId="{A777EC0B-43C6-44E0-B3FE-3B5182A7A66D}" type="parTrans" cxnId="{9FE9A308-D3AB-41AF-BCBD-65E4EB7D420E}">
      <dgm:prSet/>
      <dgm:spPr/>
      <dgm:t>
        <a:bodyPr/>
        <a:lstStyle/>
        <a:p>
          <a:endParaRPr lang="en-IE"/>
        </a:p>
      </dgm:t>
    </dgm:pt>
    <dgm:pt modelId="{E2179D33-A646-4043-8A30-5F999E7475CF}" type="sibTrans" cxnId="{9FE9A308-D3AB-41AF-BCBD-65E4EB7D420E}">
      <dgm:prSet/>
      <dgm:spPr/>
      <dgm:t>
        <a:bodyPr/>
        <a:lstStyle/>
        <a:p>
          <a:endParaRPr lang="en-IE"/>
        </a:p>
      </dgm:t>
    </dgm:pt>
    <dgm:pt modelId="{4A5BDEEE-ED9F-40E6-BD97-877960C2408E}">
      <dgm:prSet phldrT="[Text]" custT="1"/>
      <dgm:spPr/>
      <dgm:t>
        <a:bodyPr/>
        <a:lstStyle/>
        <a:p>
          <a:r>
            <a:rPr lang="en-IE" sz="1800" noProof="0" dirty="0"/>
            <a:t>engage specialised</a:t>
          </a:r>
          <a:r>
            <a:rPr lang="en-US" sz="1800" dirty="0"/>
            <a:t> CSOs working with law enforcement &amp; justice professionals</a:t>
          </a:r>
          <a:endParaRPr lang="en-IE" sz="1800" dirty="0"/>
        </a:p>
      </dgm:t>
    </dgm:pt>
    <dgm:pt modelId="{CD3F676A-1559-4D4C-8EAD-DA91E8A5FE87}" type="parTrans" cxnId="{478453A2-5704-4E92-B24F-30788A5DEBDD}">
      <dgm:prSet/>
      <dgm:spPr/>
      <dgm:t>
        <a:bodyPr/>
        <a:lstStyle/>
        <a:p>
          <a:endParaRPr lang="en-IE"/>
        </a:p>
      </dgm:t>
    </dgm:pt>
    <dgm:pt modelId="{AC2C14D4-92D3-4775-9377-F2D0ABA07783}" type="sibTrans" cxnId="{478453A2-5704-4E92-B24F-30788A5DEBDD}">
      <dgm:prSet/>
      <dgm:spPr/>
      <dgm:t>
        <a:bodyPr/>
        <a:lstStyle/>
        <a:p>
          <a:endParaRPr lang="en-IE"/>
        </a:p>
      </dgm:t>
    </dgm:pt>
    <dgm:pt modelId="{B6524022-9D8F-49ED-9F93-2D359E792842}">
      <dgm:prSet phldrT="[Text]"/>
      <dgm:spPr/>
      <dgm:t>
        <a:bodyPr/>
        <a:lstStyle/>
        <a:p>
          <a:r>
            <a:rPr lang="en-US" dirty="0"/>
            <a:t>use nationally the Charter in legal support, intervention &amp; litigation</a:t>
          </a:r>
          <a:endParaRPr lang="en-IE" dirty="0"/>
        </a:p>
      </dgm:t>
    </dgm:pt>
    <dgm:pt modelId="{AD9CEE6D-F7BD-4B95-8615-B4AA740C2B0A}" type="parTrans" cxnId="{25EF573E-E1C1-4165-B34F-CD2CC5F3D358}">
      <dgm:prSet/>
      <dgm:spPr/>
      <dgm:t>
        <a:bodyPr/>
        <a:lstStyle/>
        <a:p>
          <a:endParaRPr lang="en-IE"/>
        </a:p>
      </dgm:t>
    </dgm:pt>
    <dgm:pt modelId="{0CEC3F6A-F858-423F-A230-F49FDF6A77B5}" type="sibTrans" cxnId="{25EF573E-E1C1-4165-B34F-CD2CC5F3D358}">
      <dgm:prSet/>
      <dgm:spPr/>
      <dgm:t>
        <a:bodyPr/>
        <a:lstStyle/>
        <a:p>
          <a:endParaRPr lang="en-IE"/>
        </a:p>
      </dgm:t>
    </dgm:pt>
    <dgm:pt modelId="{5EB42323-2EBB-44FB-B2EF-3E16F23AE2B3}">
      <dgm:prSet/>
      <dgm:spPr/>
      <dgm:t>
        <a:bodyPr/>
        <a:lstStyle/>
        <a:p>
          <a:r>
            <a:rPr lang="en-US" dirty="0"/>
            <a:t>strategic litigation and case-law training</a:t>
          </a:r>
          <a:endParaRPr lang="en-IE" dirty="0"/>
        </a:p>
      </dgm:t>
    </dgm:pt>
    <dgm:pt modelId="{00E3986F-F246-4534-B276-6DB8E28D3933}" type="parTrans" cxnId="{FED74E29-C407-441D-8476-055E75FD9C8B}">
      <dgm:prSet/>
      <dgm:spPr/>
      <dgm:t>
        <a:bodyPr/>
        <a:lstStyle/>
        <a:p>
          <a:endParaRPr lang="en-IE"/>
        </a:p>
      </dgm:t>
    </dgm:pt>
    <dgm:pt modelId="{9178A31A-7007-49A3-B7EF-C8F50166786E}" type="sibTrans" cxnId="{FED74E29-C407-441D-8476-055E75FD9C8B}">
      <dgm:prSet/>
      <dgm:spPr/>
      <dgm:t>
        <a:bodyPr/>
        <a:lstStyle/>
        <a:p>
          <a:endParaRPr lang="en-IE"/>
        </a:p>
      </dgm:t>
    </dgm:pt>
    <dgm:pt modelId="{EA268207-88FB-428D-BC5A-E5CA96514C0B}" type="pres">
      <dgm:prSet presAssocID="{123FAA7C-BE11-4843-A880-FAC6CD0E0DFD}" presName="compositeShape" presStyleCnt="0">
        <dgm:presLayoutVars>
          <dgm:dir/>
          <dgm:resizeHandles/>
        </dgm:presLayoutVars>
      </dgm:prSet>
      <dgm:spPr/>
    </dgm:pt>
    <dgm:pt modelId="{752DFB4D-A1CA-44BD-9342-86D4C38E2D5C}" type="pres">
      <dgm:prSet presAssocID="{123FAA7C-BE11-4843-A880-FAC6CD0E0DFD}" presName="pyramid" presStyleLbl="node1" presStyleIdx="0" presStyleCnt="1"/>
      <dgm:spPr/>
    </dgm:pt>
    <dgm:pt modelId="{7EE540EC-157F-4C28-8F58-A0751F09DE67}" type="pres">
      <dgm:prSet presAssocID="{123FAA7C-BE11-4843-A880-FAC6CD0E0DFD}" presName="theList" presStyleCnt="0"/>
      <dgm:spPr/>
    </dgm:pt>
    <dgm:pt modelId="{604EB45E-5BF6-4ACC-97AE-F4AE5F332589}" type="pres">
      <dgm:prSet presAssocID="{365ACF98-632A-47C1-B207-BB146107C25C}" presName="aNode" presStyleLbl="fgAcc1" presStyleIdx="0" presStyleCnt="4">
        <dgm:presLayoutVars>
          <dgm:bulletEnabled val="1"/>
        </dgm:presLayoutVars>
      </dgm:prSet>
      <dgm:spPr/>
      <dgm:t>
        <a:bodyPr/>
        <a:lstStyle/>
        <a:p>
          <a:endParaRPr lang="de-DE"/>
        </a:p>
      </dgm:t>
    </dgm:pt>
    <dgm:pt modelId="{445B6ED0-A1AB-43C5-82B7-26C3F6CCDEA2}" type="pres">
      <dgm:prSet presAssocID="{365ACF98-632A-47C1-B207-BB146107C25C}" presName="aSpace" presStyleCnt="0"/>
      <dgm:spPr/>
    </dgm:pt>
    <dgm:pt modelId="{44356DA7-97F3-47D0-A16A-8E31D45BD5C9}" type="pres">
      <dgm:prSet presAssocID="{4A5BDEEE-ED9F-40E6-BD97-877960C2408E}" presName="aNode" presStyleLbl="fgAcc1" presStyleIdx="1" presStyleCnt="4" custScaleY="134876">
        <dgm:presLayoutVars>
          <dgm:bulletEnabled val="1"/>
        </dgm:presLayoutVars>
      </dgm:prSet>
      <dgm:spPr/>
      <dgm:t>
        <a:bodyPr/>
        <a:lstStyle/>
        <a:p>
          <a:endParaRPr lang="de-DE"/>
        </a:p>
      </dgm:t>
    </dgm:pt>
    <dgm:pt modelId="{7040C731-F650-4D17-90A4-A2E8DFEDF100}" type="pres">
      <dgm:prSet presAssocID="{4A5BDEEE-ED9F-40E6-BD97-877960C2408E}" presName="aSpace" presStyleCnt="0"/>
      <dgm:spPr/>
    </dgm:pt>
    <dgm:pt modelId="{8EEA796E-E592-4FBA-BDDF-FD97600CA687}" type="pres">
      <dgm:prSet presAssocID="{B6524022-9D8F-49ED-9F93-2D359E792842}" presName="aNode" presStyleLbl="fgAcc1" presStyleIdx="2" presStyleCnt="4" custScaleY="157065">
        <dgm:presLayoutVars>
          <dgm:bulletEnabled val="1"/>
        </dgm:presLayoutVars>
      </dgm:prSet>
      <dgm:spPr/>
      <dgm:t>
        <a:bodyPr/>
        <a:lstStyle/>
        <a:p>
          <a:endParaRPr lang="de-DE"/>
        </a:p>
      </dgm:t>
    </dgm:pt>
    <dgm:pt modelId="{5BCE2CB9-C548-42A9-BF88-6696DE208586}" type="pres">
      <dgm:prSet presAssocID="{B6524022-9D8F-49ED-9F93-2D359E792842}" presName="aSpace" presStyleCnt="0"/>
      <dgm:spPr/>
    </dgm:pt>
    <dgm:pt modelId="{C7A138BD-3F9B-43FD-9DB9-BE7CEF082CD4}" type="pres">
      <dgm:prSet presAssocID="{5EB42323-2EBB-44FB-B2EF-3E16F23AE2B3}" presName="aNode" presStyleLbl="fgAcc1" presStyleIdx="3" presStyleCnt="4">
        <dgm:presLayoutVars>
          <dgm:bulletEnabled val="1"/>
        </dgm:presLayoutVars>
      </dgm:prSet>
      <dgm:spPr/>
      <dgm:t>
        <a:bodyPr/>
        <a:lstStyle/>
        <a:p>
          <a:endParaRPr lang="de-DE"/>
        </a:p>
      </dgm:t>
    </dgm:pt>
    <dgm:pt modelId="{EC6B5662-2DCE-492E-8E94-91D60F6285F4}" type="pres">
      <dgm:prSet presAssocID="{5EB42323-2EBB-44FB-B2EF-3E16F23AE2B3}" presName="aSpace" presStyleCnt="0"/>
      <dgm:spPr/>
    </dgm:pt>
  </dgm:ptLst>
  <dgm:cxnLst>
    <dgm:cxn modelId="{FED74E29-C407-441D-8476-055E75FD9C8B}" srcId="{123FAA7C-BE11-4843-A880-FAC6CD0E0DFD}" destId="{5EB42323-2EBB-44FB-B2EF-3E16F23AE2B3}" srcOrd="3" destOrd="0" parTransId="{00E3986F-F246-4534-B276-6DB8E28D3933}" sibTransId="{9178A31A-7007-49A3-B7EF-C8F50166786E}"/>
    <dgm:cxn modelId="{B9AE1394-78DE-4C71-A591-5EEF3927041F}" type="presOf" srcId="{123FAA7C-BE11-4843-A880-FAC6CD0E0DFD}" destId="{EA268207-88FB-428D-BC5A-E5CA96514C0B}" srcOrd="0" destOrd="0" presId="urn:microsoft.com/office/officeart/2005/8/layout/pyramid2"/>
    <dgm:cxn modelId="{06B8296F-7A0A-4E42-943E-92BB57DFC4F3}" type="presOf" srcId="{4A5BDEEE-ED9F-40E6-BD97-877960C2408E}" destId="{44356DA7-97F3-47D0-A16A-8E31D45BD5C9}" srcOrd="0" destOrd="0" presId="urn:microsoft.com/office/officeart/2005/8/layout/pyramid2"/>
    <dgm:cxn modelId="{09B0470D-3391-4FA2-BCEB-D595AE15A976}" type="presOf" srcId="{365ACF98-632A-47C1-B207-BB146107C25C}" destId="{604EB45E-5BF6-4ACC-97AE-F4AE5F332589}" srcOrd="0" destOrd="0" presId="urn:microsoft.com/office/officeart/2005/8/layout/pyramid2"/>
    <dgm:cxn modelId="{9FE9A308-D3AB-41AF-BCBD-65E4EB7D420E}" srcId="{123FAA7C-BE11-4843-A880-FAC6CD0E0DFD}" destId="{365ACF98-632A-47C1-B207-BB146107C25C}" srcOrd="0" destOrd="0" parTransId="{A777EC0B-43C6-44E0-B3FE-3B5182A7A66D}" sibTransId="{E2179D33-A646-4043-8A30-5F999E7475CF}"/>
    <dgm:cxn modelId="{ECE8D075-D568-4C22-BEE2-2CC1F43C1A2A}" type="presOf" srcId="{5EB42323-2EBB-44FB-B2EF-3E16F23AE2B3}" destId="{C7A138BD-3F9B-43FD-9DB9-BE7CEF082CD4}" srcOrd="0" destOrd="0" presId="urn:microsoft.com/office/officeart/2005/8/layout/pyramid2"/>
    <dgm:cxn modelId="{8679CAA4-127F-41D1-B136-EA5556AC5016}" type="presOf" srcId="{B6524022-9D8F-49ED-9F93-2D359E792842}" destId="{8EEA796E-E592-4FBA-BDDF-FD97600CA687}" srcOrd="0" destOrd="0" presId="urn:microsoft.com/office/officeart/2005/8/layout/pyramid2"/>
    <dgm:cxn modelId="{25EF573E-E1C1-4165-B34F-CD2CC5F3D358}" srcId="{123FAA7C-BE11-4843-A880-FAC6CD0E0DFD}" destId="{B6524022-9D8F-49ED-9F93-2D359E792842}" srcOrd="2" destOrd="0" parTransId="{AD9CEE6D-F7BD-4B95-8615-B4AA740C2B0A}" sibTransId="{0CEC3F6A-F858-423F-A230-F49FDF6A77B5}"/>
    <dgm:cxn modelId="{478453A2-5704-4E92-B24F-30788A5DEBDD}" srcId="{123FAA7C-BE11-4843-A880-FAC6CD0E0DFD}" destId="{4A5BDEEE-ED9F-40E6-BD97-877960C2408E}" srcOrd="1" destOrd="0" parTransId="{CD3F676A-1559-4D4C-8EAD-DA91E8A5FE87}" sibTransId="{AC2C14D4-92D3-4775-9377-F2D0ABA07783}"/>
    <dgm:cxn modelId="{A3A0B8ED-5C4D-4ABF-85C9-A7EE0F7C3CF6}" type="presParOf" srcId="{EA268207-88FB-428D-BC5A-E5CA96514C0B}" destId="{752DFB4D-A1CA-44BD-9342-86D4C38E2D5C}" srcOrd="0" destOrd="0" presId="urn:microsoft.com/office/officeart/2005/8/layout/pyramid2"/>
    <dgm:cxn modelId="{2E9FC7C8-4C63-4387-8455-80509199EDDA}" type="presParOf" srcId="{EA268207-88FB-428D-BC5A-E5CA96514C0B}" destId="{7EE540EC-157F-4C28-8F58-A0751F09DE67}" srcOrd="1" destOrd="0" presId="urn:microsoft.com/office/officeart/2005/8/layout/pyramid2"/>
    <dgm:cxn modelId="{77E6C9A7-E3C8-4697-BB2B-FFB6B08FD8FC}" type="presParOf" srcId="{7EE540EC-157F-4C28-8F58-A0751F09DE67}" destId="{604EB45E-5BF6-4ACC-97AE-F4AE5F332589}" srcOrd="0" destOrd="0" presId="urn:microsoft.com/office/officeart/2005/8/layout/pyramid2"/>
    <dgm:cxn modelId="{523FFEE7-E375-4C46-B879-67F4900839A3}" type="presParOf" srcId="{7EE540EC-157F-4C28-8F58-A0751F09DE67}" destId="{445B6ED0-A1AB-43C5-82B7-26C3F6CCDEA2}" srcOrd="1" destOrd="0" presId="urn:microsoft.com/office/officeart/2005/8/layout/pyramid2"/>
    <dgm:cxn modelId="{D6D9FD30-8256-4FD6-ABCA-6591528BF629}" type="presParOf" srcId="{7EE540EC-157F-4C28-8F58-A0751F09DE67}" destId="{44356DA7-97F3-47D0-A16A-8E31D45BD5C9}" srcOrd="2" destOrd="0" presId="urn:microsoft.com/office/officeart/2005/8/layout/pyramid2"/>
    <dgm:cxn modelId="{02110050-4744-44E8-BFE2-E476FE0C40F5}" type="presParOf" srcId="{7EE540EC-157F-4C28-8F58-A0751F09DE67}" destId="{7040C731-F650-4D17-90A4-A2E8DFEDF100}" srcOrd="3" destOrd="0" presId="urn:microsoft.com/office/officeart/2005/8/layout/pyramid2"/>
    <dgm:cxn modelId="{DAD1CAB1-914B-49FD-8718-5EA04FA28D18}" type="presParOf" srcId="{7EE540EC-157F-4C28-8F58-A0751F09DE67}" destId="{8EEA796E-E592-4FBA-BDDF-FD97600CA687}" srcOrd="4" destOrd="0" presId="urn:microsoft.com/office/officeart/2005/8/layout/pyramid2"/>
    <dgm:cxn modelId="{CA9D962D-2988-488A-841D-C747BCBB6500}" type="presParOf" srcId="{7EE540EC-157F-4C28-8F58-A0751F09DE67}" destId="{5BCE2CB9-C548-42A9-BF88-6696DE208586}" srcOrd="5" destOrd="0" presId="urn:microsoft.com/office/officeart/2005/8/layout/pyramid2"/>
    <dgm:cxn modelId="{D6067D34-AA99-4AE0-B532-1A3925D4FA74}" type="presParOf" srcId="{7EE540EC-157F-4C28-8F58-A0751F09DE67}" destId="{C7A138BD-3F9B-43FD-9DB9-BE7CEF082CD4}" srcOrd="6" destOrd="0" presId="urn:microsoft.com/office/officeart/2005/8/layout/pyramid2"/>
    <dgm:cxn modelId="{B5274BA5-4CF0-469A-9018-382A7F33C711}" type="presParOf" srcId="{7EE540EC-157F-4C28-8F58-A0751F09DE67}" destId="{EC6B5662-2DCE-492E-8E94-91D60F6285F4}" srcOrd="7"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45A3CFA-48FC-4890-B0C6-EE9B15566BC4}" type="doc">
      <dgm:prSet loTypeId="urn:microsoft.com/office/officeart/2005/8/layout/vList3" loCatId="list" qsTypeId="urn:microsoft.com/office/officeart/2005/8/quickstyle/simple1" qsCatId="simple" csTypeId="urn:microsoft.com/office/officeart/2005/8/colors/accent1_3" csCatId="accent1" phldr="1"/>
      <dgm:spPr/>
      <dgm:t>
        <a:bodyPr/>
        <a:lstStyle/>
        <a:p>
          <a:endParaRPr lang="cs-CZ"/>
        </a:p>
      </dgm:t>
    </dgm:pt>
    <dgm:pt modelId="{F3832643-60AA-4D42-B6CA-F771E521C2EA}">
      <dgm:prSet custT="1"/>
      <dgm:spPr>
        <a:solidFill>
          <a:srgbClr val="BDDEFF"/>
        </a:solidFill>
      </dgm:spPr>
      <dgm:t>
        <a:bodyPr/>
        <a:lstStyle/>
        <a:p>
          <a:pPr rtl="0"/>
          <a:r>
            <a:rPr lang="fr-BE" sz="2200" b="1" dirty="0">
              <a:solidFill>
                <a:srgbClr val="002060"/>
              </a:solidFill>
            </a:rPr>
            <a:t>Go to the </a:t>
          </a:r>
          <a:r>
            <a:rPr lang="en-GB" sz="2200" b="1" dirty="0">
              <a:solidFill>
                <a:srgbClr val="002060"/>
              </a:solidFill>
            </a:rPr>
            <a:t>Funding &amp; tenders opportunities portal</a:t>
          </a:r>
        </a:p>
        <a:p>
          <a:pPr rtl="0"/>
          <a:r>
            <a:rPr lang="de-DE" sz="2200" dirty="0">
              <a:hlinkClick xmlns:r="http://schemas.openxmlformats.org/officeDocument/2006/relationships" r:id="rId1"/>
            </a:rPr>
            <a:t>Search </a:t>
          </a:r>
          <a:r>
            <a:rPr lang="de-DE" sz="2200" dirty="0" err="1">
              <a:hlinkClick xmlns:r="http://schemas.openxmlformats.org/officeDocument/2006/relationships" r:id="rId1"/>
            </a:rPr>
            <a:t>Funding</a:t>
          </a:r>
          <a:r>
            <a:rPr lang="de-DE" sz="2200" dirty="0">
              <a:hlinkClick xmlns:r="http://schemas.openxmlformats.org/officeDocument/2006/relationships" r:id="rId1"/>
            </a:rPr>
            <a:t> &amp; Tenders (europa.eu)</a:t>
          </a:r>
          <a:endParaRPr lang="fr-BE" sz="2200" b="1" dirty="0">
            <a:solidFill>
              <a:srgbClr val="002060"/>
            </a:solidFill>
          </a:endParaRPr>
        </a:p>
      </dgm:t>
    </dgm:pt>
    <dgm:pt modelId="{6A8F0DF5-73CD-49D2-987C-CA451690C7A8}" type="parTrans" cxnId="{A2FDD33E-D279-4759-8CEB-D4B86F53665D}">
      <dgm:prSet/>
      <dgm:spPr/>
      <dgm:t>
        <a:bodyPr/>
        <a:lstStyle/>
        <a:p>
          <a:endParaRPr lang="cs-CZ"/>
        </a:p>
      </dgm:t>
    </dgm:pt>
    <dgm:pt modelId="{0F76B115-5333-4972-BB27-255CE80A1E26}" type="sibTrans" cxnId="{A2FDD33E-D279-4759-8CEB-D4B86F53665D}">
      <dgm:prSet/>
      <dgm:spPr/>
      <dgm:t>
        <a:bodyPr/>
        <a:lstStyle/>
        <a:p>
          <a:endParaRPr lang="cs-CZ"/>
        </a:p>
      </dgm:t>
    </dgm:pt>
    <dgm:pt modelId="{BA640703-9712-4538-B883-2E4D5B032D70}">
      <dgm:prSet custT="1"/>
      <dgm:spPr>
        <a:solidFill>
          <a:srgbClr val="BDDEFF"/>
        </a:solidFill>
      </dgm:spPr>
      <dgm:t>
        <a:bodyPr/>
        <a:lstStyle/>
        <a:p>
          <a:r>
            <a:rPr lang="fr-BE" sz="2200" b="1" dirty="0">
              <a:solidFill>
                <a:srgbClr val="002060"/>
              </a:solidFill>
            </a:rPr>
            <a:t>Read carefully the </a:t>
          </a:r>
          <a:r>
            <a:rPr lang="fr-BE" sz="2200" b="1" dirty="0" err="1">
              <a:solidFill>
                <a:srgbClr val="002060"/>
              </a:solidFill>
            </a:rPr>
            <a:t>text</a:t>
          </a:r>
          <a:r>
            <a:rPr lang="fr-BE" sz="2200" b="1" dirty="0">
              <a:solidFill>
                <a:srgbClr val="002060"/>
              </a:solidFill>
            </a:rPr>
            <a:t> of the call document</a:t>
          </a:r>
        </a:p>
        <a:p>
          <a:r>
            <a:rPr lang="de-DE" sz="2200" dirty="0">
              <a:hlinkClick xmlns:r="http://schemas.openxmlformats.org/officeDocument/2006/relationships" r:id="rId2"/>
            </a:rPr>
            <a:t>call-fiche_cerv-2023-char-liti_en.pdf (europa.eu)</a:t>
          </a:r>
          <a:endParaRPr lang="fr-BE" sz="2200" b="1" dirty="0">
            <a:solidFill>
              <a:srgbClr val="002060"/>
            </a:solidFill>
          </a:endParaRPr>
        </a:p>
      </dgm:t>
    </dgm:pt>
    <dgm:pt modelId="{60980A8F-B149-48C0-8327-051F4446BEC4}" type="parTrans" cxnId="{899C11E8-2E3F-47C8-A899-98C4DA2F3D82}">
      <dgm:prSet/>
      <dgm:spPr/>
      <dgm:t>
        <a:bodyPr/>
        <a:lstStyle/>
        <a:p>
          <a:endParaRPr lang="cs-CZ"/>
        </a:p>
      </dgm:t>
    </dgm:pt>
    <dgm:pt modelId="{C0C86F70-45C5-4BEB-99D5-4A9A5B1B5300}" type="sibTrans" cxnId="{899C11E8-2E3F-47C8-A899-98C4DA2F3D82}">
      <dgm:prSet/>
      <dgm:spPr/>
      <dgm:t>
        <a:bodyPr/>
        <a:lstStyle/>
        <a:p>
          <a:endParaRPr lang="cs-CZ"/>
        </a:p>
      </dgm:t>
    </dgm:pt>
    <dgm:pt modelId="{E51185C7-8863-47C2-97C3-2AC7E7A8396C}">
      <dgm:prSet custT="1"/>
      <dgm:spPr>
        <a:solidFill>
          <a:srgbClr val="BDDEFF"/>
        </a:solidFill>
      </dgm:spPr>
      <dgm:t>
        <a:bodyPr/>
        <a:lstStyle/>
        <a:p>
          <a:pPr rtl="0"/>
          <a:r>
            <a:rPr lang="fr-BE" sz="2200" b="1" dirty="0">
              <a:solidFill>
                <a:srgbClr val="002060"/>
              </a:solidFill>
              <a:latin typeface="+mj-lt"/>
            </a:rPr>
            <a:t>Questions at</a:t>
          </a:r>
          <a:r>
            <a:rPr lang="fr-BE" sz="2200" dirty="0">
              <a:solidFill>
                <a:srgbClr val="002060"/>
              </a:solidFill>
              <a:latin typeface="+mj-lt"/>
            </a:rPr>
            <a:t> </a:t>
          </a:r>
          <a:r>
            <a:rPr lang="en-GB" sz="2200" b="0" i="0" dirty="0">
              <a:latin typeface="+mj-lt"/>
              <a:hlinkClick xmlns:r="http://schemas.openxmlformats.org/officeDocument/2006/relationships" r:id="rId3"/>
            </a:rPr>
            <a:t>EACEA-CERV@ec.europa.eu</a:t>
          </a:r>
          <a:r>
            <a:rPr lang="en-GB" sz="2200" b="0" i="0" dirty="0">
              <a:latin typeface="+mj-lt"/>
            </a:rPr>
            <a:t> </a:t>
          </a:r>
          <a:endParaRPr lang="pl-PL" sz="2200" dirty="0">
            <a:solidFill>
              <a:srgbClr val="002060"/>
            </a:solidFill>
            <a:latin typeface="+mj-lt"/>
          </a:endParaRPr>
        </a:p>
        <a:p>
          <a:pPr rtl="0"/>
          <a:r>
            <a:rPr lang="fr-BE" sz="2200" b="1" dirty="0">
              <a:solidFill>
                <a:srgbClr val="002060"/>
              </a:solidFill>
              <a:latin typeface="+mj-lt"/>
            </a:rPr>
            <a:t>For IT-</a:t>
          </a:r>
          <a:r>
            <a:rPr lang="fr-BE" sz="2200" b="1" dirty="0" err="1">
              <a:solidFill>
                <a:srgbClr val="002060"/>
              </a:solidFill>
              <a:latin typeface="+mj-lt"/>
            </a:rPr>
            <a:t>related</a:t>
          </a:r>
          <a:r>
            <a:rPr lang="fr-BE" sz="2200" b="1" dirty="0">
              <a:solidFill>
                <a:srgbClr val="002060"/>
              </a:solidFill>
              <a:latin typeface="+mj-lt"/>
            </a:rPr>
            <a:t> questions </a:t>
          </a:r>
          <a:r>
            <a:rPr lang="fr-BE" sz="2200" dirty="0">
              <a:solidFill>
                <a:srgbClr val="002060"/>
              </a:solidFill>
              <a:latin typeface="+mj-lt"/>
              <a:hlinkClick xmlns:r="http://schemas.openxmlformats.org/officeDocument/2006/relationships" r:id="rId4"/>
            </a:rPr>
            <a:t>contact </a:t>
          </a:r>
          <a:r>
            <a:rPr lang="fr-BE" sz="2200" dirty="0" err="1">
              <a:solidFill>
                <a:srgbClr val="002060"/>
              </a:solidFill>
              <a:latin typeface="+mj-lt"/>
              <a:hlinkClick xmlns:r="http://schemas.openxmlformats.org/officeDocument/2006/relationships" r:id="rId4"/>
            </a:rPr>
            <a:t>form</a:t>
          </a:r>
          <a:r>
            <a:rPr lang="fr-BE" sz="2200" dirty="0">
              <a:solidFill>
                <a:srgbClr val="002060"/>
              </a:solidFill>
              <a:latin typeface="+mj-lt"/>
              <a:hlinkClick xmlns:r="http://schemas.openxmlformats.org/officeDocument/2006/relationships" r:id="rId4"/>
            </a:rPr>
            <a:t> </a:t>
          </a:r>
          <a:r>
            <a:rPr lang="fr-BE" sz="2200" dirty="0" err="1">
              <a:solidFill>
                <a:srgbClr val="002060"/>
              </a:solidFill>
              <a:latin typeface="+mj-lt"/>
              <a:hlinkClick xmlns:r="http://schemas.openxmlformats.org/officeDocument/2006/relationships" r:id="rId4"/>
            </a:rPr>
            <a:t>here</a:t>
          </a:r>
          <a:endParaRPr lang="fr-BE" sz="2200" dirty="0">
            <a:solidFill>
              <a:srgbClr val="002060"/>
            </a:solidFill>
            <a:latin typeface="+mj-lt"/>
          </a:endParaRPr>
        </a:p>
        <a:p>
          <a:pPr rtl="0"/>
          <a:r>
            <a:rPr lang="en-US" sz="2200" b="1" dirty="0">
              <a:solidFill>
                <a:srgbClr val="002060"/>
              </a:solidFill>
              <a:latin typeface="+mj-lt"/>
            </a:rPr>
            <a:t>Subscribe to DG Justice newsletter on funding </a:t>
          </a:r>
          <a:r>
            <a:rPr lang="en-US" sz="2200" b="1" dirty="0" err="1">
              <a:solidFill>
                <a:srgbClr val="002060"/>
              </a:solidFill>
              <a:latin typeface="+mj-lt"/>
            </a:rPr>
            <a:t>opportunies</a:t>
          </a:r>
          <a:r>
            <a:rPr lang="en-US" sz="2200" b="1" dirty="0">
              <a:solidFill>
                <a:srgbClr val="002060"/>
              </a:solidFill>
              <a:latin typeface="+mj-lt"/>
            </a:rPr>
            <a:t> </a:t>
          </a:r>
          <a:r>
            <a:rPr lang="en-US" sz="2200" dirty="0">
              <a:latin typeface="+mj-lt"/>
              <a:ea typeface="Calibri" panose="020F0502020204030204" pitchFamily="34" charset="0"/>
              <a:cs typeface="Times New Roman" panose="02020603050405020304" pitchFamily="18" charset="0"/>
              <a:hlinkClick xmlns:r="http://schemas.openxmlformats.org/officeDocument/2006/relationships" r:id="rId5"/>
            </a:rPr>
            <a:t>here</a:t>
          </a:r>
          <a:r>
            <a:rPr lang="en-US" sz="2200" dirty="0">
              <a:solidFill>
                <a:srgbClr val="002060"/>
              </a:solidFill>
              <a:latin typeface="+mj-lt"/>
              <a:ea typeface="Calibri" panose="020F0502020204030204" pitchFamily="34" charset="0"/>
              <a:cs typeface="Times New Roman" panose="02020603050405020304" pitchFamily="18" charset="0"/>
            </a:rPr>
            <a:t>!</a:t>
          </a:r>
          <a:endParaRPr lang="cs-CZ" sz="2200" dirty="0">
            <a:solidFill>
              <a:srgbClr val="002060"/>
            </a:solidFill>
            <a:latin typeface="+mj-lt"/>
          </a:endParaRPr>
        </a:p>
      </dgm:t>
    </dgm:pt>
    <dgm:pt modelId="{9C7C7684-D6CD-4466-B6B3-D443D67FF1CD}" type="parTrans" cxnId="{AE7AC00F-54D0-4397-9827-D8999881238B}">
      <dgm:prSet/>
      <dgm:spPr/>
      <dgm:t>
        <a:bodyPr/>
        <a:lstStyle/>
        <a:p>
          <a:endParaRPr lang="cs-CZ"/>
        </a:p>
      </dgm:t>
    </dgm:pt>
    <dgm:pt modelId="{4448C891-00D0-4686-A2BC-EA4944D273ED}" type="sibTrans" cxnId="{AE7AC00F-54D0-4397-9827-D8999881238B}">
      <dgm:prSet/>
      <dgm:spPr/>
      <dgm:t>
        <a:bodyPr/>
        <a:lstStyle/>
        <a:p>
          <a:endParaRPr lang="cs-CZ"/>
        </a:p>
      </dgm:t>
    </dgm:pt>
    <dgm:pt modelId="{AEB37F86-BD2F-47F9-B171-4A57D1C827BB}" type="pres">
      <dgm:prSet presAssocID="{845A3CFA-48FC-4890-B0C6-EE9B15566BC4}" presName="linearFlow" presStyleCnt="0">
        <dgm:presLayoutVars>
          <dgm:dir/>
          <dgm:resizeHandles val="exact"/>
        </dgm:presLayoutVars>
      </dgm:prSet>
      <dgm:spPr/>
      <dgm:t>
        <a:bodyPr/>
        <a:lstStyle/>
        <a:p>
          <a:endParaRPr lang="de-DE"/>
        </a:p>
      </dgm:t>
    </dgm:pt>
    <dgm:pt modelId="{EF642AE8-3B80-42BD-8B61-7DF77AB05E18}" type="pres">
      <dgm:prSet presAssocID="{F3832643-60AA-4D42-B6CA-F771E521C2EA}" presName="composite" presStyleCnt="0"/>
      <dgm:spPr/>
    </dgm:pt>
    <dgm:pt modelId="{AE8E0C55-1BB8-49E0-93D0-4CAAAE1E4C83}" type="pres">
      <dgm:prSet presAssocID="{F3832643-60AA-4D42-B6CA-F771E521C2EA}" presName="imgShp" presStyleLbl="fgImgPlace1" presStyleIdx="0" presStyleCnt="3" custScaleX="363359" custScaleY="368301" custLinFactX="-100000" custLinFactY="358740" custLinFactNeighborX="-176041" custLinFactNeighborY="400000"/>
      <dgm:spPr>
        <a:blipFill>
          <a:blip xmlns:r="http://schemas.openxmlformats.org/officeDocument/2006/relationships" r:embed="rId6">
            <a:extLst>
              <a:ext uri="{28A0092B-C50C-407E-A947-70E740481C1C}">
                <a14:useLocalDpi xmlns:a14="http://schemas.microsoft.com/office/drawing/2010/main" val="0"/>
              </a:ext>
            </a:extLst>
          </a:blip>
          <a:srcRect/>
          <a:stretch>
            <a:fillRect l="-15000" r="-15000"/>
          </a:stretch>
        </a:blipFill>
      </dgm:spPr>
    </dgm:pt>
    <dgm:pt modelId="{20E480A1-ACD2-4168-A371-28E0B3014378}" type="pres">
      <dgm:prSet presAssocID="{F3832643-60AA-4D42-B6CA-F771E521C2EA}" presName="txShp" presStyleLbl="node1" presStyleIdx="0" presStyleCnt="3" custScaleX="130586" custScaleY="279739" custLinFactNeighborX="13693" custLinFactNeighborY="-9315">
        <dgm:presLayoutVars>
          <dgm:bulletEnabled val="1"/>
        </dgm:presLayoutVars>
      </dgm:prSet>
      <dgm:spPr/>
      <dgm:t>
        <a:bodyPr/>
        <a:lstStyle/>
        <a:p>
          <a:endParaRPr lang="de-DE"/>
        </a:p>
      </dgm:t>
    </dgm:pt>
    <dgm:pt modelId="{2622A27F-E299-4AC5-9EF8-C4EF663A455F}" type="pres">
      <dgm:prSet presAssocID="{0F76B115-5333-4972-BB27-255CE80A1E26}" presName="spacing" presStyleCnt="0"/>
      <dgm:spPr/>
    </dgm:pt>
    <dgm:pt modelId="{E98E7E4F-100D-44C5-B520-9D4E0649DFBD}" type="pres">
      <dgm:prSet presAssocID="{BA640703-9712-4538-B883-2E4D5B032D70}" presName="composite" presStyleCnt="0"/>
      <dgm:spPr/>
    </dgm:pt>
    <dgm:pt modelId="{E6D3A8A2-BD31-4307-95E7-47679C9FFCF7}" type="pres">
      <dgm:prSet presAssocID="{BA640703-9712-4538-B883-2E4D5B032D70}" presName="imgShp" presStyleLbl="fgImgPlace1" presStyleIdx="1" presStyleCnt="3" custScaleX="354519" custScaleY="351777" custLinFactX="-100000" custLinFactY="-195506" custLinFactNeighborX="-180461" custLinFactNeighborY="-200000"/>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38000" r="-38000"/>
          </a:stretch>
        </a:blipFill>
      </dgm:spPr>
    </dgm:pt>
    <dgm:pt modelId="{E25B9DC2-8A24-4997-A36A-1AD773DE81BB}" type="pres">
      <dgm:prSet presAssocID="{BA640703-9712-4538-B883-2E4D5B032D70}" presName="txShp" presStyleLbl="node1" presStyleIdx="1" presStyleCnt="3" custScaleX="128648" custScaleY="276971" custLinFactNeighborX="13050" custLinFactNeighborY="-14545">
        <dgm:presLayoutVars>
          <dgm:bulletEnabled val="1"/>
        </dgm:presLayoutVars>
      </dgm:prSet>
      <dgm:spPr/>
      <dgm:t>
        <a:bodyPr/>
        <a:lstStyle/>
        <a:p>
          <a:endParaRPr lang="de-DE"/>
        </a:p>
      </dgm:t>
    </dgm:pt>
    <dgm:pt modelId="{7A0E539F-5AE1-408B-9FCF-3D5F18CCFB68}" type="pres">
      <dgm:prSet presAssocID="{C0C86F70-45C5-4BEB-99D5-4A9A5B1B5300}" presName="spacing" presStyleCnt="0"/>
      <dgm:spPr/>
    </dgm:pt>
    <dgm:pt modelId="{976929DE-D1D4-4415-A607-83A5FB1DC4AD}" type="pres">
      <dgm:prSet presAssocID="{E51185C7-8863-47C2-97C3-2AC7E7A8396C}" presName="composite" presStyleCnt="0"/>
      <dgm:spPr/>
    </dgm:pt>
    <dgm:pt modelId="{7FF515DB-25FC-42CE-BCFF-B5338ABAB6C8}" type="pres">
      <dgm:prSet presAssocID="{E51185C7-8863-47C2-97C3-2AC7E7A8396C}" presName="imgShp" presStyleLbl="fgImgPlace1" presStyleIdx="2" presStyleCnt="3" custScaleX="364098" custScaleY="352720" custLinFactX="-100000" custLinFactY="-196477" custLinFactNeighborX="-178615" custLinFactNeighborY="-200000"/>
      <dgm:spPr>
        <a:blipFill>
          <a:blip xmlns:r="http://schemas.openxmlformats.org/officeDocument/2006/relationships" r:embed="rId8" cstate="print">
            <a:extLst>
              <a:ext uri="{28A0092B-C50C-407E-A947-70E740481C1C}">
                <a14:useLocalDpi xmlns:a14="http://schemas.microsoft.com/office/drawing/2010/main" val="0"/>
              </a:ext>
            </a:extLst>
          </a:blip>
          <a:srcRect/>
          <a:stretch>
            <a:fillRect l="-12000" r="-12000"/>
          </a:stretch>
        </a:blipFill>
      </dgm:spPr>
    </dgm:pt>
    <dgm:pt modelId="{D327E958-B5BE-453F-A1B6-0FE673D66A31}" type="pres">
      <dgm:prSet presAssocID="{E51185C7-8863-47C2-97C3-2AC7E7A8396C}" presName="txShp" presStyleLbl="node1" presStyleIdx="2" presStyleCnt="3" custScaleX="130124" custScaleY="380365" custLinFactNeighborX="19031" custLinFactNeighborY="-11196">
        <dgm:presLayoutVars>
          <dgm:bulletEnabled val="1"/>
        </dgm:presLayoutVars>
      </dgm:prSet>
      <dgm:spPr/>
      <dgm:t>
        <a:bodyPr/>
        <a:lstStyle/>
        <a:p>
          <a:endParaRPr lang="de-DE"/>
        </a:p>
      </dgm:t>
    </dgm:pt>
  </dgm:ptLst>
  <dgm:cxnLst>
    <dgm:cxn modelId="{A2FDD33E-D279-4759-8CEB-D4B86F53665D}" srcId="{845A3CFA-48FC-4890-B0C6-EE9B15566BC4}" destId="{F3832643-60AA-4D42-B6CA-F771E521C2EA}" srcOrd="0" destOrd="0" parTransId="{6A8F0DF5-73CD-49D2-987C-CA451690C7A8}" sibTransId="{0F76B115-5333-4972-BB27-255CE80A1E26}"/>
    <dgm:cxn modelId="{57C12482-3025-408C-9D86-2382E1384792}" type="presOf" srcId="{845A3CFA-48FC-4890-B0C6-EE9B15566BC4}" destId="{AEB37F86-BD2F-47F9-B171-4A57D1C827BB}" srcOrd="0" destOrd="0" presId="urn:microsoft.com/office/officeart/2005/8/layout/vList3"/>
    <dgm:cxn modelId="{712957F2-4AE9-4579-B3FF-414E29186F7F}" type="presOf" srcId="{BA640703-9712-4538-B883-2E4D5B032D70}" destId="{E25B9DC2-8A24-4997-A36A-1AD773DE81BB}" srcOrd="0" destOrd="0" presId="urn:microsoft.com/office/officeart/2005/8/layout/vList3"/>
    <dgm:cxn modelId="{AE7AC00F-54D0-4397-9827-D8999881238B}" srcId="{845A3CFA-48FC-4890-B0C6-EE9B15566BC4}" destId="{E51185C7-8863-47C2-97C3-2AC7E7A8396C}" srcOrd="2" destOrd="0" parTransId="{9C7C7684-D6CD-4466-B6B3-D443D67FF1CD}" sibTransId="{4448C891-00D0-4686-A2BC-EA4944D273ED}"/>
    <dgm:cxn modelId="{6280E40F-1BDB-403C-8BC9-AA99667C0BE3}" type="presOf" srcId="{F3832643-60AA-4D42-B6CA-F771E521C2EA}" destId="{20E480A1-ACD2-4168-A371-28E0B3014378}" srcOrd="0" destOrd="0" presId="urn:microsoft.com/office/officeart/2005/8/layout/vList3"/>
    <dgm:cxn modelId="{899C11E8-2E3F-47C8-A899-98C4DA2F3D82}" srcId="{845A3CFA-48FC-4890-B0C6-EE9B15566BC4}" destId="{BA640703-9712-4538-B883-2E4D5B032D70}" srcOrd="1" destOrd="0" parTransId="{60980A8F-B149-48C0-8327-051F4446BEC4}" sibTransId="{C0C86F70-45C5-4BEB-99D5-4A9A5B1B5300}"/>
    <dgm:cxn modelId="{E41BE71A-B0A5-4252-A00C-659240A9D811}" type="presOf" srcId="{E51185C7-8863-47C2-97C3-2AC7E7A8396C}" destId="{D327E958-B5BE-453F-A1B6-0FE673D66A31}" srcOrd="0" destOrd="0" presId="urn:microsoft.com/office/officeart/2005/8/layout/vList3"/>
    <dgm:cxn modelId="{34A65A43-F019-4A18-82C6-6997D71CB1F4}" type="presParOf" srcId="{AEB37F86-BD2F-47F9-B171-4A57D1C827BB}" destId="{EF642AE8-3B80-42BD-8B61-7DF77AB05E18}" srcOrd="0" destOrd="0" presId="urn:microsoft.com/office/officeart/2005/8/layout/vList3"/>
    <dgm:cxn modelId="{DB2C551D-13E0-4C54-8E01-B3F606001D8E}" type="presParOf" srcId="{EF642AE8-3B80-42BD-8B61-7DF77AB05E18}" destId="{AE8E0C55-1BB8-49E0-93D0-4CAAAE1E4C83}" srcOrd="0" destOrd="0" presId="urn:microsoft.com/office/officeart/2005/8/layout/vList3"/>
    <dgm:cxn modelId="{95DDF4D3-20E1-4FD9-ABAC-3F8FD69AAFD7}" type="presParOf" srcId="{EF642AE8-3B80-42BD-8B61-7DF77AB05E18}" destId="{20E480A1-ACD2-4168-A371-28E0B3014378}" srcOrd="1" destOrd="0" presId="urn:microsoft.com/office/officeart/2005/8/layout/vList3"/>
    <dgm:cxn modelId="{4990153D-3ABF-4525-963A-DBB2C6E78A1E}" type="presParOf" srcId="{AEB37F86-BD2F-47F9-B171-4A57D1C827BB}" destId="{2622A27F-E299-4AC5-9EF8-C4EF663A455F}" srcOrd="1" destOrd="0" presId="urn:microsoft.com/office/officeart/2005/8/layout/vList3"/>
    <dgm:cxn modelId="{549379E3-5164-4518-835E-D19D16FD4232}" type="presParOf" srcId="{AEB37F86-BD2F-47F9-B171-4A57D1C827BB}" destId="{E98E7E4F-100D-44C5-B520-9D4E0649DFBD}" srcOrd="2" destOrd="0" presId="urn:microsoft.com/office/officeart/2005/8/layout/vList3"/>
    <dgm:cxn modelId="{0C50CC06-DFB4-4432-BB16-60E476147234}" type="presParOf" srcId="{E98E7E4F-100D-44C5-B520-9D4E0649DFBD}" destId="{E6D3A8A2-BD31-4307-95E7-47679C9FFCF7}" srcOrd="0" destOrd="0" presId="urn:microsoft.com/office/officeart/2005/8/layout/vList3"/>
    <dgm:cxn modelId="{084C202E-383A-4FBA-8758-7BDDC83304BC}" type="presParOf" srcId="{E98E7E4F-100D-44C5-B520-9D4E0649DFBD}" destId="{E25B9DC2-8A24-4997-A36A-1AD773DE81BB}" srcOrd="1" destOrd="0" presId="urn:microsoft.com/office/officeart/2005/8/layout/vList3"/>
    <dgm:cxn modelId="{86D36046-D94D-48D8-B374-BBD4DA2511B2}" type="presParOf" srcId="{AEB37F86-BD2F-47F9-B171-4A57D1C827BB}" destId="{7A0E539F-5AE1-408B-9FCF-3D5F18CCFB68}" srcOrd="3" destOrd="0" presId="urn:microsoft.com/office/officeart/2005/8/layout/vList3"/>
    <dgm:cxn modelId="{50DB34AE-1068-4968-83EE-A577A88EE751}" type="presParOf" srcId="{AEB37F86-BD2F-47F9-B171-4A57D1C827BB}" destId="{976929DE-D1D4-4415-A607-83A5FB1DC4AD}" srcOrd="4" destOrd="0" presId="urn:microsoft.com/office/officeart/2005/8/layout/vList3"/>
    <dgm:cxn modelId="{AE3887CB-A9C5-4518-A134-3FAFA04582F2}" type="presParOf" srcId="{976929DE-D1D4-4415-A607-83A5FB1DC4AD}" destId="{7FF515DB-25FC-42CE-BCFF-B5338ABAB6C8}" srcOrd="0" destOrd="0" presId="urn:microsoft.com/office/officeart/2005/8/layout/vList3"/>
    <dgm:cxn modelId="{A7FCEE40-D3D6-4E22-9945-1099B7944FF4}" type="presParOf" srcId="{976929DE-D1D4-4415-A607-83A5FB1DC4AD}" destId="{D327E958-B5BE-453F-A1B6-0FE673D66A3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20D098B-A5E8-44F6-B86C-80026F74E6A7}"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66CB7425-04D8-4E53-B7BD-07A7C4EEFF92}">
      <dgm:prSet/>
      <dgm:spPr/>
      <dgm:t>
        <a:bodyPr/>
        <a:lstStyle/>
        <a:p>
          <a:r>
            <a:rPr lang="en-US"/>
            <a:t>Respect deadline for submission of application</a:t>
          </a:r>
        </a:p>
      </dgm:t>
    </dgm:pt>
    <dgm:pt modelId="{25E1748D-57EE-46EC-9C4C-BE0A4E8D6996}" type="parTrans" cxnId="{5E34D7B5-B077-4CB3-9FA1-BCFBB2A7387E}">
      <dgm:prSet/>
      <dgm:spPr/>
      <dgm:t>
        <a:bodyPr/>
        <a:lstStyle/>
        <a:p>
          <a:endParaRPr lang="en-US"/>
        </a:p>
      </dgm:t>
    </dgm:pt>
    <dgm:pt modelId="{DA0C0B7B-748C-4E51-901F-D0B6194E6681}" type="sibTrans" cxnId="{5E34D7B5-B077-4CB3-9FA1-BCFBB2A7387E}">
      <dgm:prSet/>
      <dgm:spPr/>
      <dgm:t>
        <a:bodyPr/>
        <a:lstStyle/>
        <a:p>
          <a:endParaRPr lang="en-US"/>
        </a:p>
      </dgm:t>
    </dgm:pt>
    <dgm:pt modelId="{7F41F9DD-5D1C-474A-84E4-03359E936EA0}">
      <dgm:prSet/>
      <dgm:spPr/>
      <dgm:t>
        <a:bodyPr/>
        <a:lstStyle/>
        <a:p>
          <a:r>
            <a:rPr lang="en-US" dirty="0"/>
            <a:t>Electronically: Grant Application Form using the forms provided inside the Funding and Tenders portal</a:t>
          </a:r>
        </a:p>
      </dgm:t>
    </dgm:pt>
    <dgm:pt modelId="{7333CC4F-0000-45EB-BB1B-47839EBF2026}" type="parTrans" cxnId="{FEEEF037-96F6-4CCB-A3BF-859F7EE3B618}">
      <dgm:prSet/>
      <dgm:spPr/>
      <dgm:t>
        <a:bodyPr/>
        <a:lstStyle/>
        <a:p>
          <a:endParaRPr lang="en-US"/>
        </a:p>
      </dgm:t>
    </dgm:pt>
    <dgm:pt modelId="{283EE028-6719-4002-A177-91B722462D73}" type="sibTrans" cxnId="{FEEEF037-96F6-4CCB-A3BF-859F7EE3B618}">
      <dgm:prSet/>
      <dgm:spPr/>
      <dgm:t>
        <a:bodyPr/>
        <a:lstStyle/>
        <a:p>
          <a:endParaRPr lang="en-US"/>
        </a:p>
      </dgm:t>
    </dgm:pt>
    <dgm:pt modelId="{541EBA5E-9869-4774-9496-26C2C31845F7}">
      <dgm:prSet/>
      <dgm:spPr/>
      <dgm:t>
        <a:bodyPr/>
        <a:lstStyle/>
        <a:p>
          <a:r>
            <a:rPr lang="en-US" dirty="0"/>
            <a:t>Complete: Part A, part B, part C, annexes, supporting documents</a:t>
          </a:r>
        </a:p>
      </dgm:t>
    </dgm:pt>
    <dgm:pt modelId="{2A381A51-7C51-48DA-BA2B-A8B460CC42AC}" type="parTrans" cxnId="{A4B74E3D-EDEF-48BC-A281-DFCE7181EDC8}">
      <dgm:prSet/>
      <dgm:spPr/>
      <dgm:t>
        <a:bodyPr/>
        <a:lstStyle/>
        <a:p>
          <a:endParaRPr lang="en-US"/>
        </a:p>
      </dgm:t>
    </dgm:pt>
    <dgm:pt modelId="{F5749DE8-6B53-4416-9B88-9402DFFFCF7E}" type="sibTrans" cxnId="{A4B74E3D-EDEF-48BC-A281-DFCE7181EDC8}">
      <dgm:prSet/>
      <dgm:spPr/>
      <dgm:t>
        <a:bodyPr/>
        <a:lstStyle/>
        <a:p>
          <a:endParaRPr lang="en-US"/>
        </a:p>
      </dgm:t>
    </dgm:pt>
    <dgm:pt modelId="{7FAC381A-79CA-49F2-A001-FAEC9876145E}" type="pres">
      <dgm:prSet presAssocID="{D20D098B-A5E8-44F6-B86C-80026F74E6A7}" presName="root" presStyleCnt="0">
        <dgm:presLayoutVars>
          <dgm:dir/>
          <dgm:resizeHandles val="exact"/>
        </dgm:presLayoutVars>
      </dgm:prSet>
      <dgm:spPr/>
      <dgm:t>
        <a:bodyPr/>
        <a:lstStyle/>
        <a:p>
          <a:endParaRPr lang="de-DE"/>
        </a:p>
      </dgm:t>
    </dgm:pt>
    <dgm:pt modelId="{E541A79D-8A34-4538-AFBB-E7C1A37BB7A5}" type="pres">
      <dgm:prSet presAssocID="{66CB7425-04D8-4E53-B7BD-07A7C4EEFF92}" presName="compNode" presStyleCnt="0"/>
      <dgm:spPr/>
    </dgm:pt>
    <dgm:pt modelId="{6778B522-23E7-4404-B85F-389BFCDA8D2A}" type="pres">
      <dgm:prSet presAssocID="{66CB7425-04D8-4E53-B7BD-07A7C4EEFF92}" presName="bgRect" presStyleLbl="bgShp" presStyleIdx="0" presStyleCnt="3"/>
      <dgm:spPr/>
    </dgm:pt>
    <dgm:pt modelId="{A81385FE-5585-4E0E-9B22-75DE9F98F5FD}" type="pres">
      <dgm:prSet presAssocID="{66CB7425-04D8-4E53-B7BD-07A7C4EEFF92}"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de-DE"/>
        </a:p>
      </dgm:t>
      <dgm:extLst>
        <a:ext uri="{E40237B7-FDA0-4F09-8148-C483321AD2D9}">
          <dgm14:cNvPr xmlns:dgm14="http://schemas.microsoft.com/office/drawing/2010/diagram" id="0" name="" descr="Stopwatch"/>
        </a:ext>
      </dgm:extLst>
    </dgm:pt>
    <dgm:pt modelId="{5E86920B-D87A-44C2-B9F3-394E41D9F35D}" type="pres">
      <dgm:prSet presAssocID="{66CB7425-04D8-4E53-B7BD-07A7C4EEFF92}" presName="spaceRect" presStyleCnt="0"/>
      <dgm:spPr/>
    </dgm:pt>
    <dgm:pt modelId="{0AD715A4-3CBA-4601-84F7-924BB2180B91}" type="pres">
      <dgm:prSet presAssocID="{66CB7425-04D8-4E53-B7BD-07A7C4EEFF92}" presName="parTx" presStyleLbl="revTx" presStyleIdx="0" presStyleCnt="3">
        <dgm:presLayoutVars>
          <dgm:chMax val="0"/>
          <dgm:chPref val="0"/>
        </dgm:presLayoutVars>
      </dgm:prSet>
      <dgm:spPr/>
      <dgm:t>
        <a:bodyPr/>
        <a:lstStyle/>
        <a:p>
          <a:endParaRPr lang="de-DE"/>
        </a:p>
      </dgm:t>
    </dgm:pt>
    <dgm:pt modelId="{9651C054-1B0C-4617-AA33-558F9C2AA2BD}" type="pres">
      <dgm:prSet presAssocID="{DA0C0B7B-748C-4E51-901F-D0B6194E6681}" presName="sibTrans" presStyleCnt="0"/>
      <dgm:spPr/>
    </dgm:pt>
    <dgm:pt modelId="{31A01DF4-1D27-4A39-A66C-A451D10F8550}" type="pres">
      <dgm:prSet presAssocID="{7F41F9DD-5D1C-474A-84E4-03359E936EA0}" presName="compNode" presStyleCnt="0"/>
      <dgm:spPr/>
    </dgm:pt>
    <dgm:pt modelId="{EC0D84D4-25F3-4114-A163-2E34F7845387}" type="pres">
      <dgm:prSet presAssocID="{7F41F9DD-5D1C-474A-84E4-03359E936EA0}" presName="bgRect" presStyleLbl="bgShp" presStyleIdx="1" presStyleCnt="3"/>
      <dgm:spPr/>
    </dgm:pt>
    <dgm:pt modelId="{5883AD6C-B2F7-46C9-80FC-50826262BF88}" type="pres">
      <dgm:prSet presAssocID="{7F41F9DD-5D1C-474A-84E4-03359E936EA0}"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de-DE"/>
        </a:p>
      </dgm:t>
      <dgm:extLst>
        <a:ext uri="{E40237B7-FDA0-4F09-8148-C483321AD2D9}">
          <dgm14:cNvPr xmlns:dgm14="http://schemas.microsoft.com/office/drawing/2010/diagram" id="0" name="" descr="Envelope"/>
        </a:ext>
      </dgm:extLst>
    </dgm:pt>
    <dgm:pt modelId="{7BED301D-B242-402C-9BB0-49F94A1CF55E}" type="pres">
      <dgm:prSet presAssocID="{7F41F9DD-5D1C-474A-84E4-03359E936EA0}" presName="spaceRect" presStyleCnt="0"/>
      <dgm:spPr/>
    </dgm:pt>
    <dgm:pt modelId="{C54B10DE-DC06-4376-B699-5D1CF70D598A}" type="pres">
      <dgm:prSet presAssocID="{7F41F9DD-5D1C-474A-84E4-03359E936EA0}" presName="parTx" presStyleLbl="revTx" presStyleIdx="1" presStyleCnt="3">
        <dgm:presLayoutVars>
          <dgm:chMax val="0"/>
          <dgm:chPref val="0"/>
        </dgm:presLayoutVars>
      </dgm:prSet>
      <dgm:spPr/>
      <dgm:t>
        <a:bodyPr/>
        <a:lstStyle/>
        <a:p>
          <a:endParaRPr lang="de-DE"/>
        </a:p>
      </dgm:t>
    </dgm:pt>
    <dgm:pt modelId="{3EA1A7D9-8212-40CA-AF4F-03D4A4357722}" type="pres">
      <dgm:prSet presAssocID="{283EE028-6719-4002-A177-91B722462D73}" presName="sibTrans" presStyleCnt="0"/>
      <dgm:spPr/>
    </dgm:pt>
    <dgm:pt modelId="{3A971912-F5AF-48A2-8D11-83302A83A1FC}" type="pres">
      <dgm:prSet presAssocID="{541EBA5E-9869-4774-9496-26C2C31845F7}" presName="compNode" presStyleCnt="0"/>
      <dgm:spPr/>
    </dgm:pt>
    <dgm:pt modelId="{1350C669-5A5B-4BB0-A779-1EFECFDF1E04}" type="pres">
      <dgm:prSet presAssocID="{541EBA5E-9869-4774-9496-26C2C31845F7}" presName="bgRect" presStyleLbl="bgShp" presStyleIdx="2" presStyleCnt="3"/>
      <dgm:spPr/>
    </dgm:pt>
    <dgm:pt modelId="{22265276-CB74-4669-98B3-7619BC27DF27}" type="pres">
      <dgm:prSet presAssocID="{541EBA5E-9869-4774-9496-26C2C31845F7}"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t>
        <a:bodyPr/>
        <a:lstStyle/>
        <a:p>
          <a:endParaRPr lang="de-DE"/>
        </a:p>
      </dgm:t>
      <dgm:extLst>
        <a:ext uri="{E40237B7-FDA0-4F09-8148-C483321AD2D9}">
          <dgm14:cNvPr xmlns:dgm14="http://schemas.microsoft.com/office/drawing/2010/diagram" id="0" name="" descr="Paperclip"/>
        </a:ext>
      </dgm:extLst>
    </dgm:pt>
    <dgm:pt modelId="{8B20BE2B-83EB-477B-8760-E189BB3E794A}" type="pres">
      <dgm:prSet presAssocID="{541EBA5E-9869-4774-9496-26C2C31845F7}" presName="spaceRect" presStyleCnt="0"/>
      <dgm:spPr/>
    </dgm:pt>
    <dgm:pt modelId="{1542B3C9-397D-42E4-BE15-95C45B9C5560}" type="pres">
      <dgm:prSet presAssocID="{541EBA5E-9869-4774-9496-26C2C31845F7}" presName="parTx" presStyleLbl="revTx" presStyleIdx="2" presStyleCnt="3">
        <dgm:presLayoutVars>
          <dgm:chMax val="0"/>
          <dgm:chPref val="0"/>
        </dgm:presLayoutVars>
      </dgm:prSet>
      <dgm:spPr/>
      <dgm:t>
        <a:bodyPr/>
        <a:lstStyle/>
        <a:p>
          <a:endParaRPr lang="de-DE"/>
        </a:p>
      </dgm:t>
    </dgm:pt>
  </dgm:ptLst>
  <dgm:cxnLst>
    <dgm:cxn modelId="{FEEEF037-96F6-4CCB-A3BF-859F7EE3B618}" srcId="{D20D098B-A5E8-44F6-B86C-80026F74E6A7}" destId="{7F41F9DD-5D1C-474A-84E4-03359E936EA0}" srcOrd="1" destOrd="0" parTransId="{7333CC4F-0000-45EB-BB1B-47839EBF2026}" sibTransId="{283EE028-6719-4002-A177-91B722462D73}"/>
    <dgm:cxn modelId="{56F8D3D3-E91E-4947-A3C2-1507FC7833BE}" type="presOf" srcId="{7F41F9DD-5D1C-474A-84E4-03359E936EA0}" destId="{C54B10DE-DC06-4376-B699-5D1CF70D598A}" srcOrd="0" destOrd="0" presId="urn:microsoft.com/office/officeart/2018/2/layout/IconVerticalSolidList"/>
    <dgm:cxn modelId="{2517C88A-0B40-46B7-BD28-315D695E58DB}" type="presOf" srcId="{D20D098B-A5E8-44F6-B86C-80026F74E6A7}" destId="{7FAC381A-79CA-49F2-A001-FAEC9876145E}" srcOrd="0" destOrd="0" presId="urn:microsoft.com/office/officeart/2018/2/layout/IconVerticalSolidList"/>
    <dgm:cxn modelId="{A4B74E3D-EDEF-48BC-A281-DFCE7181EDC8}" srcId="{D20D098B-A5E8-44F6-B86C-80026F74E6A7}" destId="{541EBA5E-9869-4774-9496-26C2C31845F7}" srcOrd="2" destOrd="0" parTransId="{2A381A51-7C51-48DA-BA2B-A8B460CC42AC}" sibTransId="{F5749DE8-6B53-4416-9B88-9402DFFFCF7E}"/>
    <dgm:cxn modelId="{5E34D7B5-B077-4CB3-9FA1-BCFBB2A7387E}" srcId="{D20D098B-A5E8-44F6-B86C-80026F74E6A7}" destId="{66CB7425-04D8-4E53-B7BD-07A7C4EEFF92}" srcOrd="0" destOrd="0" parTransId="{25E1748D-57EE-46EC-9C4C-BE0A4E8D6996}" sibTransId="{DA0C0B7B-748C-4E51-901F-D0B6194E6681}"/>
    <dgm:cxn modelId="{44CF978B-DB95-4032-822D-6FC6A9FCEB23}" type="presOf" srcId="{541EBA5E-9869-4774-9496-26C2C31845F7}" destId="{1542B3C9-397D-42E4-BE15-95C45B9C5560}" srcOrd="0" destOrd="0" presId="urn:microsoft.com/office/officeart/2018/2/layout/IconVerticalSolidList"/>
    <dgm:cxn modelId="{FACF797A-0667-44A0-8A87-27D5F3742830}" type="presOf" srcId="{66CB7425-04D8-4E53-B7BD-07A7C4EEFF92}" destId="{0AD715A4-3CBA-4601-84F7-924BB2180B91}" srcOrd="0" destOrd="0" presId="urn:microsoft.com/office/officeart/2018/2/layout/IconVerticalSolidList"/>
    <dgm:cxn modelId="{CB794884-F6E3-4F4C-BF51-D80D68808FFF}" type="presParOf" srcId="{7FAC381A-79CA-49F2-A001-FAEC9876145E}" destId="{E541A79D-8A34-4538-AFBB-E7C1A37BB7A5}" srcOrd="0" destOrd="0" presId="urn:microsoft.com/office/officeart/2018/2/layout/IconVerticalSolidList"/>
    <dgm:cxn modelId="{D4AAC240-0AE8-4B21-8221-6D7F942A8A80}" type="presParOf" srcId="{E541A79D-8A34-4538-AFBB-E7C1A37BB7A5}" destId="{6778B522-23E7-4404-B85F-389BFCDA8D2A}" srcOrd="0" destOrd="0" presId="urn:microsoft.com/office/officeart/2018/2/layout/IconVerticalSolidList"/>
    <dgm:cxn modelId="{88ED8369-E030-49D3-9F71-2679934F9727}" type="presParOf" srcId="{E541A79D-8A34-4538-AFBB-E7C1A37BB7A5}" destId="{A81385FE-5585-4E0E-9B22-75DE9F98F5FD}" srcOrd="1" destOrd="0" presId="urn:microsoft.com/office/officeart/2018/2/layout/IconVerticalSolidList"/>
    <dgm:cxn modelId="{4ABFDA23-E41E-44F6-A3A5-9527B8CFC665}" type="presParOf" srcId="{E541A79D-8A34-4538-AFBB-E7C1A37BB7A5}" destId="{5E86920B-D87A-44C2-B9F3-394E41D9F35D}" srcOrd="2" destOrd="0" presId="urn:microsoft.com/office/officeart/2018/2/layout/IconVerticalSolidList"/>
    <dgm:cxn modelId="{E2A6EDBA-D823-4FFD-BDF6-0CDC573AFA50}" type="presParOf" srcId="{E541A79D-8A34-4538-AFBB-E7C1A37BB7A5}" destId="{0AD715A4-3CBA-4601-84F7-924BB2180B91}" srcOrd="3" destOrd="0" presId="urn:microsoft.com/office/officeart/2018/2/layout/IconVerticalSolidList"/>
    <dgm:cxn modelId="{0F5A83C6-7196-4113-9233-CB41F90A071B}" type="presParOf" srcId="{7FAC381A-79CA-49F2-A001-FAEC9876145E}" destId="{9651C054-1B0C-4617-AA33-558F9C2AA2BD}" srcOrd="1" destOrd="0" presId="urn:microsoft.com/office/officeart/2018/2/layout/IconVerticalSolidList"/>
    <dgm:cxn modelId="{DEFB7050-FAC0-46A0-85DD-ED9BA8C02313}" type="presParOf" srcId="{7FAC381A-79CA-49F2-A001-FAEC9876145E}" destId="{31A01DF4-1D27-4A39-A66C-A451D10F8550}" srcOrd="2" destOrd="0" presId="urn:microsoft.com/office/officeart/2018/2/layout/IconVerticalSolidList"/>
    <dgm:cxn modelId="{6070DED6-BAE3-4B40-B799-C786C3990D89}" type="presParOf" srcId="{31A01DF4-1D27-4A39-A66C-A451D10F8550}" destId="{EC0D84D4-25F3-4114-A163-2E34F7845387}" srcOrd="0" destOrd="0" presId="urn:microsoft.com/office/officeart/2018/2/layout/IconVerticalSolidList"/>
    <dgm:cxn modelId="{FAC36904-BA12-4BF7-85EF-97FF0EA9C1F2}" type="presParOf" srcId="{31A01DF4-1D27-4A39-A66C-A451D10F8550}" destId="{5883AD6C-B2F7-46C9-80FC-50826262BF88}" srcOrd="1" destOrd="0" presId="urn:microsoft.com/office/officeart/2018/2/layout/IconVerticalSolidList"/>
    <dgm:cxn modelId="{974246CF-A70E-4C3B-AFBF-F1743453A346}" type="presParOf" srcId="{31A01DF4-1D27-4A39-A66C-A451D10F8550}" destId="{7BED301D-B242-402C-9BB0-49F94A1CF55E}" srcOrd="2" destOrd="0" presId="urn:microsoft.com/office/officeart/2018/2/layout/IconVerticalSolidList"/>
    <dgm:cxn modelId="{A7A852AB-F513-43C9-A218-21214C8E83CA}" type="presParOf" srcId="{31A01DF4-1D27-4A39-A66C-A451D10F8550}" destId="{C54B10DE-DC06-4376-B699-5D1CF70D598A}" srcOrd="3" destOrd="0" presId="urn:microsoft.com/office/officeart/2018/2/layout/IconVerticalSolidList"/>
    <dgm:cxn modelId="{ACA9858E-3FEE-4D9C-B2C0-EB611628B0A5}" type="presParOf" srcId="{7FAC381A-79CA-49F2-A001-FAEC9876145E}" destId="{3EA1A7D9-8212-40CA-AF4F-03D4A4357722}" srcOrd="3" destOrd="0" presId="urn:microsoft.com/office/officeart/2018/2/layout/IconVerticalSolidList"/>
    <dgm:cxn modelId="{CDA036EC-FA99-44A6-A309-028621AD7D35}" type="presParOf" srcId="{7FAC381A-79CA-49F2-A001-FAEC9876145E}" destId="{3A971912-F5AF-48A2-8D11-83302A83A1FC}" srcOrd="4" destOrd="0" presId="urn:microsoft.com/office/officeart/2018/2/layout/IconVerticalSolidList"/>
    <dgm:cxn modelId="{928AD00E-4359-45ED-ACED-C1315D9E418D}" type="presParOf" srcId="{3A971912-F5AF-48A2-8D11-83302A83A1FC}" destId="{1350C669-5A5B-4BB0-A779-1EFECFDF1E04}" srcOrd="0" destOrd="0" presId="urn:microsoft.com/office/officeart/2018/2/layout/IconVerticalSolidList"/>
    <dgm:cxn modelId="{FD87618A-C0B8-4232-B793-D89D239EBABD}" type="presParOf" srcId="{3A971912-F5AF-48A2-8D11-83302A83A1FC}" destId="{22265276-CB74-4669-98B3-7619BC27DF27}" srcOrd="1" destOrd="0" presId="urn:microsoft.com/office/officeart/2018/2/layout/IconVerticalSolidList"/>
    <dgm:cxn modelId="{82F5206F-83A2-40CF-9547-11122D3E8C1C}" type="presParOf" srcId="{3A971912-F5AF-48A2-8D11-83302A83A1FC}" destId="{8B20BE2B-83EB-477B-8760-E189BB3E794A}" srcOrd="2" destOrd="0" presId="urn:microsoft.com/office/officeart/2018/2/layout/IconVerticalSolidList"/>
    <dgm:cxn modelId="{545376A6-0EF8-4897-B29D-28B61E65D820}" type="presParOf" srcId="{3A971912-F5AF-48A2-8D11-83302A83A1FC}" destId="{1542B3C9-397D-42E4-BE15-95C45B9C5560}"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A73B08-ECD2-4900-8ECA-C46943EA3FD6}" type="doc">
      <dgm:prSet loTypeId="urn:microsoft.com/office/officeart/2005/8/layout/hList7" loCatId="list" qsTypeId="urn:microsoft.com/office/officeart/2005/8/quickstyle/simple1" qsCatId="simple" csTypeId="urn:microsoft.com/office/officeart/2005/8/colors/accent0_3" csCatId="mainScheme" phldr="1"/>
      <dgm:spPr/>
      <dgm:t>
        <a:bodyPr/>
        <a:lstStyle/>
        <a:p>
          <a:endParaRPr lang="en-US"/>
        </a:p>
      </dgm:t>
    </dgm:pt>
    <dgm:pt modelId="{E9C5B97D-2ACF-4605-AB6B-4CC6FED20515}">
      <dgm:prSet phldrT="[Text]"/>
      <dgm:spPr/>
      <dgm:t>
        <a:bodyPr/>
        <a:lstStyle/>
        <a:p>
          <a:r>
            <a:rPr lang="en-US" b="1" i="0" dirty="0"/>
            <a:t>Capacity building and awareness on </a:t>
          </a:r>
        </a:p>
        <a:p>
          <a:r>
            <a:rPr lang="en-150" b="1" i="0" dirty="0"/>
            <a:t>t</a:t>
          </a:r>
          <a:r>
            <a:rPr lang="en-US" b="1" i="0" dirty="0"/>
            <a:t>he EU Charter of Fundamental Rights</a:t>
          </a:r>
          <a:endParaRPr lang="en-US" b="1" dirty="0"/>
        </a:p>
      </dgm:t>
    </dgm:pt>
    <dgm:pt modelId="{C73051F0-39BC-411B-B243-B5258F2B4FB2}" type="parTrans" cxnId="{AD4EA57E-5AE9-45E7-B28D-47057D8C6BAC}">
      <dgm:prSet/>
      <dgm:spPr/>
      <dgm:t>
        <a:bodyPr/>
        <a:lstStyle/>
        <a:p>
          <a:endParaRPr lang="en-US"/>
        </a:p>
      </dgm:t>
    </dgm:pt>
    <dgm:pt modelId="{335882C2-EDF2-4E66-BEDC-BBF383BA6269}" type="sibTrans" cxnId="{AD4EA57E-5AE9-45E7-B28D-47057D8C6BAC}">
      <dgm:prSet/>
      <dgm:spPr/>
      <dgm:t>
        <a:bodyPr/>
        <a:lstStyle/>
        <a:p>
          <a:endParaRPr lang="en-US"/>
        </a:p>
      </dgm:t>
    </dgm:pt>
    <dgm:pt modelId="{AB24790A-5CFD-4F9C-8975-8A9AFC6B12D5}">
      <dgm:prSet phldrT="[Text]"/>
      <dgm:spPr/>
      <dgm:t>
        <a:bodyPr/>
        <a:lstStyle/>
        <a:p>
          <a:r>
            <a:rPr lang="en-US" b="1" i="0" dirty="0"/>
            <a:t>Promoting rights and values by empowering the civic space</a:t>
          </a:r>
          <a:endParaRPr lang="en-US" b="1" dirty="0"/>
        </a:p>
      </dgm:t>
    </dgm:pt>
    <dgm:pt modelId="{22505A0F-ED41-4892-9C4F-CEFC6269F4A1}" type="parTrans" cxnId="{E01206F5-C440-49DD-8E5D-C115C7848437}">
      <dgm:prSet/>
      <dgm:spPr/>
      <dgm:t>
        <a:bodyPr/>
        <a:lstStyle/>
        <a:p>
          <a:endParaRPr lang="en-US"/>
        </a:p>
      </dgm:t>
    </dgm:pt>
    <dgm:pt modelId="{6274588B-9CFF-4F52-8125-9F59B9DB2A84}" type="sibTrans" cxnId="{E01206F5-C440-49DD-8E5D-C115C7848437}">
      <dgm:prSet/>
      <dgm:spPr/>
      <dgm:t>
        <a:bodyPr/>
        <a:lstStyle/>
        <a:p>
          <a:endParaRPr lang="en-US"/>
        </a:p>
      </dgm:t>
    </dgm:pt>
    <dgm:pt modelId="{22A40B4D-7869-473E-A413-65DDFD18802C}">
      <dgm:prSet phldrT="[Text]"/>
      <dgm:spPr/>
      <dgm:t>
        <a:bodyPr/>
        <a:lstStyle/>
        <a:p>
          <a:r>
            <a:rPr lang="de-DE" b="1" i="0" dirty="0"/>
            <a:t>Strategic </a:t>
          </a:r>
          <a:r>
            <a:rPr lang="de-DE" b="1" i="0" dirty="0" err="1"/>
            <a:t>litigation</a:t>
          </a:r>
          <a:endParaRPr lang="en-US" b="1" dirty="0"/>
        </a:p>
      </dgm:t>
    </dgm:pt>
    <dgm:pt modelId="{58F92E3B-53C9-4B73-B3B8-EC01303DADD5}" type="parTrans" cxnId="{78EC099B-979C-4CBA-A8E3-E58C24A1BC92}">
      <dgm:prSet/>
      <dgm:spPr/>
      <dgm:t>
        <a:bodyPr/>
        <a:lstStyle/>
        <a:p>
          <a:endParaRPr lang="en-US"/>
        </a:p>
      </dgm:t>
    </dgm:pt>
    <dgm:pt modelId="{CAB21487-0972-4E22-95D9-1D040C984A0A}" type="sibTrans" cxnId="{78EC099B-979C-4CBA-A8E3-E58C24A1BC92}">
      <dgm:prSet/>
      <dgm:spPr/>
      <dgm:t>
        <a:bodyPr/>
        <a:lstStyle/>
        <a:p>
          <a:endParaRPr lang="en-US"/>
        </a:p>
      </dgm:t>
    </dgm:pt>
    <dgm:pt modelId="{0612B4F2-01DE-4950-A57B-66855CBFC9A1}">
      <dgm:prSet phldrT="[Text]"/>
      <dgm:spPr/>
      <dgm:t>
        <a:bodyPr/>
        <a:lstStyle/>
        <a:p>
          <a:r>
            <a:rPr lang="en-US" b="1" i="0" dirty="0"/>
            <a:t>Supporting an enabling environment for the protection of whistleblowers</a:t>
          </a:r>
          <a:endParaRPr lang="en-US" b="1" dirty="0"/>
        </a:p>
      </dgm:t>
    </dgm:pt>
    <dgm:pt modelId="{A5F1CD34-C991-49B6-B69A-A62135F098D6}" type="parTrans" cxnId="{2EA3EC3E-D8D9-4E9C-B452-D81D63DFA024}">
      <dgm:prSet/>
      <dgm:spPr/>
      <dgm:t>
        <a:bodyPr/>
        <a:lstStyle/>
        <a:p>
          <a:endParaRPr lang="en-US"/>
        </a:p>
      </dgm:t>
    </dgm:pt>
    <dgm:pt modelId="{E6D72B59-FB71-43F8-B214-148590856758}" type="sibTrans" cxnId="{2EA3EC3E-D8D9-4E9C-B452-D81D63DFA024}">
      <dgm:prSet/>
      <dgm:spPr/>
      <dgm:t>
        <a:bodyPr/>
        <a:lstStyle/>
        <a:p>
          <a:endParaRPr lang="en-US"/>
        </a:p>
      </dgm:t>
    </dgm:pt>
    <dgm:pt modelId="{D878D336-960A-4A66-9D6B-CFF9A7A22455}" type="pres">
      <dgm:prSet presAssocID="{2BA73B08-ECD2-4900-8ECA-C46943EA3FD6}" presName="Name0" presStyleCnt="0">
        <dgm:presLayoutVars>
          <dgm:dir/>
          <dgm:resizeHandles val="exact"/>
        </dgm:presLayoutVars>
      </dgm:prSet>
      <dgm:spPr/>
      <dgm:t>
        <a:bodyPr/>
        <a:lstStyle/>
        <a:p>
          <a:endParaRPr lang="de-DE"/>
        </a:p>
      </dgm:t>
    </dgm:pt>
    <dgm:pt modelId="{669CCC08-7927-440B-94F8-DE2571DF89AA}" type="pres">
      <dgm:prSet presAssocID="{2BA73B08-ECD2-4900-8ECA-C46943EA3FD6}" presName="fgShape" presStyleLbl="fgShp" presStyleIdx="0" presStyleCnt="1"/>
      <dgm:spPr/>
    </dgm:pt>
    <dgm:pt modelId="{53688815-F0DE-4558-9197-922444BC2822}" type="pres">
      <dgm:prSet presAssocID="{2BA73B08-ECD2-4900-8ECA-C46943EA3FD6}" presName="linComp" presStyleCnt="0"/>
      <dgm:spPr/>
    </dgm:pt>
    <dgm:pt modelId="{D187DF2B-CF71-49E6-8633-E0F524F701DC}" type="pres">
      <dgm:prSet presAssocID="{E9C5B97D-2ACF-4605-AB6B-4CC6FED20515}" presName="compNode" presStyleCnt="0"/>
      <dgm:spPr/>
    </dgm:pt>
    <dgm:pt modelId="{0F2D3E03-5C0F-4BAC-ADF8-04E952539D24}" type="pres">
      <dgm:prSet presAssocID="{E9C5B97D-2ACF-4605-AB6B-4CC6FED20515}" presName="bkgdShape" presStyleLbl="node1" presStyleIdx="0" presStyleCnt="4"/>
      <dgm:spPr/>
      <dgm:t>
        <a:bodyPr/>
        <a:lstStyle/>
        <a:p>
          <a:endParaRPr lang="de-DE"/>
        </a:p>
      </dgm:t>
    </dgm:pt>
    <dgm:pt modelId="{DBE9A2AD-5790-4AC9-83DA-6AC64F3EF2C0}" type="pres">
      <dgm:prSet presAssocID="{E9C5B97D-2ACF-4605-AB6B-4CC6FED20515}" presName="nodeTx" presStyleLbl="node1" presStyleIdx="0" presStyleCnt="4">
        <dgm:presLayoutVars>
          <dgm:bulletEnabled val="1"/>
        </dgm:presLayoutVars>
      </dgm:prSet>
      <dgm:spPr/>
      <dgm:t>
        <a:bodyPr/>
        <a:lstStyle/>
        <a:p>
          <a:endParaRPr lang="de-DE"/>
        </a:p>
      </dgm:t>
    </dgm:pt>
    <dgm:pt modelId="{83E66575-511A-4EFC-8907-C5DC78DE128A}" type="pres">
      <dgm:prSet presAssocID="{E9C5B97D-2ACF-4605-AB6B-4CC6FED20515}" presName="invisiNode" presStyleLbl="node1" presStyleIdx="0" presStyleCnt="4"/>
      <dgm:spPr/>
    </dgm:pt>
    <dgm:pt modelId="{7A8B8005-A9EB-459D-9ECD-A9DC23FD93EF}" type="pres">
      <dgm:prSet presAssocID="{E9C5B97D-2ACF-4605-AB6B-4CC6FED20515}" presName="imagNode" presStyleLbl="fgImgPlace1" presStyleIdx="0" presStyleCnt="4"/>
      <dgm:spPr>
        <a:blipFill rotWithShape="1">
          <a:blip xmlns:r="http://schemas.openxmlformats.org/officeDocument/2006/relationships" r:embed="rId1"/>
          <a:stretch>
            <a:fillRect/>
          </a:stretch>
        </a:blipFill>
      </dgm:spPr>
    </dgm:pt>
    <dgm:pt modelId="{F2096702-6375-4FF6-B1E7-23B2B9D22E6D}" type="pres">
      <dgm:prSet presAssocID="{335882C2-EDF2-4E66-BEDC-BBF383BA6269}" presName="sibTrans" presStyleLbl="sibTrans2D1" presStyleIdx="0" presStyleCnt="0"/>
      <dgm:spPr/>
      <dgm:t>
        <a:bodyPr/>
        <a:lstStyle/>
        <a:p>
          <a:endParaRPr lang="de-DE"/>
        </a:p>
      </dgm:t>
    </dgm:pt>
    <dgm:pt modelId="{EE4CADF4-54C6-4503-B7FA-F2F94ED1F4FF}" type="pres">
      <dgm:prSet presAssocID="{AB24790A-5CFD-4F9C-8975-8A9AFC6B12D5}" presName="compNode" presStyleCnt="0"/>
      <dgm:spPr/>
    </dgm:pt>
    <dgm:pt modelId="{95C9D1BA-8133-4866-A96C-8D246970D39D}" type="pres">
      <dgm:prSet presAssocID="{AB24790A-5CFD-4F9C-8975-8A9AFC6B12D5}" presName="bkgdShape" presStyleLbl="node1" presStyleIdx="1" presStyleCnt="4"/>
      <dgm:spPr/>
      <dgm:t>
        <a:bodyPr/>
        <a:lstStyle/>
        <a:p>
          <a:endParaRPr lang="de-DE"/>
        </a:p>
      </dgm:t>
    </dgm:pt>
    <dgm:pt modelId="{6C464B7A-1620-4E33-8B90-4F0F80DE40C0}" type="pres">
      <dgm:prSet presAssocID="{AB24790A-5CFD-4F9C-8975-8A9AFC6B12D5}" presName="nodeTx" presStyleLbl="node1" presStyleIdx="1" presStyleCnt="4">
        <dgm:presLayoutVars>
          <dgm:bulletEnabled val="1"/>
        </dgm:presLayoutVars>
      </dgm:prSet>
      <dgm:spPr/>
      <dgm:t>
        <a:bodyPr/>
        <a:lstStyle/>
        <a:p>
          <a:endParaRPr lang="de-DE"/>
        </a:p>
      </dgm:t>
    </dgm:pt>
    <dgm:pt modelId="{F9C3974E-ED51-47A2-921B-3F6CB3E05B42}" type="pres">
      <dgm:prSet presAssocID="{AB24790A-5CFD-4F9C-8975-8A9AFC6B12D5}" presName="invisiNode" presStyleLbl="node1" presStyleIdx="1" presStyleCnt="4"/>
      <dgm:spPr/>
    </dgm:pt>
    <dgm:pt modelId="{76FBF7F9-52B8-49E2-AD03-2A0949654EDC}" type="pres">
      <dgm:prSet presAssocID="{AB24790A-5CFD-4F9C-8975-8A9AFC6B12D5}" presName="imagNode" presStyleLbl="fgImgPlace1" presStyleIdx="1" presStyleCnt="4"/>
      <dgm:spPr>
        <a:blipFill rotWithShape="1">
          <a:blip xmlns:r="http://schemas.openxmlformats.org/officeDocument/2006/relationships" r:embed="rId2"/>
          <a:stretch>
            <a:fillRect/>
          </a:stretch>
        </a:blipFill>
      </dgm:spPr>
    </dgm:pt>
    <dgm:pt modelId="{143957DD-1C9A-44E3-B913-6C31D1DDE124}" type="pres">
      <dgm:prSet presAssocID="{6274588B-9CFF-4F52-8125-9F59B9DB2A84}" presName="sibTrans" presStyleLbl="sibTrans2D1" presStyleIdx="0" presStyleCnt="0"/>
      <dgm:spPr/>
      <dgm:t>
        <a:bodyPr/>
        <a:lstStyle/>
        <a:p>
          <a:endParaRPr lang="de-DE"/>
        </a:p>
      </dgm:t>
    </dgm:pt>
    <dgm:pt modelId="{E7FEE185-34BC-481C-98F9-9398ECCFB1D1}" type="pres">
      <dgm:prSet presAssocID="{22A40B4D-7869-473E-A413-65DDFD18802C}" presName="compNode" presStyleCnt="0"/>
      <dgm:spPr/>
    </dgm:pt>
    <dgm:pt modelId="{CE73F873-C4DF-40CB-A342-F195EDD738EC}" type="pres">
      <dgm:prSet presAssocID="{22A40B4D-7869-473E-A413-65DDFD18802C}" presName="bkgdShape" presStyleLbl="node1" presStyleIdx="2" presStyleCnt="4"/>
      <dgm:spPr/>
      <dgm:t>
        <a:bodyPr/>
        <a:lstStyle/>
        <a:p>
          <a:endParaRPr lang="de-DE"/>
        </a:p>
      </dgm:t>
    </dgm:pt>
    <dgm:pt modelId="{1F0AA789-CA73-4957-B00C-AAAA82B08676}" type="pres">
      <dgm:prSet presAssocID="{22A40B4D-7869-473E-A413-65DDFD18802C}" presName="nodeTx" presStyleLbl="node1" presStyleIdx="2" presStyleCnt="4">
        <dgm:presLayoutVars>
          <dgm:bulletEnabled val="1"/>
        </dgm:presLayoutVars>
      </dgm:prSet>
      <dgm:spPr/>
      <dgm:t>
        <a:bodyPr/>
        <a:lstStyle/>
        <a:p>
          <a:endParaRPr lang="de-DE"/>
        </a:p>
      </dgm:t>
    </dgm:pt>
    <dgm:pt modelId="{22F38F47-7966-4308-878E-56249C85E461}" type="pres">
      <dgm:prSet presAssocID="{22A40B4D-7869-473E-A413-65DDFD18802C}" presName="invisiNode" presStyleLbl="node1" presStyleIdx="2" presStyleCnt="4"/>
      <dgm:spPr/>
    </dgm:pt>
    <dgm:pt modelId="{75CAFF32-626C-4981-BE49-B2499B69E963}" type="pres">
      <dgm:prSet presAssocID="{22A40B4D-7869-473E-A413-65DDFD18802C}" presName="imagNode" presStyleLbl="fgImgPlace1" presStyleIdx="2" presStyleCnt="4"/>
      <dgm:spPr>
        <a:blipFill rotWithShape="1">
          <a:blip xmlns:r="http://schemas.openxmlformats.org/officeDocument/2006/relationships" r:embed="rId3"/>
          <a:stretch>
            <a:fillRect/>
          </a:stretch>
        </a:blipFill>
      </dgm:spPr>
    </dgm:pt>
    <dgm:pt modelId="{BD314334-078C-4709-ABA4-69001B0A47B2}" type="pres">
      <dgm:prSet presAssocID="{CAB21487-0972-4E22-95D9-1D040C984A0A}" presName="sibTrans" presStyleLbl="sibTrans2D1" presStyleIdx="0" presStyleCnt="0"/>
      <dgm:spPr/>
      <dgm:t>
        <a:bodyPr/>
        <a:lstStyle/>
        <a:p>
          <a:endParaRPr lang="de-DE"/>
        </a:p>
      </dgm:t>
    </dgm:pt>
    <dgm:pt modelId="{F868D5CA-012C-4D39-99BD-450B0F577A6F}" type="pres">
      <dgm:prSet presAssocID="{0612B4F2-01DE-4950-A57B-66855CBFC9A1}" presName="compNode" presStyleCnt="0"/>
      <dgm:spPr/>
    </dgm:pt>
    <dgm:pt modelId="{8F8BD304-AE73-4C0E-BE04-2D0739C5E5DD}" type="pres">
      <dgm:prSet presAssocID="{0612B4F2-01DE-4950-A57B-66855CBFC9A1}" presName="bkgdShape" presStyleLbl="node1" presStyleIdx="3" presStyleCnt="4"/>
      <dgm:spPr/>
      <dgm:t>
        <a:bodyPr/>
        <a:lstStyle/>
        <a:p>
          <a:endParaRPr lang="de-DE"/>
        </a:p>
      </dgm:t>
    </dgm:pt>
    <dgm:pt modelId="{FFD7756E-6EFE-40F6-832B-BA03C36021E8}" type="pres">
      <dgm:prSet presAssocID="{0612B4F2-01DE-4950-A57B-66855CBFC9A1}" presName="nodeTx" presStyleLbl="node1" presStyleIdx="3" presStyleCnt="4">
        <dgm:presLayoutVars>
          <dgm:bulletEnabled val="1"/>
        </dgm:presLayoutVars>
      </dgm:prSet>
      <dgm:spPr/>
      <dgm:t>
        <a:bodyPr/>
        <a:lstStyle/>
        <a:p>
          <a:endParaRPr lang="de-DE"/>
        </a:p>
      </dgm:t>
    </dgm:pt>
    <dgm:pt modelId="{9C18AFE2-235A-48A7-A035-A9ECBFB85D37}" type="pres">
      <dgm:prSet presAssocID="{0612B4F2-01DE-4950-A57B-66855CBFC9A1}" presName="invisiNode" presStyleLbl="node1" presStyleIdx="3" presStyleCnt="4"/>
      <dgm:spPr/>
    </dgm:pt>
    <dgm:pt modelId="{96D36036-D50A-458B-A54B-1B9EEC68D478}" type="pres">
      <dgm:prSet presAssocID="{0612B4F2-01DE-4950-A57B-66855CBFC9A1}" presName="imagNode" presStyleLbl="fgImgPlace1" presStyleIdx="3" presStyleCnt="4"/>
      <dgm:spPr>
        <a:blipFill rotWithShape="1">
          <a:blip xmlns:r="http://schemas.openxmlformats.org/officeDocument/2006/relationships" r:embed="rId4"/>
          <a:stretch>
            <a:fillRect/>
          </a:stretch>
        </a:blipFill>
      </dgm:spPr>
    </dgm:pt>
  </dgm:ptLst>
  <dgm:cxnLst>
    <dgm:cxn modelId="{AD4EA57E-5AE9-45E7-B28D-47057D8C6BAC}" srcId="{2BA73B08-ECD2-4900-8ECA-C46943EA3FD6}" destId="{E9C5B97D-2ACF-4605-AB6B-4CC6FED20515}" srcOrd="0" destOrd="0" parTransId="{C73051F0-39BC-411B-B243-B5258F2B4FB2}" sibTransId="{335882C2-EDF2-4E66-BEDC-BBF383BA6269}"/>
    <dgm:cxn modelId="{BFE5AA2E-DD66-415F-A917-68A1BBC45227}" type="presOf" srcId="{22A40B4D-7869-473E-A413-65DDFD18802C}" destId="{CE73F873-C4DF-40CB-A342-F195EDD738EC}" srcOrd="0" destOrd="0" presId="urn:microsoft.com/office/officeart/2005/8/layout/hList7"/>
    <dgm:cxn modelId="{E01206F5-C440-49DD-8E5D-C115C7848437}" srcId="{2BA73B08-ECD2-4900-8ECA-C46943EA3FD6}" destId="{AB24790A-5CFD-4F9C-8975-8A9AFC6B12D5}" srcOrd="1" destOrd="0" parTransId="{22505A0F-ED41-4892-9C4F-CEFC6269F4A1}" sibTransId="{6274588B-9CFF-4F52-8125-9F59B9DB2A84}"/>
    <dgm:cxn modelId="{FCC08E19-45E4-4866-A366-03E44D03AE89}" type="presOf" srcId="{2BA73B08-ECD2-4900-8ECA-C46943EA3FD6}" destId="{D878D336-960A-4A66-9D6B-CFF9A7A22455}" srcOrd="0" destOrd="0" presId="urn:microsoft.com/office/officeart/2005/8/layout/hList7"/>
    <dgm:cxn modelId="{2EA3EC3E-D8D9-4E9C-B452-D81D63DFA024}" srcId="{2BA73B08-ECD2-4900-8ECA-C46943EA3FD6}" destId="{0612B4F2-01DE-4950-A57B-66855CBFC9A1}" srcOrd="3" destOrd="0" parTransId="{A5F1CD34-C991-49B6-B69A-A62135F098D6}" sibTransId="{E6D72B59-FB71-43F8-B214-148590856758}"/>
    <dgm:cxn modelId="{78EC099B-979C-4CBA-A8E3-E58C24A1BC92}" srcId="{2BA73B08-ECD2-4900-8ECA-C46943EA3FD6}" destId="{22A40B4D-7869-473E-A413-65DDFD18802C}" srcOrd="2" destOrd="0" parTransId="{58F92E3B-53C9-4B73-B3B8-EC01303DADD5}" sibTransId="{CAB21487-0972-4E22-95D9-1D040C984A0A}"/>
    <dgm:cxn modelId="{987050FC-B652-47BE-BFBF-358B391D97DF}" type="presOf" srcId="{E9C5B97D-2ACF-4605-AB6B-4CC6FED20515}" destId="{0F2D3E03-5C0F-4BAC-ADF8-04E952539D24}" srcOrd="0" destOrd="0" presId="urn:microsoft.com/office/officeart/2005/8/layout/hList7"/>
    <dgm:cxn modelId="{CE0A4DD1-07B1-4CA6-ACBA-CEC758C3E3A4}" type="presOf" srcId="{E9C5B97D-2ACF-4605-AB6B-4CC6FED20515}" destId="{DBE9A2AD-5790-4AC9-83DA-6AC64F3EF2C0}" srcOrd="1" destOrd="0" presId="urn:microsoft.com/office/officeart/2005/8/layout/hList7"/>
    <dgm:cxn modelId="{42BF9523-A939-4899-B0B5-EA0E17E8A4C8}" type="presOf" srcId="{0612B4F2-01DE-4950-A57B-66855CBFC9A1}" destId="{FFD7756E-6EFE-40F6-832B-BA03C36021E8}" srcOrd="1" destOrd="0" presId="urn:microsoft.com/office/officeart/2005/8/layout/hList7"/>
    <dgm:cxn modelId="{E9FEDA2D-594A-4076-B279-7FF5FF9F8ED5}" type="presOf" srcId="{6274588B-9CFF-4F52-8125-9F59B9DB2A84}" destId="{143957DD-1C9A-44E3-B913-6C31D1DDE124}" srcOrd="0" destOrd="0" presId="urn:microsoft.com/office/officeart/2005/8/layout/hList7"/>
    <dgm:cxn modelId="{A7D10B67-EF7F-480A-80EC-B14ECDF7A06D}" type="presOf" srcId="{CAB21487-0972-4E22-95D9-1D040C984A0A}" destId="{BD314334-078C-4709-ABA4-69001B0A47B2}" srcOrd="0" destOrd="0" presId="urn:microsoft.com/office/officeart/2005/8/layout/hList7"/>
    <dgm:cxn modelId="{4C9837A8-3754-4F71-A70F-C4E2A4F05350}" type="presOf" srcId="{AB24790A-5CFD-4F9C-8975-8A9AFC6B12D5}" destId="{6C464B7A-1620-4E33-8B90-4F0F80DE40C0}" srcOrd="1" destOrd="0" presId="urn:microsoft.com/office/officeart/2005/8/layout/hList7"/>
    <dgm:cxn modelId="{4348CB7F-9528-4471-B055-1B5F011BCFC1}" type="presOf" srcId="{0612B4F2-01DE-4950-A57B-66855CBFC9A1}" destId="{8F8BD304-AE73-4C0E-BE04-2D0739C5E5DD}" srcOrd="0" destOrd="0" presId="urn:microsoft.com/office/officeart/2005/8/layout/hList7"/>
    <dgm:cxn modelId="{BC274F91-110C-4DAB-B02D-5F83A2C3A33D}" type="presOf" srcId="{AB24790A-5CFD-4F9C-8975-8A9AFC6B12D5}" destId="{95C9D1BA-8133-4866-A96C-8D246970D39D}" srcOrd="0" destOrd="0" presId="urn:microsoft.com/office/officeart/2005/8/layout/hList7"/>
    <dgm:cxn modelId="{9B30FA8F-6ABC-45FE-86EB-4C849931CC30}" type="presOf" srcId="{22A40B4D-7869-473E-A413-65DDFD18802C}" destId="{1F0AA789-CA73-4957-B00C-AAAA82B08676}" srcOrd="1" destOrd="0" presId="urn:microsoft.com/office/officeart/2005/8/layout/hList7"/>
    <dgm:cxn modelId="{F48E39C5-2842-4746-94BF-E598A71B9F0D}" type="presOf" srcId="{335882C2-EDF2-4E66-BEDC-BBF383BA6269}" destId="{F2096702-6375-4FF6-B1E7-23B2B9D22E6D}" srcOrd="0" destOrd="0" presId="urn:microsoft.com/office/officeart/2005/8/layout/hList7"/>
    <dgm:cxn modelId="{E8155759-6743-4F39-9D32-844250EE7D89}" type="presParOf" srcId="{D878D336-960A-4A66-9D6B-CFF9A7A22455}" destId="{669CCC08-7927-440B-94F8-DE2571DF89AA}" srcOrd="0" destOrd="0" presId="urn:microsoft.com/office/officeart/2005/8/layout/hList7"/>
    <dgm:cxn modelId="{1CB73BE5-0D35-4EBC-BB13-5DB634727445}" type="presParOf" srcId="{D878D336-960A-4A66-9D6B-CFF9A7A22455}" destId="{53688815-F0DE-4558-9197-922444BC2822}" srcOrd="1" destOrd="0" presId="urn:microsoft.com/office/officeart/2005/8/layout/hList7"/>
    <dgm:cxn modelId="{5215DB28-6FA2-4A9B-8466-44B80EF2AD7F}" type="presParOf" srcId="{53688815-F0DE-4558-9197-922444BC2822}" destId="{D187DF2B-CF71-49E6-8633-E0F524F701DC}" srcOrd="0" destOrd="0" presId="urn:microsoft.com/office/officeart/2005/8/layout/hList7"/>
    <dgm:cxn modelId="{C015B97F-FCDC-4F72-B626-529B34BBCEF7}" type="presParOf" srcId="{D187DF2B-CF71-49E6-8633-E0F524F701DC}" destId="{0F2D3E03-5C0F-4BAC-ADF8-04E952539D24}" srcOrd="0" destOrd="0" presId="urn:microsoft.com/office/officeart/2005/8/layout/hList7"/>
    <dgm:cxn modelId="{5EB50178-3963-4D19-BDD9-D15E2B83272B}" type="presParOf" srcId="{D187DF2B-CF71-49E6-8633-E0F524F701DC}" destId="{DBE9A2AD-5790-4AC9-83DA-6AC64F3EF2C0}" srcOrd="1" destOrd="0" presId="urn:microsoft.com/office/officeart/2005/8/layout/hList7"/>
    <dgm:cxn modelId="{35F641FD-0E36-4100-8BF5-A758ACB39923}" type="presParOf" srcId="{D187DF2B-CF71-49E6-8633-E0F524F701DC}" destId="{83E66575-511A-4EFC-8907-C5DC78DE128A}" srcOrd="2" destOrd="0" presId="urn:microsoft.com/office/officeart/2005/8/layout/hList7"/>
    <dgm:cxn modelId="{442DCDCA-D359-4A61-AE8C-6D1D6508D2A3}" type="presParOf" srcId="{D187DF2B-CF71-49E6-8633-E0F524F701DC}" destId="{7A8B8005-A9EB-459D-9ECD-A9DC23FD93EF}" srcOrd="3" destOrd="0" presId="urn:microsoft.com/office/officeart/2005/8/layout/hList7"/>
    <dgm:cxn modelId="{7D8B225D-940D-4B54-BCDD-E3683CD70B54}" type="presParOf" srcId="{53688815-F0DE-4558-9197-922444BC2822}" destId="{F2096702-6375-4FF6-B1E7-23B2B9D22E6D}" srcOrd="1" destOrd="0" presId="urn:microsoft.com/office/officeart/2005/8/layout/hList7"/>
    <dgm:cxn modelId="{7B420405-B9A5-4A8B-8194-2AB8C9799424}" type="presParOf" srcId="{53688815-F0DE-4558-9197-922444BC2822}" destId="{EE4CADF4-54C6-4503-B7FA-F2F94ED1F4FF}" srcOrd="2" destOrd="0" presId="urn:microsoft.com/office/officeart/2005/8/layout/hList7"/>
    <dgm:cxn modelId="{83D2582B-C1C2-4622-B6C7-65DB3207DE09}" type="presParOf" srcId="{EE4CADF4-54C6-4503-B7FA-F2F94ED1F4FF}" destId="{95C9D1BA-8133-4866-A96C-8D246970D39D}" srcOrd="0" destOrd="0" presId="urn:microsoft.com/office/officeart/2005/8/layout/hList7"/>
    <dgm:cxn modelId="{8A95D630-B02E-4CDE-B579-A4F8C6B59BBC}" type="presParOf" srcId="{EE4CADF4-54C6-4503-B7FA-F2F94ED1F4FF}" destId="{6C464B7A-1620-4E33-8B90-4F0F80DE40C0}" srcOrd="1" destOrd="0" presId="urn:microsoft.com/office/officeart/2005/8/layout/hList7"/>
    <dgm:cxn modelId="{3BA04525-3DBB-4864-8189-D8D854F64E7C}" type="presParOf" srcId="{EE4CADF4-54C6-4503-B7FA-F2F94ED1F4FF}" destId="{F9C3974E-ED51-47A2-921B-3F6CB3E05B42}" srcOrd="2" destOrd="0" presId="urn:microsoft.com/office/officeart/2005/8/layout/hList7"/>
    <dgm:cxn modelId="{7569B477-6F9D-4E74-8AEA-C095DE28A9B1}" type="presParOf" srcId="{EE4CADF4-54C6-4503-B7FA-F2F94ED1F4FF}" destId="{76FBF7F9-52B8-49E2-AD03-2A0949654EDC}" srcOrd="3" destOrd="0" presId="urn:microsoft.com/office/officeart/2005/8/layout/hList7"/>
    <dgm:cxn modelId="{BD069676-980B-4A03-AEFA-A4421D3B0E32}" type="presParOf" srcId="{53688815-F0DE-4558-9197-922444BC2822}" destId="{143957DD-1C9A-44E3-B913-6C31D1DDE124}" srcOrd="3" destOrd="0" presId="urn:microsoft.com/office/officeart/2005/8/layout/hList7"/>
    <dgm:cxn modelId="{BF5F02A8-43E4-4FD9-9AE2-9233968C3592}" type="presParOf" srcId="{53688815-F0DE-4558-9197-922444BC2822}" destId="{E7FEE185-34BC-481C-98F9-9398ECCFB1D1}" srcOrd="4" destOrd="0" presId="urn:microsoft.com/office/officeart/2005/8/layout/hList7"/>
    <dgm:cxn modelId="{5209886E-BC1D-4065-BB72-19D2A07C1B09}" type="presParOf" srcId="{E7FEE185-34BC-481C-98F9-9398ECCFB1D1}" destId="{CE73F873-C4DF-40CB-A342-F195EDD738EC}" srcOrd="0" destOrd="0" presId="urn:microsoft.com/office/officeart/2005/8/layout/hList7"/>
    <dgm:cxn modelId="{1FA1D345-9030-4499-B018-D5F9AA80769D}" type="presParOf" srcId="{E7FEE185-34BC-481C-98F9-9398ECCFB1D1}" destId="{1F0AA789-CA73-4957-B00C-AAAA82B08676}" srcOrd="1" destOrd="0" presId="urn:microsoft.com/office/officeart/2005/8/layout/hList7"/>
    <dgm:cxn modelId="{F3040A60-ED7E-49C6-85FE-A1DED2D19094}" type="presParOf" srcId="{E7FEE185-34BC-481C-98F9-9398ECCFB1D1}" destId="{22F38F47-7966-4308-878E-56249C85E461}" srcOrd="2" destOrd="0" presId="urn:microsoft.com/office/officeart/2005/8/layout/hList7"/>
    <dgm:cxn modelId="{D3E2906C-9E49-48DA-A0C3-D1A7FFAA0463}" type="presParOf" srcId="{E7FEE185-34BC-481C-98F9-9398ECCFB1D1}" destId="{75CAFF32-626C-4981-BE49-B2499B69E963}" srcOrd="3" destOrd="0" presId="urn:microsoft.com/office/officeart/2005/8/layout/hList7"/>
    <dgm:cxn modelId="{14DE24D3-A3F0-48DD-8015-F2E6C73860DD}" type="presParOf" srcId="{53688815-F0DE-4558-9197-922444BC2822}" destId="{BD314334-078C-4709-ABA4-69001B0A47B2}" srcOrd="5" destOrd="0" presId="urn:microsoft.com/office/officeart/2005/8/layout/hList7"/>
    <dgm:cxn modelId="{BC68D7BA-D398-4D90-8E1B-E6D62A92E259}" type="presParOf" srcId="{53688815-F0DE-4558-9197-922444BC2822}" destId="{F868D5CA-012C-4D39-99BD-450B0F577A6F}" srcOrd="6" destOrd="0" presId="urn:microsoft.com/office/officeart/2005/8/layout/hList7"/>
    <dgm:cxn modelId="{4AAFE814-F7B7-47CD-9B5D-217F2BBBBDFB}" type="presParOf" srcId="{F868D5CA-012C-4D39-99BD-450B0F577A6F}" destId="{8F8BD304-AE73-4C0E-BE04-2D0739C5E5DD}" srcOrd="0" destOrd="0" presId="urn:microsoft.com/office/officeart/2005/8/layout/hList7"/>
    <dgm:cxn modelId="{79F43542-8724-41B6-BD56-EF01ED542B56}" type="presParOf" srcId="{F868D5CA-012C-4D39-99BD-450B0F577A6F}" destId="{FFD7756E-6EFE-40F6-832B-BA03C36021E8}" srcOrd="1" destOrd="0" presId="urn:microsoft.com/office/officeart/2005/8/layout/hList7"/>
    <dgm:cxn modelId="{25A610FB-796C-4427-ADA0-A5067866DDF6}" type="presParOf" srcId="{F868D5CA-012C-4D39-99BD-450B0F577A6F}" destId="{9C18AFE2-235A-48A7-A035-A9ECBFB85D37}" srcOrd="2" destOrd="0" presId="urn:microsoft.com/office/officeart/2005/8/layout/hList7"/>
    <dgm:cxn modelId="{3B9CB477-9B91-4C6E-8F29-86DF5D875CB7}" type="presParOf" srcId="{F868D5CA-012C-4D39-99BD-450B0F577A6F}" destId="{96D36036-D50A-458B-A54B-1B9EEC68D478}"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AE1D4D-3B28-490C-B947-E7D3DC4CD6A3}"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C813A523-F117-495E-9E53-0AF250DC66DC}">
      <dgm:prSet phldrT="[Text]" custT="1"/>
      <dgm:spPr>
        <a:solidFill>
          <a:schemeClr val="bg2">
            <a:lumMod val="50000"/>
          </a:schemeClr>
        </a:solidFill>
      </dgm:spPr>
      <dgm:t>
        <a:bodyPr/>
        <a:lstStyle/>
        <a:p>
          <a:pPr algn="ctr"/>
          <a:r>
            <a:rPr lang="en-GB" sz="1800" b="1" i="0">
              <a:solidFill>
                <a:schemeClr val="bg1"/>
              </a:solidFill>
              <a:latin typeface="Calibri" panose="020F0502020204030204" pitchFamily="34" charset="0"/>
              <a:cs typeface="Calibri" panose="020F0502020204030204" pitchFamily="34" charset="0"/>
            </a:rPr>
            <a:t>Union values strand</a:t>
          </a:r>
        </a:p>
      </dgm:t>
    </dgm:pt>
    <dgm:pt modelId="{FDE4C5F9-47C0-4E3C-9272-C358369FE90D}" type="parTrans" cxnId="{6F77C02A-4D9C-4412-AD72-2DA5C009A68B}">
      <dgm:prSet/>
      <dgm:spPr/>
      <dgm:t>
        <a:bodyPr/>
        <a:lstStyle/>
        <a:p>
          <a:pPr algn="ctr"/>
          <a:endParaRPr lang="en-US" sz="1800">
            <a:latin typeface="Calibri" panose="020F0502020204030204" pitchFamily="34" charset="0"/>
            <a:cs typeface="Calibri" panose="020F0502020204030204" pitchFamily="34" charset="0"/>
          </a:endParaRPr>
        </a:p>
      </dgm:t>
    </dgm:pt>
    <dgm:pt modelId="{354E3175-2545-4194-8930-1C92A3AD51BE}" type="sibTrans" cxnId="{6F77C02A-4D9C-4412-AD72-2DA5C009A68B}">
      <dgm:prSet/>
      <dgm:spPr/>
      <dgm:t>
        <a:bodyPr/>
        <a:lstStyle/>
        <a:p>
          <a:pPr algn="ctr"/>
          <a:endParaRPr lang="en-US" sz="1800">
            <a:latin typeface="Calibri" panose="020F0502020204030204" pitchFamily="34" charset="0"/>
            <a:cs typeface="Calibri" panose="020F0502020204030204" pitchFamily="34" charset="0"/>
          </a:endParaRPr>
        </a:p>
      </dgm:t>
    </dgm:pt>
    <dgm:pt modelId="{180AB73B-F175-433A-A4E6-986B292EC049}">
      <dgm:prSet custT="1"/>
      <dgm:spPr>
        <a:solidFill>
          <a:schemeClr val="bg2">
            <a:lumMod val="50000"/>
          </a:schemeClr>
        </a:solidFill>
      </dgm:spPr>
      <dgm:t>
        <a:bodyPr/>
        <a:lstStyle/>
        <a:p>
          <a:pPr algn="ctr"/>
          <a:r>
            <a:rPr lang="en-GB" sz="1800" b="1">
              <a:solidFill>
                <a:schemeClr val="bg1"/>
              </a:solidFill>
              <a:latin typeface="Calibri" panose="020F0502020204030204" pitchFamily="34" charset="0"/>
              <a:cs typeface="Calibri" panose="020F0502020204030204" pitchFamily="34" charset="0"/>
            </a:rPr>
            <a:t>Equality</a:t>
          </a:r>
          <a:r>
            <a:rPr lang="en-GB" sz="1800" b="1" i="1">
              <a:solidFill>
                <a:schemeClr val="bg1"/>
              </a:solidFill>
              <a:latin typeface="Calibri" panose="020F0502020204030204" pitchFamily="34" charset="0"/>
              <a:cs typeface="Calibri" panose="020F0502020204030204" pitchFamily="34" charset="0"/>
            </a:rPr>
            <a:t>,</a:t>
          </a:r>
          <a:r>
            <a:rPr lang="en-GB" sz="1800" b="1">
              <a:solidFill>
                <a:schemeClr val="bg1"/>
              </a:solidFill>
              <a:latin typeface="Calibri" panose="020F0502020204030204" pitchFamily="34" charset="0"/>
              <a:cs typeface="Calibri" panose="020F0502020204030204" pitchFamily="34" charset="0"/>
            </a:rPr>
            <a:t> Rights </a:t>
          </a:r>
          <a:r>
            <a:rPr lang="en-GB" sz="1800" b="1" i="0">
              <a:solidFill>
                <a:schemeClr val="bg1"/>
              </a:solidFill>
              <a:latin typeface="Calibri" panose="020F0502020204030204" pitchFamily="34" charset="0"/>
              <a:cs typeface="Calibri" panose="020F0502020204030204" pitchFamily="34" charset="0"/>
            </a:rPr>
            <a:t>and Gender Equality </a:t>
          </a:r>
          <a:r>
            <a:rPr lang="en-GB" sz="1800" b="1">
              <a:solidFill>
                <a:schemeClr val="bg1"/>
              </a:solidFill>
              <a:latin typeface="Calibri" panose="020F0502020204030204" pitchFamily="34" charset="0"/>
              <a:cs typeface="Calibri" panose="020F0502020204030204" pitchFamily="34" charset="0"/>
            </a:rPr>
            <a:t>strand </a:t>
          </a:r>
          <a:endParaRPr lang="fr-BE" sz="1800" b="1">
            <a:solidFill>
              <a:schemeClr val="bg1"/>
            </a:solidFill>
            <a:latin typeface="Calibri" panose="020F0502020204030204" pitchFamily="34" charset="0"/>
            <a:cs typeface="Calibri" panose="020F0502020204030204" pitchFamily="34" charset="0"/>
          </a:endParaRPr>
        </a:p>
      </dgm:t>
    </dgm:pt>
    <dgm:pt modelId="{D7141A59-6CA2-4C86-AFFC-976EE47A2A04}" type="parTrans" cxnId="{146D7C34-F59A-431A-B70E-41233ECFEADA}">
      <dgm:prSet/>
      <dgm:spPr/>
      <dgm:t>
        <a:bodyPr/>
        <a:lstStyle/>
        <a:p>
          <a:pPr algn="ctr"/>
          <a:endParaRPr lang="en-US" sz="1800">
            <a:latin typeface="Calibri" panose="020F0502020204030204" pitchFamily="34" charset="0"/>
            <a:cs typeface="Calibri" panose="020F0502020204030204" pitchFamily="34" charset="0"/>
          </a:endParaRPr>
        </a:p>
      </dgm:t>
    </dgm:pt>
    <dgm:pt modelId="{D39821D6-52D8-4D11-9EE3-53E413360440}" type="sibTrans" cxnId="{146D7C34-F59A-431A-B70E-41233ECFEADA}">
      <dgm:prSet/>
      <dgm:spPr/>
      <dgm:t>
        <a:bodyPr/>
        <a:lstStyle/>
        <a:p>
          <a:pPr algn="ctr"/>
          <a:endParaRPr lang="en-US" sz="1800">
            <a:latin typeface="Calibri" panose="020F0502020204030204" pitchFamily="34" charset="0"/>
            <a:cs typeface="Calibri" panose="020F0502020204030204" pitchFamily="34" charset="0"/>
          </a:endParaRPr>
        </a:p>
      </dgm:t>
    </dgm:pt>
    <dgm:pt modelId="{C14A2CAA-DDE9-4051-81B0-465179B86A6C}">
      <dgm:prSet custT="1"/>
      <dgm:spPr>
        <a:solidFill>
          <a:schemeClr val="bg2">
            <a:lumMod val="50000"/>
          </a:schemeClr>
        </a:solidFill>
      </dgm:spPr>
      <dgm:t>
        <a:bodyPr/>
        <a:lstStyle/>
        <a:p>
          <a:pPr algn="ctr"/>
          <a:r>
            <a:rPr lang="en-GB" sz="1800" b="1">
              <a:solidFill>
                <a:schemeClr val="bg1"/>
              </a:solidFill>
              <a:latin typeface="Calibri" panose="020F0502020204030204" pitchFamily="34" charset="0"/>
              <a:cs typeface="Calibri" panose="020F0502020204030204" pitchFamily="34" charset="0"/>
            </a:rPr>
            <a:t>Daphne strand </a:t>
          </a:r>
          <a:endParaRPr lang="fr-BE" sz="1800" b="1">
            <a:solidFill>
              <a:schemeClr val="bg1"/>
            </a:solidFill>
            <a:latin typeface="Calibri" panose="020F0502020204030204" pitchFamily="34" charset="0"/>
            <a:cs typeface="Calibri" panose="020F0502020204030204" pitchFamily="34" charset="0"/>
          </a:endParaRPr>
        </a:p>
      </dgm:t>
    </dgm:pt>
    <dgm:pt modelId="{5E06CFFB-08B5-4085-8990-8EE8C149D7B5}" type="parTrans" cxnId="{96765CBF-562D-40E4-BEE3-2CEA50FA5ED6}">
      <dgm:prSet/>
      <dgm:spPr/>
      <dgm:t>
        <a:bodyPr/>
        <a:lstStyle/>
        <a:p>
          <a:pPr algn="ctr"/>
          <a:endParaRPr lang="en-US" sz="1800">
            <a:latin typeface="Calibri" panose="020F0502020204030204" pitchFamily="34" charset="0"/>
            <a:cs typeface="Calibri" panose="020F0502020204030204" pitchFamily="34" charset="0"/>
          </a:endParaRPr>
        </a:p>
      </dgm:t>
    </dgm:pt>
    <dgm:pt modelId="{B8617AD3-F7F7-42DB-83F0-AC515DF34F9B}" type="sibTrans" cxnId="{96765CBF-562D-40E4-BEE3-2CEA50FA5ED6}">
      <dgm:prSet/>
      <dgm:spPr/>
      <dgm:t>
        <a:bodyPr/>
        <a:lstStyle/>
        <a:p>
          <a:pPr algn="ctr"/>
          <a:endParaRPr lang="en-US" sz="1800">
            <a:latin typeface="Calibri" panose="020F0502020204030204" pitchFamily="34" charset="0"/>
            <a:cs typeface="Calibri" panose="020F0502020204030204" pitchFamily="34" charset="0"/>
          </a:endParaRPr>
        </a:p>
      </dgm:t>
    </dgm:pt>
    <dgm:pt modelId="{FC2DE556-B1F4-455B-A265-69A330675F91}">
      <dgm:prSet custT="1"/>
      <dgm:spPr>
        <a:solidFill>
          <a:schemeClr val="bg2">
            <a:lumMod val="50000"/>
          </a:schemeClr>
        </a:solidFill>
      </dgm:spPr>
      <dgm:t>
        <a:bodyPr/>
        <a:lstStyle/>
        <a:p>
          <a:pPr algn="ctr"/>
          <a:r>
            <a:rPr lang="en-GB" sz="1800" b="1">
              <a:solidFill>
                <a:schemeClr val="bg1"/>
              </a:solidFill>
              <a:latin typeface="Calibri" panose="020F0502020204030204" pitchFamily="34" charset="0"/>
              <a:cs typeface="Calibri" panose="020F0502020204030204" pitchFamily="34" charset="0"/>
            </a:rPr>
            <a:t>Citizens' engagement and participation strand</a:t>
          </a:r>
          <a:endParaRPr lang="fr-BE" sz="1800" b="1">
            <a:solidFill>
              <a:schemeClr val="bg1"/>
            </a:solidFill>
            <a:latin typeface="Calibri" panose="020F0502020204030204" pitchFamily="34" charset="0"/>
            <a:cs typeface="Calibri" panose="020F0502020204030204" pitchFamily="34" charset="0"/>
          </a:endParaRPr>
        </a:p>
      </dgm:t>
    </dgm:pt>
    <dgm:pt modelId="{74126A0C-2ABB-4272-A79B-8528BB2F9FE2}" type="parTrans" cxnId="{95F90743-B5C0-4E34-9E1B-8EEC6240F776}">
      <dgm:prSet/>
      <dgm:spPr/>
      <dgm:t>
        <a:bodyPr/>
        <a:lstStyle/>
        <a:p>
          <a:pPr algn="ctr"/>
          <a:endParaRPr lang="en-US" sz="1800">
            <a:latin typeface="Calibri" panose="020F0502020204030204" pitchFamily="34" charset="0"/>
            <a:cs typeface="Calibri" panose="020F0502020204030204" pitchFamily="34" charset="0"/>
          </a:endParaRPr>
        </a:p>
      </dgm:t>
    </dgm:pt>
    <dgm:pt modelId="{47C6B18D-E8AB-466D-8303-F9BC246F3C6A}" type="sibTrans" cxnId="{95F90743-B5C0-4E34-9E1B-8EEC6240F776}">
      <dgm:prSet/>
      <dgm:spPr/>
      <dgm:t>
        <a:bodyPr/>
        <a:lstStyle/>
        <a:p>
          <a:pPr algn="ctr"/>
          <a:endParaRPr lang="en-US" sz="1800">
            <a:latin typeface="Calibri" panose="020F0502020204030204" pitchFamily="34" charset="0"/>
            <a:cs typeface="Calibri" panose="020F0502020204030204" pitchFamily="34" charset="0"/>
          </a:endParaRPr>
        </a:p>
      </dgm:t>
    </dgm:pt>
    <dgm:pt modelId="{FEC03058-BD89-4F94-AD49-41BAAC3F6F55}" type="pres">
      <dgm:prSet presAssocID="{F8AE1D4D-3B28-490C-B947-E7D3DC4CD6A3}" presName="Name0" presStyleCnt="0">
        <dgm:presLayoutVars>
          <dgm:dir/>
          <dgm:resizeHandles val="exact"/>
        </dgm:presLayoutVars>
      </dgm:prSet>
      <dgm:spPr/>
      <dgm:t>
        <a:bodyPr/>
        <a:lstStyle/>
        <a:p>
          <a:endParaRPr lang="de-DE"/>
        </a:p>
      </dgm:t>
    </dgm:pt>
    <dgm:pt modelId="{7552E1E7-DEA2-433E-8BBB-9D08BB4728DC}" type="pres">
      <dgm:prSet presAssocID="{C813A523-F117-495E-9E53-0AF250DC66DC}" presName="composite" presStyleCnt="0"/>
      <dgm:spPr/>
    </dgm:pt>
    <dgm:pt modelId="{38B5716C-57FA-4440-BF5D-117CCBF64AF5}" type="pres">
      <dgm:prSet presAssocID="{C813A523-F117-495E-9E53-0AF250DC66DC}" presName="rect1" presStyleLbl="trAlignAcc1" presStyleIdx="0" presStyleCnt="4">
        <dgm:presLayoutVars>
          <dgm:bulletEnabled val="1"/>
        </dgm:presLayoutVars>
      </dgm:prSet>
      <dgm:spPr/>
      <dgm:t>
        <a:bodyPr/>
        <a:lstStyle/>
        <a:p>
          <a:endParaRPr lang="de-DE"/>
        </a:p>
      </dgm:t>
    </dgm:pt>
    <dgm:pt modelId="{4C5346E8-F37D-4F8B-9F8A-CC4929439EE2}" type="pres">
      <dgm:prSet presAssocID="{C813A523-F117-495E-9E53-0AF250DC66DC}" presName="rect2" presStyleLbl="fgImgPlace1" presStyleIdx="0" presStyleCnt="4"/>
      <dgm:spPr>
        <a:solidFill>
          <a:schemeClr val="accent1">
            <a:lumMod val="50000"/>
          </a:schemeClr>
        </a:solidFill>
      </dgm:spPr>
    </dgm:pt>
    <dgm:pt modelId="{A1DFAB4B-C52B-4616-8659-D4F254AF4764}" type="pres">
      <dgm:prSet presAssocID="{354E3175-2545-4194-8930-1C92A3AD51BE}" presName="sibTrans" presStyleCnt="0"/>
      <dgm:spPr/>
    </dgm:pt>
    <dgm:pt modelId="{FCFFA469-195E-4249-A35D-FB9FF44D31EC}" type="pres">
      <dgm:prSet presAssocID="{180AB73B-F175-433A-A4E6-986B292EC049}" presName="composite" presStyleCnt="0"/>
      <dgm:spPr/>
    </dgm:pt>
    <dgm:pt modelId="{4EAF9746-E2BA-4273-827C-8088CDE4A0E5}" type="pres">
      <dgm:prSet presAssocID="{180AB73B-F175-433A-A4E6-986B292EC049}" presName="rect1" presStyleLbl="trAlignAcc1" presStyleIdx="1" presStyleCnt="4">
        <dgm:presLayoutVars>
          <dgm:bulletEnabled val="1"/>
        </dgm:presLayoutVars>
      </dgm:prSet>
      <dgm:spPr/>
      <dgm:t>
        <a:bodyPr/>
        <a:lstStyle/>
        <a:p>
          <a:endParaRPr lang="de-DE"/>
        </a:p>
      </dgm:t>
    </dgm:pt>
    <dgm:pt modelId="{9F245753-975C-40AD-8959-002198008BC8}" type="pres">
      <dgm:prSet presAssocID="{180AB73B-F175-433A-A4E6-986B292EC049}" presName="rect2" presStyleLbl="fgImgPlace1" presStyleIdx="1" presStyleCnt="4"/>
      <dgm:spPr>
        <a:solidFill>
          <a:schemeClr val="accent1">
            <a:lumMod val="50000"/>
          </a:schemeClr>
        </a:solidFill>
      </dgm:spPr>
    </dgm:pt>
    <dgm:pt modelId="{E3F345E8-9251-40C3-9036-157C84E15080}" type="pres">
      <dgm:prSet presAssocID="{D39821D6-52D8-4D11-9EE3-53E413360440}" presName="sibTrans" presStyleCnt="0"/>
      <dgm:spPr/>
    </dgm:pt>
    <dgm:pt modelId="{7C329386-CCF5-4C98-BECE-01F4E8866E19}" type="pres">
      <dgm:prSet presAssocID="{FC2DE556-B1F4-455B-A265-69A330675F91}" presName="composite" presStyleCnt="0"/>
      <dgm:spPr/>
    </dgm:pt>
    <dgm:pt modelId="{043A271D-BC95-4FDA-B01F-EE9088F8169C}" type="pres">
      <dgm:prSet presAssocID="{FC2DE556-B1F4-455B-A265-69A330675F91}" presName="rect1" presStyleLbl="trAlignAcc1" presStyleIdx="2" presStyleCnt="4">
        <dgm:presLayoutVars>
          <dgm:bulletEnabled val="1"/>
        </dgm:presLayoutVars>
      </dgm:prSet>
      <dgm:spPr/>
      <dgm:t>
        <a:bodyPr/>
        <a:lstStyle/>
        <a:p>
          <a:endParaRPr lang="de-DE"/>
        </a:p>
      </dgm:t>
    </dgm:pt>
    <dgm:pt modelId="{FD206378-7B58-4935-86C5-8458F53F4328}" type="pres">
      <dgm:prSet presAssocID="{FC2DE556-B1F4-455B-A265-69A330675F91}" presName="rect2" presStyleLbl="fgImgPlace1" presStyleIdx="2" presStyleCnt="4"/>
      <dgm:spPr>
        <a:solidFill>
          <a:schemeClr val="accent1">
            <a:lumMod val="50000"/>
          </a:schemeClr>
        </a:solidFill>
      </dgm:spPr>
    </dgm:pt>
    <dgm:pt modelId="{F28642B7-EEF8-40E4-B672-C27B24BDC6C9}" type="pres">
      <dgm:prSet presAssocID="{47C6B18D-E8AB-466D-8303-F9BC246F3C6A}" presName="sibTrans" presStyleCnt="0"/>
      <dgm:spPr/>
    </dgm:pt>
    <dgm:pt modelId="{24F3AD81-1596-4AEC-9892-14301A5091D8}" type="pres">
      <dgm:prSet presAssocID="{C14A2CAA-DDE9-4051-81B0-465179B86A6C}" presName="composite" presStyleCnt="0"/>
      <dgm:spPr/>
    </dgm:pt>
    <dgm:pt modelId="{2E9B17B3-07DB-4AE5-AC99-FAFD87FE4C72}" type="pres">
      <dgm:prSet presAssocID="{C14A2CAA-DDE9-4051-81B0-465179B86A6C}" presName="rect1" presStyleLbl="trAlignAcc1" presStyleIdx="3" presStyleCnt="4">
        <dgm:presLayoutVars>
          <dgm:bulletEnabled val="1"/>
        </dgm:presLayoutVars>
      </dgm:prSet>
      <dgm:spPr/>
      <dgm:t>
        <a:bodyPr/>
        <a:lstStyle/>
        <a:p>
          <a:endParaRPr lang="de-DE"/>
        </a:p>
      </dgm:t>
    </dgm:pt>
    <dgm:pt modelId="{F1E00705-E996-4C36-B2D9-65B1551A523A}" type="pres">
      <dgm:prSet presAssocID="{C14A2CAA-DDE9-4051-81B0-465179B86A6C}" presName="rect2" presStyleLbl="fgImgPlace1" presStyleIdx="3" presStyleCnt="4"/>
      <dgm:spPr>
        <a:solidFill>
          <a:schemeClr val="accent1">
            <a:lumMod val="50000"/>
          </a:schemeClr>
        </a:solidFill>
      </dgm:spPr>
    </dgm:pt>
  </dgm:ptLst>
  <dgm:cxnLst>
    <dgm:cxn modelId="{527F69E8-DF67-4E07-9002-5CF6167C66D9}" type="presOf" srcId="{C813A523-F117-495E-9E53-0AF250DC66DC}" destId="{38B5716C-57FA-4440-BF5D-117CCBF64AF5}" srcOrd="0" destOrd="0" presId="urn:microsoft.com/office/officeart/2008/layout/PictureStrips"/>
    <dgm:cxn modelId="{96765CBF-562D-40E4-BEE3-2CEA50FA5ED6}" srcId="{F8AE1D4D-3B28-490C-B947-E7D3DC4CD6A3}" destId="{C14A2CAA-DDE9-4051-81B0-465179B86A6C}" srcOrd="3" destOrd="0" parTransId="{5E06CFFB-08B5-4085-8990-8EE8C149D7B5}" sibTransId="{B8617AD3-F7F7-42DB-83F0-AC515DF34F9B}"/>
    <dgm:cxn modelId="{700525EC-5685-47FB-A3CC-0634B6F6C26D}" type="presOf" srcId="{180AB73B-F175-433A-A4E6-986B292EC049}" destId="{4EAF9746-E2BA-4273-827C-8088CDE4A0E5}" srcOrd="0" destOrd="0" presId="urn:microsoft.com/office/officeart/2008/layout/PictureStrips"/>
    <dgm:cxn modelId="{BC26E268-1D15-486F-932C-065C609F5441}" type="presOf" srcId="{C14A2CAA-DDE9-4051-81B0-465179B86A6C}" destId="{2E9B17B3-07DB-4AE5-AC99-FAFD87FE4C72}" srcOrd="0" destOrd="0" presId="urn:microsoft.com/office/officeart/2008/layout/PictureStrips"/>
    <dgm:cxn modelId="{6CBCB4EA-0D4D-42BD-B135-22D5F9C5545B}" type="presOf" srcId="{F8AE1D4D-3B28-490C-B947-E7D3DC4CD6A3}" destId="{FEC03058-BD89-4F94-AD49-41BAAC3F6F55}" srcOrd="0" destOrd="0" presId="urn:microsoft.com/office/officeart/2008/layout/PictureStrips"/>
    <dgm:cxn modelId="{6F77C02A-4D9C-4412-AD72-2DA5C009A68B}" srcId="{F8AE1D4D-3B28-490C-B947-E7D3DC4CD6A3}" destId="{C813A523-F117-495E-9E53-0AF250DC66DC}" srcOrd="0" destOrd="0" parTransId="{FDE4C5F9-47C0-4E3C-9272-C358369FE90D}" sibTransId="{354E3175-2545-4194-8930-1C92A3AD51BE}"/>
    <dgm:cxn modelId="{95F90743-B5C0-4E34-9E1B-8EEC6240F776}" srcId="{F8AE1D4D-3B28-490C-B947-E7D3DC4CD6A3}" destId="{FC2DE556-B1F4-455B-A265-69A330675F91}" srcOrd="2" destOrd="0" parTransId="{74126A0C-2ABB-4272-A79B-8528BB2F9FE2}" sibTransId="{47C6B18D-E8AB-466D-8303-F9BC246F3C6A}"/>
    <dgm:cxn modelId="{146D7C34-F59A-431A-B70E-41233ECFEADA}" srcId="{F8AE1D4D-3B28-490C-B947-E7D3DC4CD6A3}" destId="{180AB73B-F175-433A-A4E6-986B292EC049}" srcOrd="1" destOrd="0" parTransId="{D7141A59-6CA2-4C86-AFFC-976EE47A2A04}" sibTransId="{D39821D6-52D8-4D11-9EE3-53E413360440}"/>
    <dgm:cxn modelId="{0BFBB0A3-FF47-43BC-95DD-83F0F1FAB0D6}" type="presOf" srcId="{FC2DE556-B1F4-455B-A265-69A330675F91}" destId="{043A271D-BC95-4FDA-B01F-EE9088F8169C}" srcOrd="0" destOrd="0" presId="urn:microsoft.com/office/officeart/2008/layout/PictureStrips"/>
    <dgm:cxn modelId="{36CB1CCC-E3D4-4942-8B27-E32D3C60817E}" type="presParOf" srcId="{FEC03058-BD89-4F94-AD49-41BAAC3F6F55}" destId="{7552E1E7-DEA2-433E-8BBB-9D08BB4728DC}" srcOrd="0" destOrd="0" presId="urn:microsoft.com/office/officeart/2008/layout/PictureStrips"/>
    <dgm:cxn modelId="{3AF141BB-9127-4272-919A-A88D7785BC0B}" type="presParOf" srcId="{7552E1E7-DEA2-433E-8BBB-9D08BB4728DC}" destId="{38B5716C-57FA-4440-BF5D-117CCBF64AF5}" srcOrd="0" destOrd="0" presId="urn:microsoft.com/office/officeart/2008/layout/PictureStrips"/>
    <dgm:cxn modelId="{E20965B4-D9BE-4845-80C1-5D0ECA803952}" type="presParOf" srcId="{7552E1E7-DEA2-433E-8BBB-9D08BB4728DC}" destId="{4C5346E8-F37D-4F8B-9F8A-CC4929439EE2}" srcOrd="1" destOrd="0" presId="urn:microsoft.com/office/officeart/2008/layout/PictureStrips"/>
    <dgm:cxn modelId="{31CFE045-2596-4F54-8A2E-CF12838A5E0C}" type="presParOf" srcId="{FEC03058-BD89-4F94-AD49-41BAAC3F6F55}" destId="{A1DFAB4B-C52B-4616-8659-D4F254AF4764}" srcOrd="1" destOrd="0" presId="urn:microsoft.com/office/officeart/2008/layout/PictureStrips"/>
    <dgm:cxn modelId="{3A537858-7784-453C-B292-6038D3A45417}" type="presParOf" srcId="{FEC03058-BD89-4F94-AD49-41BAAC3F6F55}" destId="{FCFFA469-195E-4249-A35D-FB9FF44D31EC}" srcOrd="2" destOrd="0" presId="urn:microsoft.com/office/officeart/2008/layout/PictureStrips"/>
    <dgm:cxn modelId="{2D806061-5980-447A-BFBF-800D99DADE88}" type="presParOf" srcId="{FCFFA469-195E-4249-A35D-FB9FF44D31EC}" destId="{4EAF9746-E2BA-4273-827C-8088CDE4A0E5}" srcOrd="0" destOrd="0" presId="urn:microsoft.com/office/officeart/2008/layout/PictureStrips"/>
    <dgm:cxn modelId="{D7BC9681-C813-4CE8-981A-AA334EBCFE25}" type="presParOf" srcId="{FCFFA469-195E-4249-A35D-FB9FF44D31EC}" destId="{9F245753-975C-40AD-8959-002198008BC8}" srcOrd="1" destOrd="0" presId="urn:microsoft.com/office/officeart/2008/layout/PictureStrips"/>
    <dgm:cxn modelId="{CE30F285-CF58-41B5-B22E-F3686659EC44}" type="presParOf" srcId="{FEC03058-BD89-4F94-AD49-41BAAC3F6F55}" destId="{E3F345E8-9251-40C3-9036-157C84E15080}" srcOrd="3" destOrd="0" presId="urn:microsoft.com/office/officeart/2008/layout/PictureStrips"/>
    <dgm:cxn modelId="{E6991859-EA05-449F-B379-82E5B6AE633F}" type="presParOf" srcId="{FEC03058-BD89-4F94-AD49-41BAAC3F6F55}" destId="{7C329386-CCF5-4C98-BECE-01F4E8866E19}" srcOrd="4" destOrd="0" presId="urn:microsoft.com/office/officeart/2008/layout/PictureStrips"/>
    <dgm:cxn modelId="{A53D3136-AF92-4DAF-B3D2-1355304F0E89}" type="presParOf" srcId="{7C329386-CCF5-4C98-BECE-01F4E8866E19}" destId="{043A271D-BC95-4FDA-B01F-EE9088F8169C}" srcOrd="0" destOrd="0" presId="urn:microsoft.com/office/officeart/2008/layout/PictureStrips"/>
    <dgm:cxn modelId="{A2C68F0A-D9FB-4EAC-9A21-C804C13869C0}" type="presParOf" srcId="{7C329386-CCF5-4C98-BECE-01F4E8866E19}" destId="{FD206378-7B58-4935-86C5-8458F53F4328}" srcOrd="1" destOrd="0" presId="urn:microsoft.com/office/officeart/2008/layout/PictureStrips"/>
    <dgm:cxn modelId="{A29DF061-59FB-46A7-879D-1782AEBD8D16}" type="presParOf" srcId="{FEC03058-BD89-4F94-AD49-41BAAC3F6F55}" destId="{F28642B7-EEF8-40E4-B672-C27B24BDC6C9}" srcOrd="5" destOrd="0" presId="urn:microsoft.com/office/officeart/2008/layout/PictureStrips"/>
    <dgm:cxn modelId="{7858FB0C-FF25-4A97-910B-A075DF627A0E}" type="presParOf" srcId="{FEC03058-BD89-4F94-AD49-41BAAC3F6F55}" destId="{24F3AD81-1596-4AEC-9892-14301A5091D8}" srcOrd="6" destOrd="0" presId="urn:microsoft.com/office/officeart/2008/layout/PictureStrips"/>
    <dgm:cxn modelId="{505541E7-456D-4284-B7D2-6B23CE9FD5DC}" type="presParOf" srcId="{24F3AD81-1596-4AEC-9892-14301A5091D8}" destId="{2E9B17B3-07DB-4AE5-AC99-FAFD87FE4C72}" srcOrd="0" destOrd="0" presId="urn:microsoft.com/office/officeart/2008/layout/PictureStrips"/>
    <dgm:cxn modelId="{CD8E2DA7-FD9E-4D8B-8B62-A4E5A10099C8}" type="presParOf" srcId="{24F3AD81-1596-4AEC-9892-14301A5091D8}" destId="{F1E00705-E996-4C36-B2D9-65B1551A523A}" srcOrd="1" destOrd="0" presId="urn:microsoft.com/office/officeart/2008/layout/PictureStrips"/>
  </dgm:cxnLst>
  <dgm:bg>
    <a:noFill/>
    <a:effectLst>
      <a:outerShdw blurRad="50800" dist="50800" dir="5400000" algn="ctr" rotWithShape="0">
        <a:schemeClr val="bg2">
          <a:lumMod val="75000"/>
        </a:scheme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BA73B08-ECD2-4900-8ECA-C46943EA3FD6}"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US"/>
        </a:p>
      </dgm:t>
    </dgm:pt>
    <dgm:pt modelId="{E9C5B97D-2ACF-4605-AB6B-4CC6FED20515}">
      <dgm:prSet phldrT="[Text]"/>
      <dgm:spPr/>
      <dgm:t>
        <a:bodyPr/>
        <a:lstStyle/>
        <a:p>
          <a:r>
            <a:rPr lang="en-US" b="1" i="0" u="none" dirty="0"/>
            <a:t>Union Values </a:t>
          </a:r>
        </a:p>
        <a:p>
          <a:r>
            <a:rPr lang="en-US" b="1" i="0" u="none" dirty="0"/>
            <a:t>(Re-granting) </a:t>
          </a:r>
          <a:endParaRPr lang="en-US" dirty="0"/>
        </a:p>
      </dgm:t>
    </dgm:pt>
    <dgm:pt modelId="{C73051F0-39BC-411B-B243-B5258F2B4FB2}" type="parTrans" cxnId="{AD4EA57E-5AE9-45E7-B28D-47057D8C6BAC}">
      <dgm:prSet/>
      <dgm:spPr/>
      <dgm:t>
        <a:bodyPr/>
        <a:lstStyle/>
        <a:p>
          <a:endParaRPr lang="en-US"/>
        </a:p>
      </dgm:t>
    </dgm:pt>
    <dgm:pt modelId="{335882C2-EDF2-4E66-BEDC-BBF383BA6269}" type="sibTrans" cxnId="{AD4EA57E-5AE9-45E7-B28D-47057D8C6BAC}">
      <dgm:prSet/>
      <dgm:spPr/>
      <dgm:t>
        <a:bodyPr/>
        <a:lstStyle/>
        <a:p>
          <a:endParaRPr lang="en-US"/>
        </a:p>
      </dgm:t>
    </dgm:pt>
    <dgm:pt modelId="{E8F4F221-F9A8-46B1-805F-AC399597CE70}">
      <dgm:prSet phldrT="[Text]"/>
      <dgm:spPr/>
      <dgm:t>
        <a:bodyPr/>
        <a:lstStyle/>
        <a:p>
          <a:r>
            <a:rPr lang="en-US" b="0" dirty="0">
              <a:latin typeface="+mj-lt"/>
            </a:rPr>
            <a:t>New call with </a:t>
          </a:r>
          <a:r>
            <a:rPr lang="en-US" b="1" dirty="0">
              <a:latin typeface="+mj-lt"/>
            </a:rPr>
            <a:t>EUR</a:t>
          </a:r>
          <a:r>
            <a:rPr lang="en-US" b="0" dirty="0">
              <a:latin typeface="+mj-lt"/>
            </a:rPr>
            <a:t> </a:t>
          </a:r>
          <a:r>
            <a:rPr lang="en-US" b="1" dirty="0">
              <a:latin typeface="+mj-lt"/>
            </a:rPr>
            <a:t>51 million in 2022</a:t>
          </a:r>
          <a:endParaRPr lang="en-US" b="0" dirty="0">
            <a:latin typeface="+mj-lt"/>
          </a:endParaRPr>
        </a:p>
      </dgm:t>
    </dgm:pt>
    <dgm:pt modelId="{4FE3AED1-96D7-4F31-9268-97AEB7473B3B}" type="parTrans" cxnId="{D418748C-9ED4-4447-AED5-97E9E46E9EAE}">
      <dgm:prSet/>
      <dgm:spPr/>
      <dgm:t>
        <a:bodyPr/>
        <a:lstStyle/>
        <a:p>
          <a:endParaRPr lang="en-US"/>
        </a:p>
      </dgm:t>
    </dgm:pt>
    <dgm:pt modelId="{1D9DCC47-8F65-42BD-9527-F177D0B30E22}" type="sibTrans" cxnId="{D418748C-9ED4-4447-AED5-97E9E46E9EAE}">
      <dgm:prSet/>
      <dgm:spPr/>
      <dgm:t>
        <a:bodyPr/>
        <a:lstStyle/>
        <a:p>
          <a:endParaRPr lang="en-US"/>
        </a:p>
      </dgm:t>
    </dgm:pt>
    <dgm:pt modelId="{AB24790A-5CFD-4F9C-8975-8A9AFC6B12D5}">
      <dgm:prSet phldrT="[Text]"/>
      <dgm:spPr/>
      <dgm:t>
        <a:bodyPr/>
        <a:lstStyle/>
        <a:p>
          <a:r>
            <a:rPr lang="en-US" b="1" i="0" u="none" dirty="0"/>
            <a:t>National Contact Points</a:t>
          </a:r>
          <a:endParaRPr lang="en-US" dirty="0"/>
        </a:p>
      </dgm:t>
    </dgm:pt>
    <dgm:pt modelId="{22505A0F-ED41-4892-9C4F-CEFC6269F4A1}" type="parTrans" cxnId="{E01206F5-C440-49DD-8E5D-C115C7848437}">
      <dgm:prSet/>
      <dgm:spPr/>
      <dgm:t>
        <a:bodyPr/>
        <a:lstStyle/>
        <a:p>
          <a:endParaRPr lang="en-US"/>
        </a:p>
      </dgm:t>
    </dgm:pt>
    <dgm:pt modelId="{6274588B-9CFF-4F52-8125-9F59B9DB2A84}" type="sibTrans" cxnId="{E01206F5-C440-49DD-8E5D-C115C7848437}">
      <dgm:prSet/>
      <dgm:spPr/>
      <dgm:t>
        <a:bodyPr/>
        <a:lstStyle/>
        <a:p>
          <a:endParaRPr lang="en-US"/>
        </a:p>
      </dgm:t>
    </dgm:pt>
    <dgm:pt modelId="{06AE32DE-5414-410B-A442-0744582D7643}">
      <dgm:prSet phldrT="[Text]"/>
      <dgm:spPr/>
      <dgm:t>
        <a:bodyPr/>
        <a:lstStyle/>
        <a:p>
          <a:r>
            <a:rPr lang="en-US" b="1" dirty="0"/>
            <a:t>27 national relays</a:t>
          </a:r>
          <a:endParaRPr lang="en-US" dirty="0"/>
        </a:p>
      </dgm:t>
    </dgm:pt>
    <dgm:pt modelId="{4A9D5104-CEFF-4140-B2B8-7AFF823EDCFB}" type="parTrans" cxnId="{C25F1166-8F2E-4EAD-B04A-0085CDA44FE4}">
      <dgm:prSet/>
      <dgm:spPr/>
      <dgm:t>
        <a:bodyPr/>
        <a:lstStyle/>
        <a:p>
          <a:endParaRPr lang="en-US"/>
        </a:p>
      </dgm:t>
    </dgm:pt>
    <dgm:pt modelId="{6A3D2C94-D557-417D-966E-4B5AA4A32926}" type="sibTrans" cxnId="{C25F1166-8F2E-4EAD-B04A-0085CDA44FE4}">
      <dgm:prSet/>
      <dgm:spPr/>
      <dgm:t>
        <a:bodyPr/>
        <a:lstStyle/>
        <a:p>
          <a:endParaRPr lang="en-US"/>
        </a:p>
      </dgm:t>
    </dgm:pt>
    <dgm:pt modelId="{22A40B4D-7869-473E-A413-65DDFD18802C}">
      <dgm:prSet phldrT="[Text]"/>
      <dgm:spPr/>
      <dgm:t>
        <a:bodyPr/>
        <a:lstStyle/>
        <a:p>
          <a:r>
            <a:rPr lang="en-US" b="1" dirty="0"/>
            <a:t>Multi-year work programme</a:t>
          </a:r>
        </a:p>
      </dgm:t>
    </dgm:pt>
    <dgm:pt modelId="{58F92E3B-53C9-4B73-B3B8-EC01303DADD5}" type="parTrans" cxnId="{78EC099B-979C-4CBA-A8E3-E58C24A1BC92}">
      <dgm:prSet/>
      <dgm:spPr/>
      <dgm:t>
        <a:bodyPr/>
        <a:lstStyle/>
        <a:p>
          <a:endParaRPr lang="en-US"/>
        </a:p>
      </dgm:t>
    </dgm:pt>
    <dgm:pt modelId="{CAB21487-0972-4E22-95D9-1D040C984A0A}" type="sibTrans" cxnId="{78EC099B-979C-4CBA-A8E3-E58C24A1BC92}">
      <dgm:prSet/>
      <dgm:spPr/>
      <dgm:t>
        <a:bodyPr/>
        <a:lstStyle/>
        <a:p>
          <a:endParaRPr lang="en-US"/>
        </a:p>
      </dgm:t>
    </dgm:pt>
    <dgm:pt modelId="{2671E988-E67C-42D0-A0D2-5CB1664F5D4A}">
      <dgm:prSet phldrT="[Text]"/>
      <dgm:spPr/>
      <dgm:t>
        <a:bodyPr/>
        <a:lstStyle/>
        <a:p>
          <a:r>
            <a:rPr lang="en-US" dirty="0"/>
            <a:t>2021-2 Work Programme with</a:t>
          </a:r>
          <a:endParaRPr lang="en-US" b="1" dirty="0"/>
        </a:p>
      </dgm:t>
    </dgm:pt>
    <dgm:pt modelId="{A97F1B74-2D8D-441D-9B0B-2588DCCD2E7E}" type="parTrans" cxnId="{9E219C22-6CAA-4FD8-9710-68A42EF32FE5}">
      <dgm:prSet/>
      <dgm:spPr/>
      <dgm:t>
        <a:bodyPr/>
        <a:lstStyle/>
        <a:p>
          <a:endParaRPr lang="en-US"/>
        </a:p>
      </dgm:t>
    </dgm:pt>
    <dgm:pt modelId="{15792242-74E2-4936-A8B3-50151A75A900}" type="sibTrans" cxnId="{9E219C22-6CAA-4FD8-9710-68A42EF32FE5}">
      <dgm:prSet/>
      <dgm:spPr/>
      <dgm:t>
        <a:bodyPr/>
        <a:lstStyle/>
        <a:p>
          <a:endParaRPr lang="en-US"/>
        </a:p>
      </dgm:t>
    </dgm:pt>
    <dgm:pt modelId="{69D2D6ED-6F9C-4A42-940C-2967569ACEE7}">
      <dgm:prSet/>
      <dgm:spPr/>
      <dgm:t>
        <a:bodyPr/>
        <a:lstStyle/>
        <a:p>
          <a:r>
            <a:rPr lang="en-GB" b="1" i="0" dirty="0">
              <a:solidFill>
                <a:schemeClr val="accent1">
                  <a:lumMod val="50000"/>
                </a:schemeClr>
              </a:solidFill>
              <a:latin typeface="+mj-lt"/>
              <a:cs typeface="Calibri" panose="020F0502020204030204" pitchFamily="34" charset="0"/>
            </a:rPr>
            <a:t>Re-granting scheme </a:t>
          </a:r>
          <a:r>
            <a:rPr lang="en-GB" i="0" dirty="0">
              <a:solidFill>
                <a:schemeClr val="accent1">
                  <a:lumMod val="50000"/>
                </a:schemeClr>
              </a:solidFill>
              <a:latin typeface="+mj-lt"/>
              <a:cs typeface="Calibri" panose="020F0502020204030204" pitchFamily="34" charset="0"/>
            </a:rPr>
            <a:t>to support small and grassroots NGOs</a:t>
          </a:r>
        </a:p>
      </dgm:t>
    </dgm:pt>
    <dgm:pt modelId="{89A642D7-2898-4BB6-ABF9-404D9B1D74EA}" type="parTrans" cxnId="{C4BA3667-09D0-4A07-A572-5FE5DF11A397}">
      <dgm:prSet/>
      <dgm:spPr/>
      <dgm:t>
        <a:bodyPr/>
        <a:lstStyle/>
        <a:p>
          <a:endParaRPr lang="en-US"/>
        </a:p>
      </dgm:t>
    </dgm:pt>
    <dgm:pt modelId="{65FA27E3-0BB1-4B64-A150-094A404D1E29}" type="sibTrans" cxnId="{C4BA3667-09D0-4A07-A572-5FE5DF11A397}">
      <dgm:prSet/>
      <dgm:spPr/>
      <dgm:t>
        <a:bodyPr/>
        <a:lstStyle/>
        <a:p>
          <a:endParaRPr lang="en-US"/>
        </a:p>
      </dgm:t>
    </dgm:pt>
    <dgm:pt modelId="{EC16F698-303C-4B2A-AA2B-F710405A7CD3}">
      <dgm:prSet phldrT="[Text]"/>
      <dgm:spPr/>
      <dgm:t>
        <a:bodyPr/>
        <a:lstStyle/>
        <a:p>
          <a:r>
            <a:rPr lang="en-US" dirty="0"/>
            <a:t>Providing:</a:t>
          </a:r>
        </a:p>
      </dgm:t>
    </dgm:pt>
    <dgm:pt modelId="{71BFD172-FBE8-4198-A4E1-F58BF799BE6D}" type="parTrans" cxnId="{DB4CA56D-F85D-4C27-8ABC-203801677FDA}">
      <dgm:prSet/>
      <dgm:spPr/>
      <dgm:t>
        <a:bodyPr/>
        <a:lstStyle/>
        <a:p>
          <a:endParaRPr lang="en-US"/>
        </a:p>
      </dgm:t>
    </dgm:pt>
    <dgm:pt modelId="{66D63732-EE3B-4522-A14C-67968344CA74}" type="sibTrans" cxnId="{DB4CA56D-F85D-4C27-8ABC-203801677FDA}">
      <dgm:prSet/>
      <dgm:spPr/>
      <dgm:t>
        <a:bodyPr/>
        <a:lstStyle/>
        <a:p>
          <a:endParaRPr lang="en-US"/>
        </a:p>
      </dgm:t>
    </dgm:pt>
    <dgm:pt modelId="{0612B4F2-01DE-4950-A57B-66855CBFC9A1}">
      <dgm:prSet phldrT="[Text]"/>
      <dgm:spPr/>
      <dgm:t>
        <a:bodyPr/>
        <a:lstStyle/>
        <a:p>
          <a:r>
            <a:rPr lang="en-US" b="1" dirty="0"/>
            <a:t>Merging of two </a:t>
          </a:r>
          <a:r>
            <a:rPr lang="en-US" b="1" dirty="0" err="1"/>
            <a:t>programmes</a:t>
          </a:r>
          <a:endParaRPr lang="en-US" b="1" dirty="0"/>
        </a:p>
      </dgm:t>
    </dgm:pt>
    <dgm:pt modelId="{A5F1CD34-C991-49B6-B69A-A62135F098D6}" type="parTrans" cxnId="{2EA3EC3E-D8D9-4E9C-B452-D81D63DFA024}">
      <dgm:prSet/>
      <dgm:spPr/>
      <dgm:t>
        <a:bodyPr/>
        <a:lstStyle/>
        <a:p>
          <a:endParaRPr lang="en-US"/>
        </a:p>
      </dgm:t>
    </dgm:pt>
    <dgm:pt modelId="{E6D72B59-FB71-43F8-B214-148590856758}" type="sibTrans" cxnId="{2EA3EC3E-D8D9-4E9C-B452-D81D63DFA024}">
      <dgm:prSet/>
      <dgm:spPr/>
      <dgm:t>
        <a:bodyPr/>
        <a:lstStyle/>
        <a:p>
          <a:endParaRPr lang="en-US"/>
        </a:p>
      </dgm:t>
    </dgm:pt>
    <dgm:pt modelId="{48D97CE8-BB01-4D2E-B57B-6891752906A4}">
      <dgm:prSet/>
      <dgm:spPr/>
      <dgm:t>
        <a:bodyPr/>
        <a:lstStyle/>
        <a:p>
          <a:r>
            <a:rPr lang="en-US" b="1" dirty="0"/>
            <a:t>Rights, Equality and Citizenship 2014-2020</a:t>
          </a:r>
        </a:p>
      </dgm:t>
    </dgm:pt>
    <dgm:pt modelId="{9FAFFF66-B70E-4508-A4A6-484209BD139F}" type="parTrans" cxnId="{0DB6473E-BB45-408C-8C09-419D3072F36B}">
      <dgm:prSet/>
      <dgm:spPr/>
      <dgm:t>
        <a:bodyPr/>
        <a:lstStyle/>
        <a:p>
          <a:endParaRPr lang="en-US"/>
        </a:p>
      </dgm:t>
    </dgm:pt>
    <dgm:pt modelId="{A76E0AEC-63DB-4196-B5E7-5E5E5160439E}" type="sibTrans" cxnId="{0DB6473E-BB45-408C-8C09-419D3072F36B}">
      <dgm:prSet/>
      <dgm:spPr/>
      <dgm:t>
        <a:bodyPr/>
        <a:lstStyle/>
        <a:p>
          <a:endParaRPr lang="en-US"/>
        </a:p>
      </dgm:t>
    </dgm:pt>
    <dgm:pt modelId="{FD39D592-66A9-446A-BD11-B45DDC840D26}">
      <dgm:prSet/>
      <dgm:spPr/>
      <dgm:t>
        <a:bodyPr/>
        <a:lstStyle/>
        <a:p>
          <a:r>
            <a:rPr lang="en-US" b="1" dirty="0"/>
            <a:t>Europe for Citizens 2014-2020</a:t>
          </a:r>
          <a:endParaRPr lang="en-US" dirty="0"/>
        </a:p>
      </dgm:t>
    </dgm:pt>
    <dgm:pt modelId="{202FC3D9-1405-49C7-953F-873C5E13991F}" type="parTrans" cxnId="{E57C8C5F-A798-494D-9B39-0A33609FB181}">
      <dgm:prSet/>
      <dgm:spPr/>
      <dgm:t>
        <a:bodyPr/>
        <a:lstStyle/>
        <a:p>
          <a:endParaRPr lang="en-US"/>
        </a:p>
      </dgm:t>
    </dgm:pt>
    <dgm:pt modelId="{831F3A88-DF64-46D5-A761-C6D7F8413920}" type="sibTrans" cxnId="{E57C8C5F-A798-494D-9B39-0A33609FB181}">
      <dgm:prSet/>
      <dgm:spPr/>
      <dgm:t>
        <a:bodyPr/>
        <a:lstStyle/>
        <a:p>
          <a:endParaRPr lang="en-US"/>
        </a:p>
      </dgm:t>
    </dgm:pt>
    <dgm:pt modelId="{29F3F7DE-1E01-450D-BCC5-1DAEF47558DF}">
      <dgm:prSet phldrT="[Text]"/>
      <dgm:spPr/>
      <dgm:t>
        <a:bodyPr/>
        <a:lstStyle/>
        <a:p>
          <a:r>
            <a:rPr lang="en-US" b="0" dirty="0"/>
            <a:t>Advanced planning for all calls</a:t>
          </a:r>
        </a:p>
      </dgm:t>
    </dgm:pt>
    <dgm:pt modelId="{F3E2A856-8136-4CD2-9D31-4CA61440E63D}" type="parTrans" cxnId="{2C77990D-AD26-49AE-BD92-78BC2847165F}">
      <dgm:prSet/>
      <dgm:spPr/>
      <dgm:t>
        <a:bodyPr/>
        <a:lstStyle/>
        <a:p>
          <a:endParaRPr lang="en-US"/>
        </a:p>
      </dgm:t>
    </dgm:pt>
    <dgm:pt modelId="{7FDC81D4-CC6D-4495-8AAD-CAA5800CD389}" type="sibTrans" cxnId="{2C77990D-AD26-49AE-BD92-78BC2847165F}">
      <dgm:prSet/>
      <dgm:spPr/>
      <dgm:t>
        <a:bodyPr/>
        <a:lstStyle/>
        <a:p>
          <a:endParaRPr lang="en-US"/>
        </a:p>
      </dgm:t>
    </dgm:pt>
    <dgm:pt modelId="{0A25F8A9-D52D-4C48-8DAF-FE7EAA6375BF}">
      <dgm:prSet phldrT="[Text]"/>
      <dgm:spPr/>
      <dgm:t>
        <a:bodyPr/>
        <a:lstStyle/>
        <a:p>
          <a:r>
            <a:rPr lang="en-US" b="0" dirty="0"/>
            <a:t>Bigger </a:t>
          </a:r>
          <a:r>
            <a:rPr lang="en-US" b="1" dirty="0"/>
            <a:t>transparency</a:t>
          </a:r>
          <a:r>
            <a:rPr lang="en-US" b="0" dirty="0"/>
            <a:t> and earlier </a:t>
          </a:r>
          <a:r>
            <a:rPr lang="en-US" b="1" dirty="0"/>
            <a:t>information</a:t>
          </a:r>
          <a:r>
            <a:rPr lang="en-US" b="0" dirty="0"/>
            <a:t> for stakeholders</a:t>
          </a:r>
        </a:p>
      </dgm:t>
    </dgm:pt>
    <dgm:pt modelId="{68B36F84-9F53-42C0-9400-D430F66B2DE3}" type="parTrans" cxnId="{F9880420-45C3-4873-9CA2-5B2C994D3E83}">
      <dgm:prSet/>
      <dgm:spPr/>
      <dgm:t>
        <a:bodyPr/>
        <a:lstStyle/>
        <a:p>
          <a:endParaRPr lang="en-US"/>
        </a:p>
      </dgm:t>
    </dgm:pt>
    <dgm:pt modelId="{380F7F2B-F49C-447C-83CD-8F9105863F82}" type="sibTrans" cxnId="{F9880420-45C3-4873-9CA2-5B2C994D3E83}">
      <dgm:prSet/>
      <dgm:spPr/>
      <dgm:t>
        <a:bodyPr/>
        <a:lstStyle/>
        <a:p>
          <a:endParaRPr lang="en-US"/>
        </a:p>
      </dgm:t>
    </dgm:pt>
    <dgm:pt modelId="{57F63265-5782-4A73-8F40-1208787BB839}">
      <dgm:prSet phldrT="[Text]"/>
      <dgm:spPr/>
      <dgm:t>
        <a:bodyPr/>
        <a:lstStyle/>
        <a:p>
          <a:pPr>
            <a:buNone/>
          </a:pPr>
          <a:r>
            <a:rPr lang="en-US" b="0" dirty="0">
              <a:sym typeface="Wingdings" panose="05000000000000000000" pitchFamily="2" charset="2"/>
            </a:rPr>
            <a:t> </a:t>
          </a:r>
          <a:r>
            <a:rPr lang="en-US" b="1" dirty="0">
              <a:sym typeface="Wingdings" panose="05000000000000000000" pitchFamily="2" charset="2"/>
            </a:rPr>
            <a:t>multi-year priorities</a:t>
          </a:r>
          <a:endParaRPr lang="en-US" b="1" dirty="0"/>
        </a:p>
      </dgm:t>
    </dgm:pt>
    <dgm:pt modelId="{9655D226-0598-4BE6-B703-99E6306EF732}" type="parTrans" cxnId="{4F874BF4-91AC-4FD2-A434-C81F016D5A1F}">
      <dgm:prSet/>
      <dgm:spPr/>
      <dgm:t>
        <a:bodyPr/>
        <a:lstStyle/>
        <a:p>
          <a:endParaRPr lang="en-US"/>
        </a:p>
      </dgm:t>
    </dgm:pt>
    <dgm:pt modelId="{F920128E-0D55-400F-94C8-98527480B53E}" type="sibTrans" cxnId="{4F874BF4-91AC-4FD2-A434-C81F016D5A1F}">
      <dgm:prSet/>
      <dgm:spPr/>
      <dgm:t>
        <a:bodyPr/>
        <a:lstStyle/>
        <a:p>
          <a:endParaRPr lang="en-US"/>
        </a:p>
      </dgm:t>
    </dgm:pt>
    <dgm:pt modelId="{D357A15A-870D-41C3-9F20-FA0CF075741F}">
      <dgm:prSet/>
      <dgm:spPr/>
      <dgm:t>
        <a:bodyPr/>
        <a:lstStyle/>
        <a:p>
          <a:endParaRPr lang="en-US" dirty="0"/>
        </a:p>
      </dgm:t>
    </dgm:pt>
    <dgm:pt modelId="{957F82EE-4314-4C92-B8AA-D15911362146}" type="parTrans" cxnId="{7B437D25-C49F-40CF-B9B3-EA6B7D1CE00B}">
      <dgm:prSet/>
      <dgm:spPr/>
      <dgm:t>
        <a:bodyPr/>
        <a:lstStyle/>
        <a:p>
          <a:endParaRPr lang="en-US"/>
        </a:p>
      </dgm:t>
    </dgm:pt>
    <dgm:pt modelId="{D8AA66DD-1B31-44B2-AA88-19EB5FFF695C}" type="sibTrans" cxnId="{7B437D25-C49F-40CF-B9B3-EA6B7D1CE00B}">
      <dgm:prSet/>
      <dgm:spPr/>
      <dgm:t>
        <a:bodyPr/>
        <a:lstStyle/>
        <a:p>
          <a:endParaRPr lang="en-US"/>
        </a:p>
      </dgm:t>
    </dgm:pt>
    <dgm:pt modelId="{A1A72A2D-9FD1-4FD3-80C2-6BBD8817C8E5}">
      <dgm:prSet phldrT="[Text]"/>
      <dgm:spPr/>
      <dgm:t>
        <a:bodyPr/>
        <a:lstStyle/>
        <a:p>
          <a:r>
            <a:rPr lang="en-GB" i="0" dirty="0">
              <a:solidFill>
                <a:schemeClr val="accent1">
                  <a:lumMod val="50000"/>
                </a:schemeClr>
              </a:solidFill>
              <a:latin typeface="+mj-lt"/>
              <a:cs typeface="Calibri" panose="020F0502020204030204" pitchFamily="34" charset="0"/>
            </a:rPr>
            <a:t>EUR 2,5-4,5 million per organisation</a:t>
          </a:r>
          <a:endParaRPr lang="en-US" b="0" dirty="0">
            <a:latin typeface="+mj-lt"/>
          </a:endParaRPr>
        </a:p>
      </dgm:t>
    </dgm:pt>
    <dgm:pt modelId="{F2863E06-0C8E-4FE1-8097-DD8EC7EC65F2}" type="parTrans" cxnId="{9925B068-FC97-4CC2-9E6A-013439E6636D}">
      <dgm:prSet/>
      <dgm:spPr/>
      <dgm:t>
        <a:bodyPr/>
        <a:lstStyle/>
        <a:p>
          <a:endParaRPr lang="en-US"/>
        </a:p>
      </dgm:t>
    </dgm:pt>
    <dgm:pt modelId="{26C67FC7-36E3-4F15-BD97-13CA66B18A97}" type="sibTrans" cxnId="{9925B068-FC97-4CC2-9E6A-013439E6636D}">
      <dgm:prSet/>
      <dgm:spPr/>
      <dgm:t>
        <a:bodyPr/>
        <a:lstStyle/>
        <a:p>
          <a:endParaRPr lang="en-US"/>
        </a:p>
      </dgm:t>
    </dgm:pt>
    <dgm:pt modelId="{1F2C2F48-A354-42B5-8D69-7E924DC1FE86}">
      <dgm:prSet phldrT="[Text]"/>
      <dgm:spPr/>
      <dgm:t>
        <a:bodyPr/>
        <a:lstStyle/>
        <a:p>
          <a:endParaRPr lang="en-US" b="0" dirty="0">
            <a:latin typeface="+mj-lt"/>
          </a:endParaRPr>
        </a:p>
      </dgm:t>
    </dgm:pt>
    <dgm:pt modelId="{11D2FF12-2652-4616-874A-A3FBBF4E0DA5}" type="parTrans" cxnId="{C7C16117-5E0D-4AA4-8B8A-3853E0808116}">
      <dgm:prSet/>
      <dgm:spPr/>
      <dgm:t>
        <a:bodyPr/>
        <a:lstStyle/>
        <a:p>
          <a:endParaRPr lang="en-US"/>
        </a:p>
      </dgm:t>
    </dgm:pt>
    <dgm:pt modelId="{C41F7AB2-DF78-43C5-A01C-6F68CF4B62B8}" type="sibTrans" cxnId="{C7C16117-5E0D-4AA4-8B8A-3853E0808116}">
      <dgm:prSet/>
      <dgm:spPr/>
      <dgm:t>
        <a:bodyPr/>
        <a:lstStyle/>
        <a:p>
          <a:endParaRPr lang="en-US"/>
        </a:p>
      </dgm:t>
    </dgm:pt>
    <dgm:pt modelId="{10E625AD-0A97-476C-963F-920E3E4DEDCF}">
      <dgm:prSet phldrT="[Text]"/>
      <dgm:spPr/>
      <dgm:t>
        <a:bodyPr/>
        <a:lstStyle/>
        <a:p>
          <a:endParaRPr lang="en-US" dirty="0"/>
        </a:p>
      </dgm:t>
    </dgm:pt>
    <dgm:pt modelId="{B067F5B2-16E7-40F0-8A19-AE2EC6823E7C}" type="parTrans" cxnId="{AD4BB8A0-192D-452F-A10C-6D129FBF5E76}">
      <dgm:prSet/>
      <dgm:spPr/>
      <dgm:t>
        <a:bodyPr/>
        <a:lstStyle/>
        <a:p>
          <a:endParaRPr lang="en-IE"/>
        </a:p>
      </dgm:t>
    </dgm:pt>
    <dgm:pt modelId="{070D80D8-E12D-4B04-B978-3584EE8DD992}" type="sibTrans" cxnId="{AD4BB8A0-192D-452F-A10C-6D129FBF5E76}">
      <dgm:prSet/>
      <dgm:spPr/>
      <dgm:t>
        <a:bodyPr/>
        <a:lstStyle/>
        <a:p>
          <a:endParaRPr lang="en-IE"/>
        </a:p>
      </dgm:t>
    </dgm:pt>
    <dgm:pt modelId="{DDF297ED-639B-4BD5-B597-983008C70DFF}">
      <dgm:prSet phldrT="[Text]"/>
      <dgm:spPr/>
      <dgm:t>
        <a:bodyPr/>
        <a:lstStyle/>
        <a:p>
          <a:endParaRPr lang="en-US" b="0" dirty="0"/>
        </a:p>
      </dgm:t>
    </dgm:pt>
    <dgm:pt modelId="{8E7E254B-B924-41F1-9293-EC1310C218B8}" type="parTrans" cxnId="{5A5E4745-E02B-45A4-A522-AABA4A2EAA67}">
      <dgm:prSet/>
      <dgm:spPr/>
      <dgm:t>
        <a:bodyPr/>
        <a:lstStyle/>
        <a:p>
          <a:endParaRPr lang="en-IE"/>
        </a:p>
      </dgm:t>
    </dgm:pt>
    <dgm:pt modelId="{4D0CADE3-402C-4899-8E98-F90776CE0984}" type="sibTrans" cxnId="{5A5E4745-E02B-45A4-A522-AABA4A2EAA67}">
      <dgm:prSet/>
      <dgm:spPr/>
      <dgm:t>
        <a:bodyPr/>
        <a:lstStyle/>
        <a:p>
          <a:endParaRPr lang="en-IE"/>
        </a:p>
      </dgm:t>
    </dgm:pt>
    <dgm:pt modelId="{F5BDDAD3-8AEB-495E-9855-4FA6F554B8CA}">
      <dgm:prSet phldrT="[Text]"/>
      <dgm:spPr/>
      <dgm:t>
        <a:bodyPr/>
        <a:lstStyle/>
        <a:p>
          <a:endParaRPr lang="en-US" b="0" dirty="0">
            <a:latin typeface="+mj-lt"/>
          </a:endParaRPr>
        </a:p>
      </dgm:t>
    </dgm:pt>
    <dgm:pt modelId="{E4741CF7-1C04-44EA-BAA4-02F6EA684818}" type="parTrans" cxnId="{51913295-94BF-4EC3-A00D-38FD15CA9375}">
      <dgm:prSet/>
      <dgm:spPr/>
      <dgm:t>
        <a:bodyPr/>
        <a:lstStyle/>
        <a:p>
          <a:endParaRPr lang="en-IE"/>
        </a:p>
      </dgm:t>
    </dgm:pt>
    <dgm:pt modelId="{2F784EAB-5F77-4294-AA05-A052D63356C4}" type="sibTrans" cxnId="{51913295-94BF-4EC3-A00D-38FD15CA9375}">
      <dgm:prSet/>
      <dgm:spPr/>
      <dgm:t>
        <a:bodyPr/>
        <a:lstStyle/>
        <a:p>
          <a:endParaRPr lang="en-IE"/>
        </a:p>
      </dgm:t>
    </dgm:pt>
    <dgm:pt modelId="{894D5EB1-FAA3-42E8-9DA2-D342BF8B6A38}">
      <dgm:prSet phldrT="[Text]"/>
      <dgm:spPr/>
      <dgm:t>
        <a:bodyPr/>
        <a:lstStyle/>
        <a:p>
          <a:pPr>
            <a:buNone/>
          </a:pPr>
          <a:r>
            <a:rPr lang="en-US" dirty="0"/>
            <a:t>19 appointed so far</a:t>
          </a:r>
        </a:p>
      </dgm:t>
    </dgm:pt>
    <dgm:pt modelId="{8C768D75-7329-4434-B2DF-30E9A614CBD9}" type="parTrans" cxnId="{281D4885-F220-4E19-AC5F-9A16434A2DBB}">
      <dgm:prSet/>
      <dgm:spPr/>
      <dgm:t>
        <a:bodyPr/>
        <a:lstStyle/>
        <a:p>
          <a:endParaRPr lang="en-IE"/>
        </a:p>
      </dgm:t>
    </dgm:pt>
    <dgm:pt modelId="{F548E685-DF5D-4279-821A-4907833AAFB8}" type="sibTrans" cxnId="{281D4885-F220-4E19-AC5F-9A16434A2DBB}">
      <dgm:prSet/>
      <dgm:spPr/>
      <dgm:t>
        <a:bodyPr/>
        <a:lstStyle/>
        <a:p>
          <a:endParaRPr lang="en-IE"/>
        </a:p>
      </dgm:t>
    </dgm:pt>
    <dgm:pt modelId="{C009C1D2-5189-4E89-8105-804F68C819F4}">
      <dgm:prSet phldrT="[Text]"/>
      <dgm:spPr/>
      <dgm:t>
        <a:bodyPr/>
        <a:lstStyle/>
        <a:p>
          <a:r>
            <a:rPr lang="en-US" dirty="0"/>
            <a:t>guidance a</a:t>
          </a:r>
          <a:r>
            <a:rPr lang="en-US" b="1" dirty="0"/>
            <a:t>nd practical information</a:t>
          </a:r>
          <a:endParaRPr lang="en-US" dirty="0"/>
        </a:p>
      </dgm:t>
    </dgm:pt>
    <dgm:pt modelId="{B2652F51-7A35-4839-A04F-E9EA0BAD20D9}" type="parTrans" cxnId="{48BB2B2C-AEB1-49A0-A095-7B4FCDD854DA}">
      <dgm:prSet/>
      <dgm:spPr/>
      <dgm:t>
        <a:bodyPr/>
        <a:lstStyle/>
        <a:p>
          <a:endParaRPr lang="en-IE"/>
        </a:p>
      </dgm:t>
    </dgm:pt>
    <dgm:pt modelId="{C308D858-E5DB-40B0-88BC-2DC3EE68DBDA}" type="sibTrans" cxnId="{48BB2B2C-AEB1-49A0-A095-7B4FCDD854DA}">
      <dgm:prSet/>
      <dgm:spPr/>
      <dgm:t>
        <a:bodyPr/>
        <a:lstStyle/>
        <a:p>
          <a:endParaRPr lang="en-IE"/>
        </a:p>
      </dgm:t>
    </dgm:pt>
    <dgm:pt modelId="{72B319C8-68E4-40A0-8025-60DE64CF98E2}">
      <dgm:prSet phldrT="[Text]"/>
      <dgm:spPr/>
      <dgm:t>
        <a:bodyPr/>
        <a:lstStyle/>
        <a:p>
          <a:r>
            <a:rPr lang="en-US" dirty="0"/>
            <a:t>assistance to applicants, stakeholders and beneficiaries</a:t>
          </a:r>
        </a:p>
      </dgm:t>
    </dgm:pt>
    <dgm:pt modelId="{4BBAF160-14B7-4C32-A056-9681C5DEEDA7}" type="parTrans" cxnId="{89C13DC3-5167-4470-844C-99D98350F082}">
      <dgm:prSet/>
      <dgm:spPr/>
      <dgm:t>
        <a:bodyPr/>
        <a:lstStyle/>
        <a:p>
          <a:endParaRPr lang="en-IE"/>
        </a:p>
      </dgm:t>
    </dgm:pt>
    <dgm:pt modelId="{BA6F661A-6E09-4955-9B50-D88E381864A1}" type="sibTrans" cxnId="{89C13DC3-5167-4470-844C-99D98350F082}">
      <dgm:prSet/>
      <dgm:spPr/>
      <dgm:t>
        <a:bodyPr/>
        <a:lstStyle/>
        <a:p>
          <a:endParaRPr lang="en-IE"/>
        </a:p>
      </dgm:t>
    </dgm:pt>
    <dgm:pt modelId="{D2A212B9-950F-4E9E-B456-8A8EF09D0F6C}">
      <dgm:prSet phldrT="[Text]"/>
      <dgm:spPr/>
      <dgm:t>
        <a:bodyPr/>
        <a:lstStyle/>
        <a:p>
          <a:endParaRPr lang="en-US" dirty="0"/>
        </a:p>
      </dgm:t>
    </dgm:pt>
    <dgm:pt modelId="{CB29CE66-F6CF-4F25-B2E8-EBAB79EA9FFE}" type="parTrans" cxnId="{A331E1D5-4401-4532-BB6E-01FA8DE0B988}">
      <dgm:prSet/>
      <dgm:spPr/>
      <dgm:t>
        <a:bodyPr/>
        <a:lstStyle/>
        <a:p>
          <a:endParaRPr lang="en-IE"/>
        </a:p>
      </dgm:t>
    </dgm:pt>
    <dgm:pt modelId="{99CA9FDD-AAD1-45D6-B71F-DE97F1EBDB76}" type="sibTrans" cxnId="{A331E1D5-4401-4532-BB6E-01FA8DE0B988}">
      <dgm:prSet/>
      <dgm:spPr/>
      <dgm:t>
        <a:bodyPr/>
        <a:lstStyle/>
        <a:p>
          <a:endParaRPr lang="en-IE"/>
        </a:p>
      </dgm:t>
    </dgm:pt>
    <dgm:pt modelId="{14C8A7E0-15F8-498A-A630-F08B910A5F93}">
      <dgm:prSet/>
      <dgm:spPr/>
      <dgm:t>
        <a:bodyPr/>
        <a:lstStyle/>
        <a:p>
          <a:pPr>
            <a:buNone/>
          </a:pPr>
          <a:r>
            <a:rPr lang="en-GB" i="0" dirty="0">
              <a:solidFill>
                <a:schemeClr val="accent1">
                  <a:lumMod val="50000"/>
                </a:schemeClr>
              </a:solidFill>
              <a:latin typeface="+mj-lt"/>
              <a:cs typeface="Calibri" panose="020F0502020204030204" pitchFamily="34" charset="0"/>
              <a:sym typeface="Wingdings" panose="05000000000000000000" pitchFamily="2" charset="2"/>
            </a:rPr>
            <a:t> </a:t>
          </a:r>
          <a:r>
            <a:rPr lang="en-GB" b="1" i="0" dirty="0">
              <a:solidFill>
                <a:schemeClr val="accent1">
                  <a:lumMod val="50000"/>
                </a:schemeClr>
              </a:solidFill>
              <a:latin typeface="+mj-lt"/>
              <a:cs typeface="Calibri" panose="020F0502020204030204" pitchFamily="34" charset="0"/>
              <a:sym typeface="Wingdings" panose="05000000000000000000" pitchFamily="2" charset="2"/>
            </a:rPr>
            <a:t>Soon for framework partners </a:t>
          </a:r>
          <a:r>
            <a:rPr lang="en-GB" i="0" dirty="0">
              <a:solidFill>
                <a:schemeClr val="accent1">
                  <a:lumMod val="50000"/>
                </a:schemeClr>
              </a:solidFill>
              <a:latin typeface="+mj-lt"/>
              <a:cs typeface="Calibri" panose="020F0502020204030204" pitchFamily="34" charset="0"/>
              <a:sym typeface="Wingdings" panose="05000000000000000000" pitchFamily="2" charset="2"/>
            </a:rPr>
            <a:t>(EUR 5,6 million in 2022)</a:t>
          </a:r>
          <a:endParaRPr lang="en-GB" i="0" dirty="0">
            <a:solidFill>
              <a:schemeClr val="accent1">
                <a:lumMod val="50000"/>
              </a:schemeClr>
            </a:solidFill>
            <a:latin typeface="+mj-lt"/>
            <a:cs typeface="Calibri" panose="020F0502020204030204" pitchFamily="34" charset="0"/>
          </a:endParaRPr>
        </a:p>
      </dgm:t>
    </dgm:pt>
    <dgm:pt modelId="{F0C8DBD3-E561-42D2-972F-4EA0F661557B}" type="parTrans" cxnId="{B93E4842-1C75-43F4-A146-F583EFDCCCFE}">
      <dgm:prSet/>
      <dgm:spPr/>
      <dgm:t>
        <a:bodyPr/>
        <a:lstStyle/>
        <a:p>
          <a:endParaRPr lang="en-IE"/>
        </a:p>
      </dgm:t>
    </dgm:pt>
    <dgm:pt modelId="{127235C5-ECA7-4F03-892C-F3974160E119}" type="sibTrans" cxnId="{B93E4842-1C75-43F4-A146-F583EFDCCCFE}">
      <dgm:prSet/>
      <dgm:spPr/>
      <dgm:t>
        <a:bodyPr/>
        <a:lstStyle/>
        <a:p>
          <a:endParaRPr lang="en-IE"/>
        </a:p>
      </dgm:t>
    </dgm:pt>
    <dgm:pt modelId="{5FBE2023-ED3D-4824-820B-AE12EEAF4401}">
      <dgm:prSet/>
      <dgm:spPr/>
      <dgm:t>
        <a:bodyPr/>
        <a:lstStyle/>
        <a:p>
          <a:pPr>
            <a:buNone/>
          </a:pPr>
          <a:endParaRPr lang="en-GB" i="0" dirty="0">
            <a:solidFill>
              <a:schemeClr val="accent1">
                <a:lumMod val="50000"/>
              </a:schemeClr>
            </a:solidFill>
            <a:latin typeface="+mj-lt"/>
            <a:cs typeface="Calibri" panose="020F0502020204030204" pitchFamily="34" charset="0"/>
          </a:endParaRPr>
        </a:p>
      </dgm:t>
    </dgm:pt>
    <dgm:pt modelId="{7FA3FD75-61D0-4C66-B8DD-F6D25B286DE7}" type="parTrans" cxnId="{E6386346-1A2C-499B-BA70-069A033C9B19}">
      <dgm:prSet/>
      <dgm:spPr/>
      <dgm:t>
        <a:bodyPr/>
        <a:lstStyle/>
        <a:p>
          <a:endParaRPr lang="en-IE"/>
        </a:p>
      </dgm:t>
    </dgm:pt>
    <dgm:pt modelId="{5CD7058A-4E31-424E-A56E-1F54BDB21CA7}" type="sibTrans" cxnId="{E6386346-1A2C-499B-BA70-069A033C9B19}">
      <dgm:prSet/>
      <dgm:spPr/>
      <dgm:t>
        <a:bodyPr/>
        <a:lstStyle/>
        <a:p>
          <a:endParaRPr lang="en-IE"/>
        </a:p>
      </dgm:t>
    </dgm:pt>
    <dgm:pt modelId="{DED3B751-B049-46E2-9678-4E4D1D6F5077}">
      <dgm:prSet phldrT="[Text]"/>
      <dgm:spPr/>
      <dgm:t>
        <a:bodyPr/>
        <a:lstStyle/>
        <a:p>
          <a:pPr>
            <a:buNone/>
          </a:pPr>
          <a:r>
            <a:rPr lang="en-US" b="1" dirty="0"/>
            <a:t>EUR 292 million</a:t>
          </a:r>
        </a:p>
      </dgm:t>
    </dgm:pt>
    <dgm:pt modelId="{59E05316-4686-4114-B905-77CE6AAD3A30}" type="parTrans" cxnId="{241D3707-9C28-4164-A657-344B74756EE2}">
      <dgm:prSet/>
      <dgm:spPr/>
      <dgm:t>
        <a:bodyPr/>
        <a:lstStyle/>
        <a:p>
          <a:endParaRPr lang="en-IE"/>
        </a:p>
      </dgm:t>
    </dgm:pt>
    <dgm:pt modelId="{17812995-186B-465D-8F9A-F201792AF93A}" type="sibTrans" cxnId="{241D3707-9C28-4164-A657-344B74756EE2}">
      <dgm:prSet/>
      <dgm:spPr/>
      <dgm:t>
        <a:bodyPr/>
        <a:lstStyle/>
        <a:p>
          <a:endParaRPr lang="en-IE"/>
        </a:p>
      </dgm:t>
    </dgm:pt>
    <dgm:pt modelId="{D05F7DAD-3CF7-4AF6-A9A4-40A4EC1BBA23}">
      <dgm:prSet phldrT="[Text]"/>
      <dgm:spPr/>
      <dgm:t>
        <a:bodyPr/>
        <a:lstStyle/>
        <a:p>
          <a:pPr>
            <a:buNone/>
          </a:pPr>
          <a:endParaRPr lang="en-US" b="1" dirty="0"/>
        </a:p>
      </dgm:t>
    </dgm:pt>
    <dgm:pt modelId="{AF6C5E49-671D-4AFE-B045-E4B8C28782DB}" type="parTrans" cxnId="{04186ABA-5A43-48BF-9AAD-7944B141CBDD}">
      <dgm:prSet/>
      <dgm:spPr/>
      <dgm:t>
        <a:bodyPr/>
        <a:lstStyle/>
        <a:p>
          <a:endParaRPr lang="en-IE"/>
        </a:p>
      </dgm:t>
    </dgm:pt>
    <dgm:pt modelId="{55F3D456-D0C1-4929-8A45-72DECE9B2BB4}" type="sibTrans" cxnId="{04186ABA-5A43-48BF-9AAD-7944B141CBDD}">
      <dgm:prSet/>
      <dgm:spPr/>
      <dgm:t>
        <a:bodyPr/>
        <a:lstStyle/>
        <a:p>
          <a:endParaRPr lang="en-IE"/>
        </a:p>
      </dgm:t>
    </dgm:pt>
    <dgm:pt modelId="{1A2AFC67-2C37-4DCB-8A30-6CA63B09BDE8}">
      <dgm:prSet/>
      <dgm:spPr/>
      <dgm:t>
        <a:bodyPr/>
        <a:lstStyle/>
        <a:p>
          <a:pPr>
            <a:buNone/>
          </a:pPr>
          <a:r>
            <a:rPr lang="en-US" dirty="0"/>
            <a:t>citizen engagement and participation, town-twinning, European remembrance</a:t>
          </a:r>
        </a:p>
      </dgm:t>
    </dgm:pt>
    <dgm:pt modelId="{0C087987-EE81-4610-A7CE-2BE0D0FD8C27}" type="parTrans" cxnId="{581FBBC8-0C88-4A20-8614-0736CAE2EA1D}">
      <dgm:prSet/>
      <dgm:spPr/>
      <dgm:t>
        <a:bodyPr/>
        <a:lstStyle/>
        <a:p>
          <a:endParaRPr lang="en-IE"/>
        </a:p>
      </dgm:t>
    </dgm:pt>
    <dgm:pt modelId="{05361D56-3AB5-4C45-A61B-66CBF40089C6}" type="sibTrans" cxnId="{581FBBC8-0C88-4A20-8614-0736CAE2EA1D}">
      <dgm:prSet/>
      <dgm:spPr/>
      <dgm:t>
        <a:bodyPr/>
        <a:lstStyle/>
        <a:p>
          <a:endParaRPr lang="en-IE"/>
        </a:p>
      </dgm:t>
    </dgm:pt>
    <dgm:pt modelId="{5466DF21-FBFF-44AC-8D90-EE69B0C4080B}">
      <dgm:prSet/>
      <dgm:spPr/>
      <dgm:t>
        <a:bodyPr/>
        <a:lstStyle/>
        <a:p>
          <a:pPr>
            <a:buNone/>
          </a:pPr>
          <a:r>
            <a:rPr lang="en-US" b="0" dirty="0"/>
            <a:t>	combating racism, gender-based violence,…</a:t>
          </a:r>
          <a:r>
            <a:rPr lang="en-US" b="0" dirty="0" err="1"/>
            <a:t>etc</a:t>
          </a:r>
          <a:endParaRPr lang="en-US" b="1" dirty="0"/>
        </a:p>
      </dgm:t>
    </dgm:pt>
    <dgm:pt modelId="{15C52CA9-3DF3-4B3B-8056-691F582011C7}" type="parTrans" cxnId="{F5A244D6-B077-484C-8A45-EA50432C62C8}">
      <dgm:prSet/>
      <dgm:spPr/>
      <dgm:t>
        <a:bodyPr/>
        <a:lstStyle/>
        <a:p>
          <a:endParaRPr lang="en-IE"/>
        </a:p>
      </dgm:t>
    </dgm:pt>
    <dgm:pt modelId="{3A63E9FC-B84A-4602-8061-B0B03FC6D726}" type="sibTrans" cxnId="{F5A244D6-B077-484C-8A45-EA50432C62C8}">
      <dgm:prSet/>
      <dgm:spPr/>
      <dgm:t>
        <a:bodyPr/>
        <a:lstStyle/>
        <a:p>
          <a:endParaRPr lang="en-IE"/>
        </a:p>
      </dgm:t>
    </dgm:pt>
    <dgm:pt modelId="{26DAB372-36CE-4466-BD2A-3300F78F070F}" type="pres">
      <dgm:prSet presAssocID="{2BA73B08-ECD2-4900-8ECA-C46943EA3FD6}" presName="Name0" presStyleCnt="0">
        <dgm:presLayoutVars>
          <dgm:dir/>
          <dgm:animLvl val="lvl"/>
          <dgm:resizeHandles val="exact"/>
        </dgm:presLayoutVars>
      </dgm:prSet>
      <dgm:spPr/>
      <dgm:t>
        <a:bodyPr/>
        <a:lstStyle/>
        <a:p>
          <a:endParaRPr lang="de-DE"/>
        </a:p>
      </dgm:t>
    </dgm:pt>
    <dgm:pt modelId="{4F913E32-285C-48E1-802F-75DDCC98E4F3}" type="pres">
      <dgm:prSet presAssocID="{E9C5B97D-2ACF-4605-AB6B-4CC6FED20515}" presName="composite" presStyleCnt="0"/>
      <dgm:spPr/>
    </dgm:pt>
    <dgm:pt modelId="{8B348950-30E3-437F-896F-BF284EF03806}" type="pres">
      <dgm:prSet presAssocID="{E9C5B97D-2ACF-4605-AB6B-4CC6FED20515}" presName="parTx" presStyleLbl="alignNode1" presStyleIdx="0" presStyleCnt="4">
        <dgm:presLayoutVars>
          <dgm:chMax val="0"/>
          <dgm:chPref val="0"/>
          <dgm:bulletEnabled val="1"/>
        </dgm:presLayoutVars>
      </dgm:prSet>
      <dgm:spPr/>
      <dgm:t>
        <a:bodyPr/>
        <a:lstStyle/>
        <a:p>
          <a:endParaRPr lang="de-DE"/>
        </a:p>
      </dgm:t>
    </dgm:pt>
    <dgm:pt modelId="{7A79E4C7-55CB-4FF1-90CF-3E255BF6FFFE}" type="pres">
      <dgm:prSet presAssocID="{E9C5B97D-2ACF-4605-AB6B-4CC6FED20515}" presName="desTx" presStyleLbl="alignAccFollowNode1" presStyleIdx="0" presStyleCnt="4">
        <dgm:presLayoutVars>
          <dgm:bulletEnabled val="1"/>
        </dgm:presLayoutVars>
      </dgm:prSet>
      <dgm:spPr/>
      <dgm:t>
        <a:bodyPr/>
        <a:lstStyle/>
        <a:p>
          <a:endParaRPr lang="de-DE"/>
        </a:p>
      </dgm:t>
    </dgm:pt>
    <dgm:pt modelId="{E617F31E-DDC0-47DA-BDE9-2C052ED2CCB9}" type="pres">
      <dgm:prSet presAssocID="{335882C2-EDF2-4E66-BEDC-BBF383BA6269}" presName="space" presStyleCnt="0"/>
      <dgm:spPr/>
    </dgm:pt>
    <dgm:pt modelId="{52022753-E0BA-4051-B52B-58A4A8C4824D}" type="pres">
      <dgm:prSet presAssocID="{AB24790A-5CFD-4F9C-8975-8A9AFC6B12D5}" presName="composite" presStyleCnt="0"/>
      <dgm:spPr/>
    </dgm:pt>
    <dgm:pt modelId="{CDFC1EBD-0C5E-47C5-9896-81E72DABFE96}" type="pres">
      <dgm:prSet presAssocID="{AB24790A-5CFD-4F9C-8975-8A9AFC6B12D5}" presName="parTx" presStyleLbl="alignNode1" presStyleIdx="1" presStyleCnt="4">
        <dgm:presLayoutVars>
          <dgm:chMax val="0"/>
          <dgm:chPref val="0"/>
          <dgm:bulletEnabled val="1"/>
        </dgm:presLayoutVars>
      </dgm:prSet>
      <dgm:spPr/>
      <dgm:t>
        <a:bodyPr/>
        <a:lstStyle/>
        <a:p>
          <a:endParaRPr lang="de-DE"/>
        </a:p>
      </dgm:t>
    </dgm:pt>
    <dgm:pt modelId="{12559F5A-8C64-4E61-8536-F86974E98989}" type="pres">
      <dgm:prSet presAssocID="{AB24790A-5CFD-4F9C-8975-8A9AFC6B12D5}" presName="desTx" presStyleLbl="alignAccFollowNode1" presStyleIdx="1" presStyleCnt="4">
        <dgm:presLayoutVars>
          <dgm:bulletEnabled val="1"/>
        </dgm:presLayoutVars>
      </dgm:prSet>
      <dgm:spPr/>
      <dgm:t>
        <a:bodyPr/>
        <a:lstStyle/>
        <a:p>
          <a:endParaRPr lang="de-DE"/>
        </a:p>
      </dgm:t>
    </dgm:pt>
    <dgm:pt modelId="{D3050E8B-A1AB-4456-A7C8-E553221E3FB7}" type="pres">
      <dgm:prSet presAssocID="{6274588B-9CFF-4F52-8125-9F59B9DB2A84}" presName="space" presStyleCnt="0"/>
      <dgm:spPr/>
    </dgm:pt>
    <dgm:pt modelId="{D6A3D9E4-39E5-4F52-AA64-49B34CF6CD08}" type="pres">
      <dgm:prSet presAssocID="{22A40B4D-7869-473E-A413-65DDFD18802C}" presName="composite" presStyleCnt="0"/>
      <dgm:spPr/>
    </dgm:pt>
    <dgm:pt modelId="{6603B101-558F-4E7D-8247-B0041F4D9C8B}" type="pres">
      <dgm:prSet presAssocID="{22A40B4D-7869-473E-A413-65DDFD18802C}" presName="parTx" presStyleLbl="alignNode1" presStyleIdx="2" presStyleCnt="4">
        <dgm:presLayoutVars>
          <dgm:chMax val="0"/>
          <dgm:chPref val="0"/>
          <dgm:bulletEnabled val="1"/>
        </dgm:presLayoutVars>
      </dgm:prSet>
      <dgm:spPr/>
      <dgm:t>
        <a:bodyPr/>
        <a:lstStyle/>
        <a:p>
          <a:endParaRPr lang="de-DE"/>
        </a:p>
      </dgm:t>
    </dgm:pt>
    <dgm:pt modelId="{C34BB27B-63D9-444F-BC39-D41BC32B7D85}" type="pres">
      <dgm:prSet presAssocID="{22A40B4D-7869-473E-A413-65DDFD18802C}" presName="desTx" presStyleLbl="alignAccFollowNode1" presStyleIdx="2" presStyleCnt="4">
        <dgm:presLayoutVars>
          <dgm:bulletEnabled val="1"/>
        </dgm:presLayoutVars>
      </dgm:prSet>
      <dgm:spPr/>
      <dgm:t>
        <a:bodyPr/>
        <a:lstStyle/>
        <a:p>
          <a:endParaRPr lang="de-DE"/>
        </a:p>
      </dgm:t>
    </dgm:pt>
    <dgm:pt modelId="{096DEEC4-238A-4821-BBFE-054128784BC3}" type="pres">
      <dgm:prSet presAssocID="{CAB21487-0972-4E22-95D9-1D040C984A0A}" presName="space" presStyleCnt="0"/>
      <dgm:spPr/>
    </dgm:pt>
    <dgm:pt modelId="{C75C69A2-A37C-4328-9388-48048E53FA41}" type="pres">
      <dgm:prSet presAssocID="{0612B4F2-01DE-4950-A57B-66855CBFC9A1}" presName="composite" presStyleCnt="0"/>
      <dgm:spPr/>
    </dgm:pt>
    <dgm:pt modelId="{C963D583-D004-4D08-B9C2-C6385AB51E32}" type="pres">
      <dgm:prSet presAssocID="{0612B4F2-01DE-4950-A57B-66855CBFC9A1}" presName="parTx" presStyleLbl="alignNode1" presStyleIdx="3" presStyleCnt="4">
        <dgm:presLayoutVars>
          <dgm:chMax val="0"/>
          <dgm:chPref val="0"/>
          <dgm:bulletEnabled val="1"/>
        </dgm:presLayoutVars>
      </dgm:prSet>
      <dgm:spPr/>
      <dgm:t>
        <a:bodyPr/>
        <a:lstStyle/>
        <a:p>
          <a:endParaRPr lang="de-DE"/>
        </a:p>
      </dgm:t>
    </dgm:pt>
    <dgm:pt modelId="{86FE412E-E479-484A-9F67-C720E9C3FE6B}" type="pres">
      <dgm:prSet presAssocID="{0612B4F2-01DE-4950-A57B-66855CBFC9A1}" presName="desTx" presStyleLbl="alignAccFollowNode1" presStyleIdx="3" presStyleCnt="4">
        <dgm:presLayoutVars>
          <dgm:bulletEnabled val="1"/>
        </dgm:presLayoutVars>
      </dgm:prSet>
      <dgm:spPr/>
      <dgm:t>
        <a:bodyPr/>
        <a:lstStyle/>
        <a:p>
          <a:endParaRPr lang="de-DE"/>
        </a:p>
      </dgm:t>
    </dgm:pt>
  </dgm:ptLst>
  <dgm:cxnLst>
    <dgm:cxn modelId="{78EC099B-979C-4CBA-A8E3-E58C24A1BC92}" srcId="{2BA73B08-ECD2-4900-8ECA-C46943EA3FD6}" destId="{22A40B4D-7869-473E-A413-65DDFD18802C}" srcOrd="2" destOrd="0" parTransId="{58F92E3B-53C9-4B73-B3B8-EC01303DADD5}" sibTransId="{CAB21487-0972-4E22-95D9-1D040C984A0A}"/>
    <dgm:cxn modelId="{281D4885-F220-4E19-AC5F-9A16434A2DBB}" srcId="{06AE32DE-5414-410B-A442-0744582D7643}" destId="{894D5EB1-FAA3-42E8-9DA2-D342BF8B6A38}" srcOrd="0" destOrd="0" parTransId="{8C768D75-7329-4434-B2DF-30E9A614CBD9}" sibTransId="{F548E685-DF5D-4279-821A-4907833AAFB8}"/>
    <dgm:cxn modelId="{01A5992D-EDAD-4DCC-8060-080BEEE0C2F4}" type="presOf" srcId="{29F3F7DE-1E01-450D-BCC5-1DAEF47558DF}" destId="{C34BB27B-63D9-444F-BC39-D41BC32B7D85}" srcOrd="0" destOrd="3" presId="urn:microsoft.com/office/officeart/2005/8/layout/hList1"/>
    <dgm:cxn modelId="{DAE13D7B-3F85-429A-94D3-661C9F52F9B6}" type="presOf" srcId="{72B319C8-68E4-40A0-8025-60DE64CF98E2}" destId="{12559F5A-8C64-4E61-8536-F86974E98989}" srcOrd="0" destOrd="6" presId="urn:microsoft.com/office/officeart/2005/8/layout/hList1"/>
    <dgm:cxn modelId="{B93E4842-1C75-43F4-A146-F583EFDCCCFE}" srcId="{E9C5B97D-2ACF-4605-AB6B-4CC6FED20515}" destId="{14C8A7E0-15F8-498A-A630-F08B910A5F93}" srcOrd="6" destOrd="0" parTransId="{F0C8DBD3-E561-42D2-972F-4EA0F661557B}" sibTransId="{127235C5-ECA7-4F03-892C-F3974160E119}"/>
    <dgm:cxn modelId="{2C77990D-AD26-49AE-BD92-78BC2847165F}" srcId="{22A40B4D-7869-473E-A413-65DDFD18802C}" destId="{29F3F7DE-1E01-450D-BCC5-1DAEF47558DF}" srcOrd="1" destOrd="0" parTransId="{F3E2A856-8136-4CD2-9D31-4CA61440E63D}" sibTransId="{7FDC81D4-CC6D-4495-8AAD-CAA5800CD389}"/>
    <dgm:cxn modelId="{D9855D4F-D959-4108-9BD0-B0F667AE78A3}" type="presOf" srcId="{EC16F698-303C-4B2A-AA2B-F710405A7CD3}" destId="{12559F5A-8C64-4E61-8536-F86974E98989}" srcOrd="0" destOrd="3" presId="urn:microsoft.com/office/officeart/2005/8/layout/hList1"/>
    <dgm:cxn modelId="{5DAD846A-FDF4-4B1A-AAB6-907ADDD9576D}" type="presOf" srcId="{5466DF21-FBFF-44AC-8D90-EE69B0C4080B}" destId="{86FE412E-E479-484A-9F67-C720E9C3FE6B}" srcOrd="0" destOrd="1" presId="urn:microsoft.com/office/officeart/2005/8/layout/hList1"/>
    <dgm:cxn modelId="{C4BA3667-09D0-4A07-A572-5FE5DF11A397}" srcId="{E9C5B97D-2ACF-4605-AB6B-4CC6FED20515}" destId="{69D2D6ED-6F9C-4A42-940C-2967569ACEE7}" srcOrd="4" destOrd="0" parTransId="{89A642D7-2898-4BB6-ABF9-404D9B1D74EA}" sibTransId="{65FA27E3-0BB1-4B64-A150-094A404D1E29}"/>
    <dgm:cxn modelId="{A331E1D5-4401-4532-BB6E-01FA8DE0B988}" srcId="{EC16F698-303C-4B2A-AA2B-F710405A7CD3}" destId="{D2A212B9-950F-4E9E-B456-8A8EF09D0F6C}" srcOrd="1" destOrd="0" parTransId="{CB29CE66-F6CF-4F25-B2E8-EBAB79EA9FFE}" sibTransId="{99CA9FDD-AAD1-45D6-B71F-DE97F1EBDB76}"/>
    <dgm:cxn modelId="{F5A244D6-B077-484C-8A45-EA50432C62C8}" srcId="{48D97CE8-BB01-4D2E-B57B-6891752906A4}" destId="{5466DF21-FBFF-44AC-8D90-EE69B0C4080B}" srcOrd="0" destOrd="0" parTransId="{15C52CA9-3DF3-4B3B-8056-691F582011C7}" sibTransId="{3A63E9FC-B84A-4602-8061-B0B03FC6D726}"/>
    <dgm:cxn modelId="{5A5E4745-E02B-45A4-A522-AABA4A2EAA67}" srcId="{22A40B4D-7869-473E-A413-65DDFD18802C}" destId="{DDF297ED-639B-4BD5-B597-983008C70DFF}" srcOrd="3" destOrd="0" parTransId="{8E7E254B-B924-41F1-9293-EC1310C218B8}" sibTransId="{4D0CADE3-402C-4899-8E98-F90776CE0984}"/>
    <dgm:cxn modelId="{CC84AE5D-FC27-4835-866D-AA46916810DB}" type="presOf" srcId="{48D97CE8-BB01-4D2E-B57B-6891752906A4}" destId="{86FE412E-E479-484A-9F67-C720E9C3FE6B}" srcOrd="0" destOrd="0" presId="urn:microsoft.com/office/officeart/2005/8/layout/hList1"/>
    <dgm:cxn modelId="{0DB6473E-BB45-408C-8C09-419D3072F36B}" srcId="{0612B4F2-01DE-4950-A57B-66855CBFC9A1}" destId="{48D97CE8-BB01-4D2E-B57B-6891752906A4}" srcOrd="0" destOrd="0" parTransId="{9FAFFF66-B70E-4508-A4A6-484209BD139F}" sibTransId="{A76E0AEC-63DB-4196-B5E7-5E5E5160439E}"/>
    <dgm:cxn modelId="{6F402212-CA77-4687-BC6F-8BDAAC96958F}" type="presOf" srcId="{DDF297ED-639B-4BD5-B597-983008C70DFF}" destId="{C34BB27B-63D9-444F-BC39-D41BC32B7D85}" srcOrd="0" destOrd="5" presId="urn:microsoft.com/office/officeart/2005/8/layout/hList1"/>
    <dgm:cxn modelId="{C8A59B6A-C9DE-4C10-9F01-0530B6850487}" type="presOf" srcId="{14C8A7E0-15F8-498A-A630-F08B910A5F93}" destId="{7A79E4C7-55CB-4FF1-90CF-3E255BF6FFFE}" srcOrd="0" destOrd="6" presId="urn:microsoft.com/office/officeart/2005/8/layout/hList1"/>
    <dgm:cxn modelId="{E57C8C5F-A798-494D-9B39-0A33609FB181}" srcId="{0612B4F2-01DE-4950-A57B-66855CBFC9A1}" destId="{FD39D592-66A9-446A-BD11-B45DDC840D26}" srcOrd="2" destOrd="0" parTransId="{202FC3D9-1405-49C7-953F-873C5E13991F}" sibTransId="{831F3A88-DF64-46D5-A761-C6D7F8413920}"/>
    <dgm:cxn modelId="{20D1F9C1-723E-468E-9C8E-95FE9E796D1A}" type="presOf" srcId="{F5BDDAD3-8AEB-495E-9855-4FA6F554B8CA}" destId="{7A79E4C7-55CB-4FF1-90CF-3E255BF6FFFE}" srcOrd="0" destOrd="1" presId="urn:microsoft.com/office/officeart/2005/8/layout/hList1"/>
    <dgm:cxn modelId="{AD4BB8A0-192D-452F-A10C-6D129FBF5E76}" srcId="{AB24790A-5CFD-4F9C-8975-8A9AFC6B12D5}" destId="{10E625AD-0A97-476C-963F-920E3E4DEDCF}" srcOrd="1" destOrd="0" parTransId="{B067F5B2-16E7-40F0-8A19-AE2EC6823E7C}" sibTransId="{070D80D8-E12D-4B04-B978-3584EE8DD992}"/>
    <dgm:cxn modelId="{E6386346-1A2C-499B-BA70-069A033C9B19}" srcId="{E9C5B97D-2ACF-4605-AB6B-4CC6FED20515}" destId="{5FBE2023-ED3D-4824-820B-AE12EEAF4401}" srcOrd="5" destOrd="0" parTransId="{7FA3FD75-61D0-4C66-B8DD-F6D25B286DE7}" sibTransId="{5CD7058A-4E31-424E-A56E-1F54BDB21CA7}"/>
    <dgm:cxn modelId="{48194CBB-C998-48C4-BFFE-C148BC3CDFCD}" type="presOf" srcId="{57F63265-5782-4A73-8F40-1208787BB839}" destId="{C34BB27B-63D9-444F-BC39-D41BC32B7D85}" srcOrd="0" destOrd="6" presId="urn:microsoft.com/office/officeart/2005/8/layout/hList1"/>
    <dgm:cxn modelId="{2EA3EC3E-D8D9-4E9C-B452-D81D63DFA024}" srcId="{2BA73B08-ECD2-4900-8ECA-C46943EA3FD6}" destId="{0612B4F2-01DE-4950-A57B-66855CBFC9A1}" srcOrd="3" destOrd="0" parTransId="{A5F1CD34-C991-49B6-B69A-A62135F098D6}" sibTransId="{E6D72B59-FB71-43F8-B214-148590856758}"/>
    <dgm:cxn modelId="{F9880420-45C3-4873-9CA2-5B2C994D3E83}" srcId="{22A40B4D-7869-473E-A413-65DDFD18802C}" destId="{0A25F8A9-D52D-4C48-8DAF-FE7EAA6375BF}" srcOrd="2" destOrd="0" parTransId="{68B36F84-9F53-42C0-9400-D430F66B2DE3}" sibTransId="{380F7F2B-F49C-447C-83CD-8F9105863F82}"/>
    <dgm:cxn modelId="{6E3DFCAF-366E-49D6-9B0D-7A5C24690FF4}" type="presOf" srcId="{C009C1D2-5189-4E89-8105-804F68C819F4}" destId="{12559F5A-8C64-4E61-8536-F86974E98989}" srcOrd="0" destOrd="4" presId="urn:microsoft.com/office/officeart/2005/8/layout/hList1"/>
    <dgm:cxn modelId="{CFDDE644-ECE1-4D0E-AB6F-431AC0692CBB}" type="presOf" srcId="{D2A212B9-950F-4E9E-B456-8A8EF09D0F6C}" destId="{12559F5A-8C64-4E61-8536-F86974E98989}" srcOrd="0" destOrd="5" presId="urn:microsoft.com/office/officeart/2005/8/layout/hList1"/>
    <dgm:cxn modelId="{625B7859-3725-4752-92DC-BDB9215E5EAD}" type="presOf" srcId="{2671E988-E67C-42D0-A0D2-5CB1664F5D4A}" destId="{C34BB27B-63D9-444F-BC39-D41BC32B7D85}" srcOrd="0" destOrd="0" presId="urn:microsoft.com/office/officeart/2005/8/layout/hList1"/>
    <dgm:cxn modelId="{E01206F5-C440-49DD-8E5D-C115C7848437}" srcId="{2BA73B08-ECD2-4900-8ECA-C46943EA3FD6}" destId="{AB24790A-5CFD-4F9C-8975-8A9AFC6B12D5}" srcOrd="1" destOrd="0" parTransId="{22505A0F-ED41-4892-9C4F-CEFC6269F4A1}" sibTransId="{6274588B-9CFF-4F52-8125-9F59B9DB2A84}"/>
    <dgm:cxn modelId="{581FBBC8-0C88-4A20-8614-0736CAE2EA1D}" srcId="{FD39D592-66A9-446A-BD11-B45DDC840D26}" destId="{1A2AFC67-2C37-4DCB-8A30-6CA63B09BDE8}" srcOrd="0" destOrd="0" parTransId="{0C087987-EE81-4610-A7CE-2BE0D0FD8C27}" sibTransId="{05361D56-3AB5-4C45-A61B-66CBF40089C6}"/>
    <dgm:cxn modelId="{AA27F460-B605-4C17-B6A1-24CF31A54A7B}" type="presOf" srcId="{1F2C2F48-A354-42B5-8D69-7E924DC1FE86}" destId="{7A79E4C7-55CB-4FF1-90CF-3E255BF6FFFE}" srcOrd="0" destOrd="3" presId="urn:microsoft.com/office/officeart/2005/8/layout/hList1"/>
    <dgm:cxn modelId="{83F91FA0-2B63-4513-AA59-617D57FD2BAC}" type="presOf" srcId="{E8F4F221-F9A8-46B1-805F-AC399597CE70}" destId="{7A79E4C7-55CB-4FF1-90CF-3E255BF6FFFE}" srcOrd="0" destOrd="0" presId="urn:microsoft.com/office/officeart/2005/8/layout/hList1"/>
    <dgm:cxn modelId="{241D3707-9C28-4164-A657-344B74756EE2}" srcId="{2671E988-E67C-42D0-A0D2-5CB1664F5D4A}" destId="{DED3B751-B049-46E2-9678-4E4D1D6F5077}" srcOrd="0" destOrd="0" parTransId="{59E05316-4686-4114-B905-77CE6AAD3A30}" sibTransId="{17812995-186B-465D-8F9A-F201792AF93A}"/>
    <dgm:cxn modelId="{7B437D25-C49F-40CF-B9B3-EA6B7D1CE00B}" srcId="{0612B4F2-01DE-4950-A57B-66855CBFC9A1}" destId="{D357A15A-870D-41C3-9F20-FA0CF075741F}" srcOrd="1" destOrd="0" parTransId="{957F82EE-4314-4C92-B8AA-D15911362146}" sibTransId="{D8AA66DD-1B31-44B2-AA88-19EB5FFF695C}"/>
    <dgm:cxn modelId="{9E219C22-6CAA-4FD8-9710-68A42EF32FE5}" srcId="{22A40B4D-7869-473E-A413-65DDFD18802C}" destId="{2671E988-E67C-42D0-A0D2-5CB1664F5D4A}" srcOrd="0" destOrd="0" parTransId="{A97F1B74-2D8D-441D-9B0B-2588DCCD2E7E}" sibTransId="{15792242-74E2-4936-A8B3-50151A75A900}"/>
    <dgm:cxn modelId="{C25F1166-8F2E-4EAD-B04A-0085CDA44FE4}" srcId="{AB24790A-5CFD-4F9C-8975-8A9AFC6B12D5}" destId="{06AE32DE-5414-410B-A442-0744582D7643}" srcOrd="0" destOrd="0" parTransId="{4A9D5104-CEFF-4140-B2B8-7AFF823EDCFB}" sibTransId="{6A3D2C94-D557-417D-966E-4B5AA4A32926}"/>
    <dgm:cxn modelId="{A3C80240-C79F-494F-AB92-4AFCF5D1EFC4}" type="presOf" srcId="{0612B4F2-01DE-4950-A57B-66855CBFC9A1}" destId="{C963D583-D004-4D08-B9C2-C6385AB51E32}" srcOrd="0" destOrd="0" presId="urn:microsoft.com/office/officeart/2005/8/layout/hList1"/>
    <dgm:cxn modelId="{888946B1-D6AC-420F-8F00-576D5D907881}" type="presOf" srcId="{69D2D6ED-6F9C-4A42-940C-2967569ACEE7}" destId="{7A79E4C7-55CB-4FF1-90CF-3E255BF6FFFE}" srcOrd="0" destOrd="4" presId="urn:microsoft.com/office/officeart/2005/8/layout/hList1"/>
    <dgm:cxn modelId="{04186ABA-5A43-48BF-9AAD-7944B141CBDD}" srcId="{2671E988-E67C-42D0-A0D2-5CB1664F5D4A}" destId="{D05F7DAD-3CF7-4AF6-A9A4-40A4EC1BBA23}" srcOrd="1" destOrd="0" parTransId="{AF6C5E49-671D-4AFE-B045-E4B8C28782DB}" sibTransId="{55F3D456-D0C1-4929-8A45-72DECE9B2BB4}"/>
    <dgm:cxn modelId="{D418748C-9ED4-4447-AED5-97E9E46E9EAE}" srcId="{E9C5B97D-2ACF-4605-AB6B-4CC6FED20515}" destId="{E8F4F221-F9A8-46B1-805F-AC399597CE70}" srcOrd="0" destOrd="0" parTransId="{4FE3AED1-96D7-4F31-9268-97AEB7473B3B}" sibTransId="{1D9DCC47-8F65-42BD-9527-F177D0B30E22}"/>
    <dgm:cxn modelId="{23B0D7FD-9BA0-4EC8-94B8-8AEEA8049314}" type="presOf" srcId="{2BA73B08-ECD2-4900-8ECA-C46943EA3FD6}" destId="{26DAB372-36CE-4466-BD2A-3300F78F070F}" srcOrd="0" destOrd="0" presId="urn:microsoft.com/office/officeart/2005/8/layout/hList1"/>
    <dgm:cxn modelId="{A991EFCE-42D0-4D4B-9FF1-89853C56E2E3}" type="presOf" srcId="{10E625AD-0A97-476C-963F-920E3E4DEDCF}" destId="{12559F5A-8C64-4E61-8536-F86974E98989}" srcOrd="0" destOrd="2" presId="urn:microsoft.com/office/officeart/2005/8/layout/hList1"/>
    <dgm:cxn modelId="{0B4F7FD1-A43E-47A4-B7CD-719A2E62642E}" type="presOf" srcId="{5FBE2023-ED3D-4824-820B-AE12EEAF4401}" destId="{7A79E4C7-55CB-4FF1-90CF-3E255BF6FFFE}" srcOrd="0" destOrd="5" presId="urn:microsoft.com/office/officeart/2005/8/layout/hList1"/>
    <dgm:cxn modelId="{48BB2B2C-AEB1-49A0-A095-7B4FCDD854DA}" srcId="{EC16F698-303C-4B2A-AA2B-F710405A7CD3}" destId="{C009C1D2-5189-4E89-8105-804F68C819F4}" srcOrd="0" destOrd="0" parTransId="{B2652F51-7A35-4839-A04F-E9EA0BAD20D9}" sibTransId="{C308D858-E5DB-40B0-88BC-2DC3EE68DBDA}"/>
    <dgm:cxn modelId="{DB4CA56D-F85D-4C27-8ABC-203801677FDA}" srcId="{AB24790A-5CFD-4F9C-8975-8A9AFC6B12D5}" destId="{EC16F698-303C-4B2A-AA2B-F710405A7CD3}" srcOrd="2" destOrd="0" parTransId="{71BFD172-FBE8-4198-A4E1-F58BF799BE6D}" sibTransId="{66D63732-EE3B-4522-A14C-67968344CA74}"/>
    <dgm:cxn modelId="{51913295-94BF-4EC3-A00D-38FD15CA9375}" srcId="{E9C5B97D-2ACF-4605-AB6B-4CC6FED20515}" destId="{F5BDDAD3-8AEB-495E-9855-4FA6F554B8CA}" srcOrd="1" destOrd="0" parTransId="{E4741CF7-1C04-44EA-BAA4-02F6EA684818}" sibTransId="{2F784EAB-5F77-4294-AA05-A052D63356C4}"/>
    <dgm:cxn modelId="{8B15920E-3A05-4EB0-B254-AFFE4CFF18CC}" type="presOf" srcId="{FD39D592-66A9-446A-BD11-B45DDC840D26}" destId="{86FE412E-E479-484A-9F67-C720E9C3FE6B}" srcOrd="0" destOrd="3" presId="urn:microsoft.com/office/officeart/2005/8/layout/hList1"/>
    <dgm:cxn modelId="{4F874BF4-91AC-4FD2-A434-C81F016D5A1F}" srcId="{22A40B4D-7869-473E-A413-65DDFD18802C}" destId="{57F63265-5782-4A73-8F40-1208787BB839}" srcOrd="4" destOrd="0" parTransId="{9655D226-0598-4BE6-B703-99E6306EF732}" sibTransId="{F920128E-0D55-400F-94C8-98527480B53E}"/>
    <dgm:cxn modelId="{2A8FA94C-C77E-4D88-A88C-781E3B066EB5}" type="presOf" srcId="{AB24790A-5CFD-4F9C-8975-8A9AFC6B12D5}" destId="{CDFC1EBD-0C5E-47C5-9896-81E72DABFE96}" srcOrd="0" destOrd="0" presId="urn:microsoft.com/office/officeart/2005/8/layout/hList1"/>
    <dgm:cxn modelId="{89590084-D2B9-4A75-AFAE-22EBA7605AD7}" type="presOf" srcId="{E9C5B97D-2ACF-4605-AB6B-4CC6FED20515}" destId="{8B348950-30E3-437F-896F-BF284EF03806}" srcOrd="0" destOrd="0" presId="urn:microsoft.com/office/officeart/2005/8/layout/hList1"/>
    <dgm:cxn modelId="{1ED86FD1-F83B-48BC-B7CE-DA29DF86625E}" type="presOf" srcId="{DED3B751-B049-46E2-9678-4E4D1D6F5077}" destId="{C34BB27B-63D9-444F-BC39-D41BC32B7D85}" srcOrd="0" destOrd="1" presId="urn:microsoft.com/office/officeart/2005/8/layout/hList1"/>
    <dgm:cxn modelId="{6BFDF4E4-8901-4E96-B853-CD4C79E206EC}" type="presOf" srcId="{D05F7DAD-3CF7-4AF6-A9A4-40A4EC1BBA23}" destId="{C34BB27B-63D9-444F-BC39-D41BC32B7D85}" srcOrd="0" destOrd="2" presId="urn:microsoft.com/office/officeart/2005/8/layout/hList1"/>
    <dgm:cxn modelId="{D5526414-2911-454E-A547-59CB4AE58B6F}" type="presOf" srcId="{06AE32DE-5414-410B-A442-0744582D7643}" destId="{12559F5A-8C64-4E61-8536-F86974E98989}" srcOrd="0" destOrd="0" presId="urn:microsoft.com/office/officeart/2005/8/layout/hList1"/>
    <dgm:cxn modelId="{89C13DC3-5167-4470-844C-99D98350F082}" srcId="{EC16F698-303C-4B2A-AA2B-F710405A7CD3}" destId="{72B319C8-68E4-40A0-8025-60DE64CF98E2}" srcOrd="2" destOrd="0" parTransId="{4BBAF160-14B7-4C32-A056-9681C5DEEDA7}" sibTransId="{BA6F661A-6E09-4955-9B50-D88E381864A1}"/>
    <dgm:cxn modelId="{B96E76DC-4677-4FB8-8A6E-984E1458B677}" type="presOf" srcId="{22A40B4D-7869-473E-A413-65DDFD18802C}" destId="{6603B101-558F-4E7D-8247-B0041F4D9C8B}" srcOrd="0" destOrd="0" presId="urn:microsoft.com/office/officeart/2005/8/layout/hList1"/>
    <dgm:cxn modelId="{75F66EDD-93E2-4CAF-96D3-766AFA565541}" type="presOf" srcId="{D357A15A-870D-41C3-9F20-FA0CF075741F}" destId="{86FE412E-E479-484A-9F67-C720E9C3FE6B}" srcOrd="0" destOrd="2" presId="urn:microsoft.com/office/officeart/2005/8/layout/hList1"/>
    <dgm:cxn modelId="{C7C16117-5E0D-4AA4-8B8A-3853E0808116}" srcId="{E9C5B97D-2ACF-4605-AB6B-4CC6FED20515}" destId="{1F2C2F48-A354-42B5-8D69-7E924DC1FE86}" srcOrd="3" destOrd="0" parTransId="{11D2FF12-2652-4616-874A-A3FBBF4E0DA5}" sibTransId="{C41F7AB2-DF78-43C5-A01C-6F68CF4B62B8}"/>
    <dgm:cxn modelId="{C48AABE5-7A74-419E-B382-86CE63C2971F}" type="presOf" srcId="{A1A72A2D-9FD1-4FD3-80C2-6BBD8817C8E5}" destId="{7A79E4C7-55CB-4FF1-90CF-3E255BF6FFFE}" srcOrd="0" destOrd="2" presId="urn:microsoft.com/office/officeart/2005/8/layout/hList1"/>
    <dgm:cxn modelId="{01B0C836-C802-4F71-B838-960552C358A5}" type="presOf" srcId="{0A25F8A9-D52D-4C48-8DAF-FE7EAA6375BF}" destId="{C34BB27B-63D9-444F-BC39-D41BC32B7D85}" srcOrd="0" destOrd="4" presId="urn:microsoft.com/office/officeart/2005/8/layout/hList1"/>
    <dgm:cxn modelId="{9925B068-FC97-4CC2-9E6A-013439E6636D}" srcId="{E9C5B97D-2ACF-4605-AB6B-4CC6FED20515}" destId="{A1A72A2D-9FD1-4FD3-80C2-6BBD8817C8E5}" srcOrd="2" destOrd="0" parTransId="{F2863E06-0C8E-4FE1-8097-DD8EC7EC65F2}" sibTransId="{26C67FC7-36E3-4F15-BD97-13CA66B18A97}"/>
    <dgm:cxn modelId="{48E644C9-895D-47A1-957D-23A7A6099809}" type="presOf" srcId="{894D5EB1-FAA3-42E8-9DA2-D342BF8B6A38}" destId="{12559F5A-8C64-4E61-8536-F86974E98989}" srcOrd="0" destOrd="1" presId="urn:microsoft.com/office/officeart/2005/8/layout/hList1"/>
    <dgm:cxn modelId="{6D268D90-93F7-49EC-BE19-92B96B420646}" type="presOf" srcId="{1A2AFC67-2C37-4DCB-8A30-6CA63B09BDE8}" destId="{86FE412E-E479-484A-9F67-C720E9C3FE6B}" srcOrd="0" destOrd="4" presId="urn:microsoft.com/office/officeart/2005/8/layout/hList1"/>
    <dgm:cxn modelId="{AD4EA57E-5AE9-45E7-B28D-47057D8C6BAC}" srcId="{2BA73B08-ECD2-4900-8ECA-C46943EA3FD6}" destId="{E9C5B97D-2ACF-4605-AB6B-4CC6FED20515}" srcOrd="0" destOrd="0" parTransId="{C73051F0-39BC-411B-B243-B5258F2B4FB2}" sibTransId="{335882C2-EDF2-4E66-BEDC-BBF383BA6269}"/>
    <dgm:cxn modelId="{3593A094-1C77-4D7D-AAF3-BBDE052290E9}" type="presParOf" srcId="{26DAB372-36CE-4466-BD2A-3300F78F070F}" destId="{4F913E32-285C-48E1-802F-75DDCC98E4F3}" srcOrd="0" destOrd="0" presId="urn:microsoft.com/office/officeart/2005/8/layout/hList1"/>
    <dgm:cxn modelId="{DAF4AE8A-0523-40BF-B2AC-3D09A3C70706}" type="presParOf" srcId="{4F913E32-285C-48E1-802F-75DDCC98E4F3}" destId="{8B348950-30E3-437F-896F-BF284EF03806}" srcOrd="0" destOrd="0" presId="urn:microsoft.com/office/officeart/2005/8/layout/hList1"/>
    <dgm:cxn modelId="{F70720C4-4D5B-49B2-9347-9BAA7B7E036A}" type="presParOf" srcId="{4F913E32-285C-48E1-802F-75DDCC98E4F3}" destId="{7A79E4C7-55CB-4FF1-90CF-3E255BF6FFFE}" srcOrd="1" destOrd="0" presId="urn:microsoft.com/office/officeart/2005/8/layout/hList1"/>
    <dgm:cxn modelId="{C51EF0DB-3950-40B5-8746-031070CD4F78}" type="presParOf" srcId="{26DAB372-36CE-4466-BD2A-3300F78F070F}" destId="{E617F31E-DDC0-47DA-BDE9-2C052ED2CCB9}" srcOrd="1" destOrd="0" presId="urn:microsoft.com/office/officeart/2005/8/layout/hList1"/>
    <dgm:cxn modelId="{9ECD732F-E1FA-4D42-AE36-86F63D88A0FC}" type="presParOf" srcId="{26DAB372-36CE-4466-BD2A-3300F78F070F}" destId="{52022753-E0BA-4051-B52B-58A4A8C4824D}" srcOrd="2" destOrd="0" presId="urn:microsoft.com/office/officeart/2005/8/layout/hList1"/>
    <dgm:cxn modelId="{61D3F6CF-1FD2-41EE-8AA0-E048627D111F}" type="presParOf" srcId="{52022753-E0BA-4051-B52B-58A4A8C4824D}" destId="{CDFC1EBD-0C5E-47C5-9896-81E72DABFE96}" srcOrd="0" destOrd="0" presId="urn:microsoft.com/office/officeart/2005/8/layout/hList1"/>
    <dgm:cxn modelId="{C134A91B-DC92-4344-BB84-E174E8578EB9}" type="presParOf" srcId="{52022753-E0BA-4051-B52B-58A4A8C4824D}" destId="{12559F5A-8C64-4E61-8536-F86974E98989}" srcOrd="1" destOrd="0" presId="urn:microsoft.com/office/officeart/2005/8/layout/hList1"/>
    <dgm:cxn modelId="{6946549A-48AB-4312-99C8-205031C1605F}" type="presParOf" srcId="{26DAB372-36CE-4466-BD2A-3300F78F070F}" destId="{D3050E8B-A1AB-4456-A7C8-E553221E3FB7}" srcOrd="3" destOrd="0" presId="urn:microsoft.com/office/officeart/2005/8/layout/hList1"/>
    <dgm:cxn modelId="{4D5B4162-A3D2-4836-8330-B2A1C2DD6FF7}" type="presParOf" srcId="{26DAB372-36CE-4466-BD2A-3300F78F070F}" destId="{D6A3D9E4-39E5-4F52-AA64-49B34CF6CD08}" srcOrd="4" destOrd="0" presId="urn:microsoft.com/office/officeart/2005/8/layout/hList1"/>
    <dgm:cxn modelId="{FA26CE14-D856-47A9-9327-03D9FC730FD3}" type="presParOf" srcId="{D6A3D9E4-39E5-4F52-AA64-49B34CF6CD08}" destId="{6603B101-558F-4E7D-8247-B0041F4D9C8B}" srcOrd="0" destOrd="0" presId="urn:microsoft.com/office/officeart/2005/8/layout/hList1"/>
    <dgm:cxn modelId="{A679BC73-3BEB-4D05-9708-081305552D2A}" type="presParOf" srcId="{D6A3D9E4-39E5-4F52-AA64-49B34CF6CD08}" destId="{C34BB27B-63D9-444F-BC39-D41BC32B7D85}" srcOrd="1" destOrd="0" presId="urn:microsoft.com/office/officeart/2005/8/layout/hList1"/>
    <dgm:cxn modelId="{1DC54ADB-820B-4C57-A9D0-AE7710BC1EE9}" type="presParOf" srcId="{26DAB372-36CE-4466-BD2A-3300F78F070F}" destId="{096DEEC4-238A-4821-BBFE-054128784BC3}" srcOrd="5" destOrd="0" presId="urn:microsoft.com/office/officeart/2005/8/layout/hList1"/>
    <dgm:cxn modelId="{5B5F10DD-1A86-4690-B8CB-AB1BA2DFBFC0}" type="presParOf" srcId="{26DAB372-36CE-4466-BD2A-3300F78F070F}" destId="{C75C69A2-A37C-4328-9388-48048E53FA41}" srcOrd="6" destOrd="0" presId="urn:microsoft.com/office/officeart/2005/8/layout/hList1"/>
    <dgm:cxn modelId="{CF9F019B-4A04-4EE8-BA69-75C10055F354}" type="presParOf" srcId="{C75C69A2-A37C-4328-9388-48048E53FA41}" destId="{C963D583-D004-4D08-B9C2-C6385AB51E32}" srcOrd="0" destOrd="0" presId="urn:microsoft.com/office/officeart/2005/8/layout/hList1"/>
    <dgm:cxn modelId="{FF5F5844-E7AB-4B8E-BD2C-761C10F411DE}" type="presParOf" srcId="{C75C69A2-A37C-4328-9388-48048E53FA41}" destId="{86FE412E-E479-484A-9F67-C720E9C3FE6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F32134-452E-439B-B020-9BB4972EDDB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001CD80D-5192-4B1E-BAAB-DB35948BE0D0}">
      <dgm:prSet phldrT="[Text]"/>
      <dgm:spPr>
        <a:solidFill>
          <a:schemeClr val="dk2">
            <a:hueOff val="0"/>
            <a:satOff val="0"/>
            <a:lumOff val="0"/>
          </a:schemeClr>
        </a:solidFill>
      </dgm:spPr>
      <dgm:t>
        <a:bodyPr/>
        <a:lstStyle/>
        <a:p>
          <a:r>
            <a:rPr lang="en-US" dirty="0"/>
            <a:t>Almost </a:t>
          </a:r>
          <a:r>
            <a:rPr lang="en-US" b="1" dirty="0"/>
            <a:t>1500</a:t>
          </a:r>
          <a:r>
            <a:rPr lang="en-US" dirty="0"/>
            <a:t> CSOs supported</a:t>
          </a:r>
        </a:p>
      </dgm:t>
    </dgm:pt>
    <dgm:pt modelId="{76294ABC-535A-4ADF-BD02-589390727A35}" type="parTrans" cxnId="{67304D8E-97D8-4582-85D3-E18A2C530E11}">
      <dgm:prSet/>
      <dgm:spPr/>
      <dgm:t>
        <a:bodyPr/>
        <a:lstStyle/>
        <a:p>
          <a:endParaRPr lang="en-US"/>
        </a:p>
      </dgm:t>
    </dgm:pt>
    <dgm:pt modelId="{4EAEBA38-D21C-4CDF-BE26-14D2134EE741}" type="sibTrans" cxnId="{67304D8E-97D8-4582-85D3-E18A2C530E11}">
      <dgm:prSet/>
      <dgm:spPr/>
      <dgm:t>
        <a:bodyPr/>
        <a:lstStyle/>
        <a:p>
          <a:endParaRPr lang="en-US"/>
        </a:p>
      </dgm:t>
    </dgm:pt>
    <dgm:pt modelId="{A997CE73-07EF-4484-97B7-93BD3B4D89B6}">
      <dgm:prSet phldrT="[Text]"/>
      <dgm:spPr/>
      <dgm:t>
        <a:bodyPr/>
        <a:lstStyle/>
        <a:p>
          <a:r>
            <a:rPr lang="de-DE" dirty="0"/>
            <a:t>3616 ENTITIES </a:t>
          </a:r>
          <a:r>
            <a:rPr lang="de-DE" dirty="0" err="1"/>
            <a:t>reached</a:t>
          </a:r>
          <a:endParaRPr lang="de-DE" dirty="0"/>
        </a:p>
      </dgm:t>
    </dgm:pt>
    <dgm:pt modelId="{2DF46336-A632-4377-8993-0B6F9E385B3E}" type="parTrans" cxnId="{35CF1617-D6B1-4690-857B-029B3382475C}">
      <dgm:prSet/>
      <dgm:spPr/>
      <dgm:t>
        <a:bodyPr/>
        <a:lstStyle/>
        <a:p>
          <a:endParaRPr lang="en-US"/>
        </a:p>
      </dgm:t>
    </dgm:pt>
    <dgm:pt modelId="{52953AD7-2FA5-4856-B692-997E86A1E657}" type="sibTrans" cxnId="{35CF1617-D6B1-4690-857B-029B3382475C}">
      <dgm:prSet/>
      <dgm:spPr/>
      <dgm:t>
        <a:bodyPr/>
        <a:lstStyle/>
        <a:p>
          <a:endParaRPr lang="en-US"/>
        </a:p>
      </dgm:t>
    </dgm:pt>
    <dgm:pt modelId="{E48A54D8-C72A-452E-8E3E-5AB8560BA97C}">
      <dgm:prSet phldrT="[Text]"/>
      <dgm:spPr/>
      <dgm:t>
        <a:bodyPr/>
        <a:lstStyle/>
        <a:p>
          <a:r>
            <a:rPr lang="en-US" b="0" dirty="0"/>
            <a:t>22 call for proposals</a:t>
          </a:r>
        </a:p>
      </dgm:t>
    </dgm:pt>
    <dgm:pt modelId="{B3E254BB-0F93-4544-AA9E-F0402E7D3A36}" type="parTrans" cxnId="{1B439CBF-F456-4FAA-B9C4-3431E38069EF}">
      <dgm:prSet/>
      <dgm:spPr/>
      <dgm:t>
        <a:bodyPr/>
        <a:lstStyle/>
        <a:p>
          <a:endParaRPr lang="en-US"/>
        </a:p>
      </dgm:t>
    </dgm:pt>
    <dgm:pt modelId="{5DB1D684-E436-408D-963D-6CC3FFA87191}" type="sibTrans" cxnId="{1B439CBF-F456-4FAA-B9C4-3431E38069EF}">
      <dgm:prSet/>
      <dgm:spPr/>
      <dgm:t>
        <a:bodyPr/>
        <a:lstStyle/>
        <a:p>
          <a:endParaRPr lang="en-US"/>
        </a:p>
      </dgm:t>
    </dgm:pt>
    <dgm:pt modelId="{D19268FF-7D3C-4630-A1C3-1A864C426C9A}">
      <dgm:prSet phldrT="[Text]"/>
      <dgm:spPr/>
      <dgm:t>
        <a:bodyPr/>
        <a:lstStyle/>
        <a:p>
          <a:r>
            <a:rPr lang="de-DE" b="0" dirty="0">
              <a:solidFill>
                <a:srgbClr val="00B050"/>
              </a:solidFill>
            </a:rPr>
            <a:t>EUR 131 </a:t>
          </a:r>
          <a:r>
            <a:rPr lang="de-DE" b="0" dirty="0" err="1">
              <a:solidFill>
                <a:srgbClr val="00B050"/>
              </a:solidFill>
            </a:rPr>
            <a:t>million</a:t>
          </a:r>
          <a:r>
            <a:rPr lang="de-DE" b="0" dirty="0">
              <a:solidFill>
                <a:srgbClr val="00B050"/>
              </a:solidFill>
            </a:rPr>
            <a:t> </a:t>
          </a:r>
          <a:r>
            <a:rPr lang="de-DE" b="0" dirty="0" err="1"/>
            <a:t>disbursed</a:t>
          </a:r>
          <a:r>
            <a:rPr lang="de-DE" b="0" dirty="0"/>
            <a:t> </a:t>
          </a:r>
          <a:r>
            <a:rPr lang="de-DE" b="0" dirty="0" err="1"/>
            <a:t>to</a:t>
          </a:r>
          <a:r>
            <a:rPr lang="de-DE" b="0" dirty="0"/>
            <a:t> CSOs	</a:t>
          </a:r>
          <a:endParaRPr lang="en-US" b="0" dirty="0"/>
        </a:p>
      </dgm:t>
    </dgm:pt>
    <dgm:pt modelId="{9781FFFC-F88D-41D9-B11E-A86E87BACC9D}" type="parTrans" cxnId="{11C9A162-9611-4CE0-8913-6482DB72C112}">
      <dgm:prSet/>
      <dgm:spPr/>
      <dgm:t>
        <a:bodyPr/>
        <a:lstStyle/>
        <a:p>
          <a:endParaRPr lang="en-US"/>
        </a:p>
      </dgm:t>
    </dgm:pt>
    <dgm:pt modelId="{9F79EAF7-3051-45BF-80EB-2E1A0417B27C}" type="sibTrans" cxnId="{11C9A162-9611-4CE0-8913-6482DB72C112}">
      <dgm:prSet/>
      <dgm:spPr/>
      <dgm:t>
        <a:bodyPr/>
        <a:lstStyle/>
        <a:p>
          <a:endParaRPr lang="en-US"/>
        </a:p>
      </dgm:t>
    </dgm:pt>
    <dgm:pt modelId="{81C3F62D-0EFE-4436-A2DE-AB2201C821A6}">
      <dgm:prSet phldrT="[Text]"/>
      <dgm:spPr/>
      <dgm:t>
        <a:bodyPr/>
        <a:lstStyle/>
        <a:p>
          <a:r>
            <a:rPr lang="en-US" b="0" dirty="0">
              <a:solidFill>
                <a:srgbClr val="00B050"/>
              </a:solidFill>
            </a:rPr>
            <a:t>EUR 51 million </a:t>
          </a:r>
          <a:r>
            <a:rPr lang="en-US" b="0" dirty="0"/>
            <a:t>to local and grassroots CSOs</a:t>
          </a:r>
        </a:p>
      </dgm:t>
    </dgm:pt>
    <dgm:pt modelId="{D941EE32-C914-4F33-8E46-E09A677344CD}" type="parTrans" cxnId="{E1BAF8F1-062B-46E2-BC42-1BF56C1A3BE6}">
      <dgm:prSet/>
      <dgm:spPr/>
      <dgm:t>
        <a:bodyPr/>
        <a:lstStyle/>
        <a:p>
          <a:endParaRPr lang="en-US"/>
        </a:p>
      </dgm:t>
    </dgm:pt>
    <dgm:pt modelId="{B4714F7D-B152-4EB2-A097-91EAF470C86E}" type="sibTrans" cxnId="{E1BAF8F1-062B-46E2-BC42-1BF56C1A3BE6}">
      <dgm:prSet/>
      <dgm:spPr/>
      <dgm:t>
        <a:bodyPr/>
        <a:lstStyle/>
        <a:p>
          <a:endParaRPr lang="en-US"/>
        </a:p>
      </dgm:t>
    </dgm:pt>
    <dgm:pt modelId="{C9A580B8-2AA1-47F8-B4F4-775F5C5C237F}" type="pres">
      <dgm:prSet presAssocID="{61F32134-452E-439B-B020-9BB4972EDDB2}" presName="linear" presStyleCnt="0">
        <dgm:presLayoutVars>
          <dgm:animLvl val="lvl"/>
          <dgm:resizeHandles val="exact"/>
        </dgm:presLayoutVars>
      </dgm:prSet>
      <dgm:spPr/>
      <dgm:t>
        <a:bodyPr/>
        <a:lstStyle/>
        <a:p>
          <a:endParaRPr lang="de-DE"/>
        </a:p>
      </dgm:t>
    </dgm:pt>
    <dgm:pt modelId="{3413B806-08C3-4471-A880-489E02A36B65}" type="pres">
      <dgm:prSet presAssocID="{001CD80D-5192-4B1E-BAAB-DB35948BE0D0}" presName="parentText" presStyleLbl="node1" presStyleIdx="0" presStyleCnt="5">
        <dgm:presLayoutVars>
          <dgm:chMax val="0"/>
          <dgm:bulletEnabled val="1"/>
        </dgm:presLayoutVars>
      </dgm:prSet>
      <dgm:spPr/>
      <dgm:t>
        <a:bodyPr/>
        <a:lstStyle/>
        <a:p>
          <a:endParaRPr lang="de-DE"/>
        </a:p>
      </dgm:t>
    </dgm:pt>
    <dgm:pt modelId="{19F8F780-81B7-4307-9831-4B83031AE535}" type="pres">
      <dgm:prSet presAssocID="{4EAEBA38-D21C-4CDF-BE26-14D2134EE741}" presName="spacer" presStyleCnt="0"/>
      <dgm:spPr/>
    </dgm:pt>
    <dgm:pt modelId="{AFC7500E-468C-480D-9B9E-9C07159E49D2}" type="pres">
      <dgm:prSet presAssocID="{A997CE73-07EF-4484-97B7-93BD3B4D89B6}" presName="parentText" presStyleLbl="node1" presStyleIdx="1" presStyleCnt="5">
        <dgm:presLayoutVars>
          <dgm:chMax val="0"/>
          <dgm:bulletEnabled val="1"/>
        </dgm:presLayoutVars>
      </dgm:prSet>
      <dgm:spPr/>
      <dgm:t>
        <a:bodyPr/>
        <a:lstStyle/>
        <a:p>
          <a:endParaRPr lang="de-DE"/>
        </a:p>
      </dgm:t>
    </dgm:pt>
    <dgm:pt modelId="{05E0D52F-D230-4AAD-BEBB-C52E2FF0F6AD}" type="pres">
      <dgm:prSet presAssocID="{52953AD7-2FA5-4856-B692-997E86A1E657}" presName="spacer" presStyleCnt="0"/>
      <dgm:spPr/>
    </dgm:pt>
    <dgm:pt modelId="{9777112B-19A5-4488-9978-47DB31667610}" type="pres">
      <dgm:prSet presAssocID="{E48A54D8-C72A-452E-8E3E-5AB8560BA97C}" presName="parentText" presStyleLbl="node1" presStyleIdx="2" presStyleCnt="5">
        <dgm:presLayoutVars>
          <dgm:chMax val="0"/>
          <dgm:bulletEnabled val="1"/>
        </dgm:presLayoutVars>
      </dgm:prSet>
      <dgm:spPr/>
      <dgm:t>
        <a:bodyPr/>
        <a:lstStyle/>
        <a:p>
          <a:endParaRPr lang="de-DE"/>
        </a:p>
      </dgm:t>
    </dgm:pt>
    <dgm:pt modelId="{87507837-E2AA-42F0-87B3-102013CB1D33}" type="pres">
      <dgm:prSet presAssocID="{5DB1D684-E436-408D-963D-6CC3FFA87191}" presName="spacer" presStyleCnt="0"/>
      <dgm:spPr/>
    </dgm:pt>
    <dgm:pt modelId="{C76475B6-94B6-491A-B26C-1DAD88E834D7}" type="pres">
      <dgm:prSet presAssocID="{D19268FF-7D3C-4630-A1C3-1A864C426C9A}" presName="parentText" presStyleLbl="node1" presStyleIdx="3" presStyleCnt="5">
        <dgm:presLayoutVars>
          <dgm:chMax val="0"/>
          <dgm:bulletEnabled val="1"/>
        </dgm:presLayoutVars>
      </dgm:prSet>
      <dgm:spPr/>
      <dgm:t>
        <a:bodyPr/>
        <a:lstStyle/>
        <a:p>
          <a:endParaRPr lang="de-DE"/>
        </a:p>
      </dgm:t>
    </dgm:pt>
    <dgm:pt modelId="{2FC4C59C-C051-4EB4-B430-6D57FE4D6D57}" type="pres">
      <dgm:prSet presAssocID="{9F79EAF7-3051-45BF-80EB-2E1A0417B27C}" presName="spacer" presStyleCnt="0"/>
      <dgm:spPr/>
    </dgm:pt>
    <dgm:pt modelId="{CC0CCFB1-982E-466E-A2EF-9D8EE48F2757}" type="pres">
      <dgm:prSet presAssocID="{81C3F62D-0EFE-4436-A2DE-AB2201C821A6}" presName="parentText" presStyleLbl="node1" presStyleIdx="4" presStyleCnt="5">
        <dgm:presLayoutVars>
          <dgm:chMax val="0"/>
          <dgm:bulletEnabled val="1"/>
        </dgm:presLayoutVars>
      </dgm:prSet>
      <dgm:spPr/>
      <dgm:t>
        <a:bodyPr/>
        <a:lstStyle/>
        <a:p>
          <a:endParaRPr lang="de-DE"/>
        </a:p>
      </dgm:t>
    </dgm:pt>
  </dgm:ptLst>
  <dgm:cxnLst>
    <dgm:cxn modelId="{67304D8E-97D8-4582-85D3-E18A2C530E11}" srcId="{61F32134-452E-439B-B020-9BB4972EDDB2}" destId="{001CD80D-5192-4B1E-BAAB-DB35948BE0D0}" srcOrd="0" destOrd="0" parTransId="{76294ABC-535A-4ADF-BD02-589390727A35}" sibTransId="{4EAEBA38-D21C-4CDF-BE26-14D2134EE741}"/>
    <dgm:cxn modelId="{B6F4D606-05C2-4045-9D0D-12F56B23C39B}" type="presOf" srcId="{81C3F62D-0EFE-4436-A2DE-AB2201C821A6}" destId="{CC0CCFB1-982E-466E-A2EF-9D8EE48F2757}" srcOrd="0" destOrd="0" presId="urn:microsoft.com/office/officeart/2005/8/layout/vList2"/>
    <dgm:cxn modelId="{E2062699-EED5-4C5C-9CE9-32A0D25010E5}" type="presOf" srcId="{E48A54D8-C72A-452E-8E3E-5AB8560BA97C}" destId="{9777112B-19A5-4488-9978-47DB31667610}" srcOrd="0" destOrd="0" presId="urn:microsoft.com/office/officeart/2005/8/layout/vList2"/>
    <dgm:cxn modelId="{11C9A162-9611-4CE0-8913-6482DB72C112}" srcId="{61F32134-452E-439B-B020-9BB4972EDDB2}" destId="{D19268FF-7D3C-4630-A1C3-1A864C426C9A}" srcOrd="3" destOrd="0" parTransId="{9781FFFC-F88D-41D9-B11E-A86E87BACC9D}" sibTransId="{9F79EAF7-3051-45BF-80EB-2E1A0417B27C}"/>
    <dgm:cxn modelId="{1B439CBF-F456-4FAA-B9C4-3431E38069EF}" srcId="{61F32134-452E-439B-B020-9BB4972EDDB2}" destId="{E48A54D8-C72A-452E-8E3E-5AB8560BA97C}" srcOrd="2" destOrd="0" parTransId="{B3E254BB-0F93-4544-AA9E-F0402E7D3A36}" sibTransId="{5DB1D684-E436-408D-963D-6CC3FFA87191}"/>
    <dgm:cxn modelId="{636C01D0-9241-4CE1-B70D-E22EAAA2D3B3}" type="presOf" srcId="{D19268FF-7D3C-4630-A1C3-1A864C426C9A}" destId="{C76475B6-94B6-491A-B26C-1DAD88E834D7}" srcOrd="0" destOrd="0" presId="urn:microsoft.com/office/officeart/2005/8/layout/vList2"/>
    <dgm:cxn modelId="{A764F8CD-748B-4C80-8960-8429CC42E959}" type="presOf" srcId="{A997CE73-07EF-4484-97B7-93BD3B4D89B6}" destId="{AFC7500E-468C-480D-9B9E-9C07159E49D2}" srcOrd="0" destOrd="0" presId="urn:microsoft.com/office/officeart/2005/8/layout/vList2"/>
    <dgm:cxn modelId="{E1BAF8F1-062B-46E2-BC42-1BF56C1A3BE6}" srcId="{61F32134-452E-439B-B020-9BB4972EDDB2}" destId="{81C3F62D-0EFE-4436-A2DE-AB2201C821A6}" srcOrd="4" destOrd="0" parTransId="{D941EE32-C914-4F33-8E46-E09A677344CD}" sibTransId="{B4714F7D-B152-4EB2-A097-91EAF470C86E}"/>
    <dgm:cxn modelId="{CF7A4F9A-108C-44D5-9AAB-28E28EFEC1E8}" type="presOf" srcId="{001CD80D-5192-4B1E-BAAB-DB35948BE0D0}" destId="{3413B806-08C3-4471-A880-489E02A36B65}" srcOrd="0" destOrd="0" presId="urn:microsoft.com/office/officeart/2005/8/layout/vList2"/>
    <dgm:cxn modelId="{8E5915AD-247B-4EDC-81A0-266984B562D6}" type="presOf" srcId="{61F32134-452E-439B-B020-9BB4972EDDB2}" destId="{C9A580B8-2AA1-47F8-B4F4-775F5C5C237F}" srcOrd="0" destOrd="0" presId="urn:microsoft.com/office/officeart/2005/8/layout/vList2"/>
    <dgm:cxn modelId="{35CF1617-D6B1-4690-857B-029B3382475C}" srcId="{61F32134-452E-439B-B020-9BB4972EDDB2}" destId="{A997CE73-07EF-4484-97B7-93BD3B4D89B6}" srcOrd="1" destOrd="0" parTransId="{2DF46336-A632-4377-8993-0B6F9E385B3E}" sibTransId="{52953AD7-2FA5-4856-B692-997E86A1E657}"/>
    <dgm:cxn modelId="{EDE9C9FB-7F7D-479E-80A5-8E7440BC00EF}" type="presParOf" srcId="{C9A580B8-2AA1-47F8-B4F4-775F5C5C237F}" destId="{3413B806-08C3-4471-A880-489E02A36B65}" srcOrd="0" destOrd="0" presId="urn:microsoft.com/office/officeart/2005/8/layout/vList2"/>
    <dgm:cxn modelId="{4DE7430A-C9E5-4C55-BAA1-C1A3F20C9E53}" type="presParOf" srcId="{C9A580B8-2AA1-47F8-B4F4-775F5C5C237F}" destId="{19F8F780-81B7-4307-9831-4B83031AE535}" srcOrd="1" destOrd="0" presId="urn:microsoft.com/office/officeart/2005/8/layout/vList2"/>
    <dgm:cxn modelId="{908B47E1-D2A8-4CF6-A454-A8DEA58C8231}" type="presParOf" srcId="{C9A580B8-2AA1-47F8-B4F4-775F5C5C237F}" destId="{AFC7500E-468C-480D-9B9E-9C07159E49D2}" srcOrd="2" destOrd="0" presId="urn:microsoft.com/office/officeart/2005/8/layout/vList2"/>
    <dgm:cxn modelId="{E3EB3C19-1111-40A7-8A2E-E6D43BAA3F48}" type="presParOf" srcId="{C9A580B8-2AA1-47F8-B4F4-775F5C5C237F}" destId="{05E0D52F-D230-4AAD-BEBB-C52E2FF0F6AD}" srcOrd="3" destOrd="0" presId="urn:microsoft.com/office/officeart/2005/8/layout/vList2"/>
    <dgm:cxn modelId="{FBF354E2-843D-412F-9C1B-9963E7A4BA8A}" type="presParOf" srcId="{C9A580B8-2AA1-47F8-B4F4-775F5C5C237F}" destId="{9777112B-19A5-4488-9978-47DB31667610}" srcOrd="4" destOrd="0" presId="urn:microsoft.com/office/officeart/2005/8/layout/vList2"/>
    <dgm:cxn modelId="{6AFBED02-1B21-400F-BA80-8845C44F3A23}" type="presParOf" srcId="{C9A580B8-2AA1-47F8-B4F4-775F5C5C237F}" destId="{87507837-E2AA-42F0-87B3-102013CB1D33}" srcOrd="5" destOrd="0" presId="urn:microsoft.com/office/officeart/2005/8/layout/vList2"/>
    <dgm:cxn modelId="{4FE3B907-90C3-4326-9E3E-40DDED5A9F34}" type="presParOf" srcId="{C9A580B8-2AA1-47F8-B4F4-775F5C5C237F}" destId="{C76475B6-94B6-491A-B26C-1DAD88E834D7}" srcOrd="6" destOrd="0" presId="urn:microsoft.com/office/officeart/2005/8/layout/vList2"/>
    <dgm:cxn modelId="{9D8D2FCB-4ACE-4085-8318-7EFED6FB5293}" type="presParOf" srcId="{C9A580B8-2AA1-47F8-B4F4-775F5C5C237F}" destId="{2FC4C59C-C051-4EB4-B430-6D57FE4D6D57}" srcOrd="7" destOrd="0" presId="urn:microsoft.com/office/officeart/2005/8/layout/vList2"/>
    <dgm:cxn modelId="{BA28F4F5-13D8-4EB0-904F-AB2EC245F312}" type="presParOf" srcId="{C9A580B8-2AA1-47F8-B4F4-775F5C5C237F}" destId="{CC0CCFB1-982E-466E-A2EF-9D8EE48F275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1F32134-452E-439B-B020-9BB4972EDDB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75F1439A-0A21-49DD-AC2D-36F8BE47A5AE}">
      <dgm:prSet phldrT="[Text]"/>
      <dgm:spPr/>
      <dgm:t>
        <a:bodyPr/>
        <a:lstStyle/>
        <a:p>
          <a:r>
            <a:rPr lang="de-DE" dirty="0"/>
            <a:t>2nd Charter </a:t>
          </a:r>
          <a:r>
            <a:rPr lang="de-DE" dirty="0" err="1"/>
            <a:t>call</a:t>
          </a:r>
          <a:r>
            <a:rPr lang="de-DE" dirty="0"/>
            <a:t> </a:t>
          </a:r>
          <a:r>
            <a:rPr lang="de-DE" dirty="0" err="1"/>
            <a:t>with</a:t>
          </a:r>
          <a:r>
            <a:rPr lang="de-DE" dirty="0"/>
            <a:t> </a:t>
          </a:r>
          <a:r>
            <a:rPr lang="de-DE" b="0" u="none" dirty="0"/>
            <a:t>8 </a:t>
          </a:r>
          <a:r>
            <a:rPr lang="de-DE" b="0" u="none" dirty="0" err="1"/>
            <a:t>times</a:t>
          </a:r>
          <a:r>
            <a:rPr lang="de-DE" b="0" u="none" dirty="0"/>
            <a:t> </a:t>
          </a:r>
          <a:r>
            <a:rPr lang="de-DE" b="0" u="none" dirty="0" err="1"/>
            <a:t>more</a:t>
          </a:r>
          <a:r>
            <a:rPr lang="de-DE" b="0" u="none" dirty="0"/>
            <a:t> </a:t>
          </a:r>
          <a:r>
            <a:rPr lang="de-DE" b="0" u="none" dirty="0" err="1"/>
            <a:t>budget</a:t>
          </a:r>
          <a:endParaRPr lang="en-US" b="0" u="none" dirty="0"/>
        </a:p>
      </dgm:t>
    </dgm:pt>
    <dgm:pt modelId="{911F7C47-8E58-4D16-B892-27A3A16FB375}" type="parTrans" cxnId="{F88E5AC3-DA72-41FC-A444-35B432513372}">
      <dgm:prSet/>
      <dgm:spPr/>
      <dgm:t>
        <a:bodyPr/>
        <a:lstStyle/>
        <a:p>
          <a:endParaRPr lang="en-US"/>
        </a:p>
      </dgm:t>
    </dgm:pt>
    <dgm:pt modelId="{90AF1D34-F2AB-4EF6-83E1-91B2E38D1196}" type="sibTrans" cxnId="{F88E5AC3-DA72-41FC-A444-35B432513372}">
      <dgm:prSet/>
      <dgm:spPr/>
      <dgm:t>
        <a:bodyPr/>
        <a:lstStyle/>
        <a:p>
          <a:endParaRPr lang="en-US"/>
        </a:p>
      </dgm:t>
    </dgm:pt>
    <dgm:pt modelId="{001CD80D-5192-4B1E-BAAB-DB35948BE0D0}">
      <dgm:prSet phldrT="[Text]"/>
      <dgm:spPr/>
      <dgm:t>
        <a:bodyPr/>
        <a:lstStyle/>
        <a:p>
          <a:r>
            <a:rPr lang="de-DE" dirty="0"/>
            <a:t>24 </a:t>
          </a:r>
          <a:r>
            <a:rPr lang="de-DE" dirty="0" err="1"/>
            <a:t>January</a:t>
          </a:r>
          <a:r>
            <a:rPr lang="de-DE" dirty="0"/>
            <a:t> 2023 – 25 May 2023 (16 </a:t>
          </a:r>
          <a:r>
            <a:rPr lang="de-DE" dirty="0" err="1"/>
            <a:t>weeks</a:t>
          </a:r>
          <a:r>
            <a:rPr lang="de-DE" dirty="0"/>
            <a:t> </a:t>
          </a:r>
          <a:r>
            <a:rPr lang="de-DE" dirty="0" err="1"/>
            <a:t>submission</a:t>
          </a:r>
          <a:r>
            <a:rPr lang="de-DE" dirty="0"/>
            <a:t> time)</a:t>
          </a:r>
          <a:endParaRPr lang="en-US" dirty="0"/>
        </a:p>
      </dgm:t>
    </dgm:pt>
    <dgm:pt modelId="{76294ABC-535A-4ADF-BD02-589390727A35}" type="parTrans" cxnId="{67304D8E-97D8-4582-85D3-E18A2C530E11}">
      <dgm:prSet/>
      <dgm:spPr/>
      <dgm:t>
        <a:bodyPr/>
        <a:lstStyle/>
        <a:p>
          <a:endParaRPr lang="en-US"/>
        </a:p>
      </dgm:t>
    </dgm:pt>
    <dgm:pt modelId="{4EAEBA38-D21C-4CDF-BE26-14D2134EE741}" type="sibTrans" cxnId="{67304D8E-97D8-4582-85D3-E18A2C530E11}">
      <dgm:prSet/>
      <dgm:spPr/>
      <dgm:t>
        <a:bodyPr/>
        <a:lstStyle/>
        <a:p>
          <a:endParaRPr lang="en-US"/>
        </a:p>
      </dgm:t>
    </dgm:pt>
    <dgm:pt modelId="{731E8819-4793-4985-87E8-C04FFAE33D5E}">
      <dgm:prSet phldrT="[Text]"/>
      <dgm:spPr/>
      <dgm:t>
        <a:bodyPr/>
        <a:lstStyle/>
        <a:p>
          <a:r>
            <a:rPr lang="de-DE" dirty="0">
              <a:solidFill>
                <a:srgbClr val="00B050"/>
              </a:solidFill>
            </a:rPr>
            <a:t>EUR 16 </a:t>
          </a:r>
          <a:r>
            <a:rPr lang="de-DE" dirty="0" err="1">
              <a:solidFill>
                <a:srgbClr val="00B050"/>
              </a:solidFill>
            </a:rPr>
            <a:t>million</a:t>
          </a:r>
          <a:r>
            <a:rPr lang="de-DE" dirty="0">
              <a:solidFill>
                <a:srgbClr val="00B050"/>
              </a:solidFill>
            </a:rPr>
            <a:t> </a:t>
          </a:r>
          <a:r>
            <a:rPr lang="de-DE" dirty="0" err="1">
              <a:solidFill>
                <a:srgbClr val="00B050"/>
              </a:solidFill>
            </a:rPr>
            <a:t>with</a:t>
          </a:r>
          <a:r>
            <a:rPr lang="de-DE" dirty="0">
              <a:solidFill>
                <a:srgbClr val="00B050"/>
              </a:solidFill>
            </a:rPr>
            <a:t> min </a:t>
          </a:r>
          <a:r>
            <a:rPr lang="de-DE" dirty="0" err="1">
              <a:solidFill>
                <a:srgbClr val="00B050"/>
              </a:solidFill>
            </a:rPr>
            <a:t>single</a:t>
          </a:r>
          <a:r>
            <a:rPr lang="de-DE" dirty="0">
              <a:solidFill>
                <a:srgbClr val="00B050"/>
              </a:solidFill>
            </a:rPr>
            <a:t> </a:t>
          </a:r>
          <a:r>
            <a:rPr lang="de-DE" dirty="0" err="1">
              <a:solidFill>
                <a:srgbClr val="00B050"/>
              </a:solidFill>
            </a:rPr>
            <a:t>grant</a:t>
          </a:r>
          <a:r>
            <a:rPr lang="de-DE" dirty="0">
              <a:solidFill>
                <a:srgbClr val="00B050"/>
              </a:solidFill>
            </a:rPr>
            <a:t> of EUR 75.000</a:t>
          </a:r>
          <a:endParaRPr lang="en-US" dirty="0">
            <a:solidFill>
              <a:srgbClr val="00B050"/>
            </a:solidFill>
          </a:endParaRPr>
        </a:p>
      </dgm:t>
    </dgm:pt>
    <dgm:pt modelId="{A76C64F6-EADB-4C39-853B-0ADE0BFCBE4A}" type="parTrans" cxnId="{B4C80C7D-B450-4E52-B3A0-D37621AD550D}">
      <dgm:prSet/>
      <dgm:spPr/>
      <dgm:t>
        <a:bodyPr/>
        <a:lstStyle/>
        <a:p>
          <a:endParaRPr lang="en-US"/>
        </a:p>
      </dgm:t>
    </dgm:pt>
    <dgm:pt modelId="{B7E3A53F-0BDE-482C-A3E4-EFB4C88275A4}" type="sibTrans" cxnId="{B4C80C7D-B450-4E52-B3A0-D37621AD550D}">
      <dgm:prSet/>
      <dgm:spPr/>
      <dgm:t>
        <a:bodyPr/>
        <a:lstStyle/>
        <a:p>
          <a:endParaRPr lang="en-US"/>
        </a:p>
      </dgm:t>
    </dgm:pt>
    <dgm:pt modelId="{A997CE73-07EF-4484-97B7-93BD3B4D89B6}">
      <dgm:prSet phldrT="[Text]"/>
      <dgm:spPr/>
      <dgm:t>
        <a:bodyPr/>
        <a:lstStyle/>
        <a:p>
          <a:r>
            <a:rPr lang="de-DE" dirty="0"/>
            <a:t>Single </a:t>
          </a:r>
          <a:r>
            <a:rPr lang="de-DE" dirty="0" err="1"/>
            <a:t>applicant</a:t>
          </a:r>
          <a:r>
            <a:rPr lang="de-DE" dirty="0"/>
            <a:t> </a:t>
          </a:r>
          <a:r>
            <a:rPr lang="de-DE" dirty="0" err="1"/>
            <a:t>or</a:t>
          </a:r>
          <a:r>
            <a:rPr lang="de-DE" dirty="0"/>
            <a:t> </a:t>
          </a:r>
          <a:r>
            <a:rPr lang="de-DE" dirty="0" err="1"/>
            <a:t>consortium</a:t>
          </a:r>
          <a:endParaRPr lang="de-DE" dirty="0"/>
        </a:p>
      </dgm:t>
    </dgm:pt>
    <dgm:pt modelId="{2DF46336-A632-4377-8993-0B6F9E385B3E}" type="parTrans" cxnId="{35CF1617-D6B1-4690-857B-029B3382475C}">
      <dgm:prSet/>
      <dgm:spPr/>
      <dgm:t>
        <a:bodyPr/>
        <a:lstStyle/>
        <a:p>
          <a:endParaRPr lang="en-US"/>
        </a:p>
      </dgm:t>
    </dgm:pt>
    <dgm:pt modelId="{52953AD7-2FA5-4856-B692-997E86A1E657}" type="sibTrans" cxnId="{35CF1617-D6B1-4690-857B-029B3382475C}">
      <dgm:prSet/>
      <dgm:spPr/>
      <dgm:t>
        <a:bodyPr/>
        <a:lstStyle/>
        <a:p>
          <a:endParaRPr lang="en-US"/>
        </a:p>
      </dgm:t>
    </dgm:pt>
    <dgm:pt modelId="{E48A54D8-C72A-452E-8E3E-5AB8560BA97C}">
      <dgm:prSet phldrT="[Text]"/>
      <dgm:spPr/>
      <dgm:t>
        <a:bodyPr/>
        <a:lstStyle/>
        <a:p>
          <a:r>
            <a:rPr lang="de-DE" dirty="0"/>
            <a:t>National </a:t>
          </a:r>
          <a:r>
            <a:rPr lang="de-DE" b="0" dirty="0" err="1"/>
            <a:t>or</a:t>
          </a:r>
          <a:r>
            <a:rPr lang="de-DE" b="0" dirty="0"/>
            <a:t> transnational </a:t>
          </a:r>
          <a:r>
            <a:rPr lang="de-DE" b="0" dirty="0" err="1"/>
            <a:t>projects</a:t>
          </a:r>
          <a:endParaRPr lang="en-US" b="0" dirty="0"/>
        </a:p>
      </dgm:t>
    </dgm:pt>
    <dgm:pt modelId="{B3E254BB-0F93-4544-AA9E-F0402E7D3A36}" type="parTrans" cxnId="{1B439CBF-F456-4FAA-B9C4-3431E38069EF}">
      <dgm:prSet/>
      <dgm:spPr/>
      <dgm:t>
        <a:bodyPr/>
        <a:lstStyle/>
        <a:p>
          <a:endParaRPr lang="en-US"/>
        </a:p>
      </dgm:t>
    </dgm:pt>
    <dgm:pt modelId="{5DB1D684-E436-408D-963D-6CC3FFA87191}" type="sibTrans" cxnId="{1B439CBF-F456-4FAA-B9C4-3431E38069EF}">
      <dgm:prSet/>
      <dgm:spPr/>
      <dgm:t>
        <a:bodyPr/>
        <a:lstStyle/>
        <a:p>
          <a:endParaRPr lang="en-US"/>
        </a:p>
      </dgm:t>
    </dgm:pt>
    <dgm:pt modelId="{D19268FF-7D3C-4630-A1C3-1A864C426C9A}">
      <dgm:prSet phldrT="[Text]"/>
      <dgm:spPr/>
      <dgm:t>
        <a:bodyPr/>
        <a:lstStyle/>
        <a:p>
          <a:r>
            <a:rPr lang="de-DE" b="0" dirty="0" err="1"/>
            <a:t>Only</a:t>
          </a:r>
          <a:r>
            <a:rPr lang="de-DE" b="0" dirty="0"/>
            <a:t> </a:t>
          </a:r>
          <a:r>
            <a:rPr lang="de-DE" b="0" dirty="0" err="1"/>
            <a:t>organisations</a:t>
          </a:r>
          <a:r>
            <a:rPr lang="de-DE" b="0" dirty="0"/>
            <a:t> </a:t>
          </a:r>
          <a:r>
            <a:rPr lang="de-DE" b="0" dirty="0" err="1"/>
            <a:t>established</a:t>
          </a:r>
          <a:r>
            <a:rPr lang="de-DE" b="0" dirty="0"/>
            <a:t> in </a:t>
          </a:r>
          <a:r>
            <a:rPr lang="de-DE" b="0" dirty="0" err="1"/>
            <a:t>the</a:t>
          </a:r>
          <a:r>
            <a:rPr lang="de-DE" b="0" dirty="0"/>
            <a:t> EU	</a:t>
          </a:r>
          <a:endParaRPr lang="en-US" b="0" dirty="0"/>
        </a:p>
      </dgm:t>
    </dgm:pt>
    <dgm:pt modelId="{9781FFFC-F88D-41D9-B11E-A86E87BACC9D}" type="parTrans" cxnId="{11C9A162-9611-4CE0-8913-6482DB72C112}">
      <dgm:prSet/>
      <dgm:spPr/>
      <dgm:t>
        <a:bodyPr/>
        <a:lstStyle/>
        <a:p>
          <a:endParaRPr lang="en-US"/>
        </a:p>
      </dgm:t>
    </dgm:pt>
    <dgm:pt modelId="{9F79EAF7-3051-45BF-80EB-2E1A0417B27C}" type="sibTrans" cxnId="{11C9A162-9611-4CE0-8913-6482DB72C112}">
      <dgm:prSet/>
      <dgm:spPr/>
      <dgm:t>
        <a:bodyPr/>
        <a:lstStyle/>
        <a:p>
          <a:endParaRPr lang="en-US"/>
        </a:p>
      </dgm:t>
    </dgm:pt>
    <dgm:pt modelId="{81C3F62D-0EFE-4436-A2DE-AB2201C821A6}">
      <dgm:prSet phldrT="[Text]"/>
      <dgm:spPr/>
      <dgm:t>
        <a:bodyPr/>
        <a:lstStyle/>
        <a:p>
          <a:r>
            <a:rPr lang="de-DE" b="0" dirty="0"/>
            <a:t>Project </a:t>
          </a:r>
          <a:r>
            <a:rPr lang="de-DE" b="0" dirty="0" err="1"/>
            <a:t>duration</a:t>
          </a:r>
          <a:r>
            <a:rPr lang="de-DE" b="0" dirty="0"/>
            <a:t> </a:t>
          </a:r>
          <a:r>
            <a:rPr lang="de-DE" b="0" dirty="0" err="1"/>
            <a:t>max</a:t>
          </a:r>
          <a:r>
            <a:rPr lang="de-DE" b="0" dirty="0"/>
            <a:t> 2 </a:t>
          </a:r>
          <a:r>
            <a:rPr lang="de-DE" b="0" dirty="0" err="1"/>
            <a:t>years</a:t>
          </a:r>
          <a:endParaRPr lang="en-US" b="0" dirty="0"/>
        </a:p>
      </dgm:t>
    </dgm:pt>
    <dgm:pt modelId="{D941EE32-C914-4F33-8E46-E09A677344CD}" type="parTrans" cxnId="{E1BAF8F1-062B-46E2-BC42-1BF56C1A3BE6}">
      <dgm:prSet/>
      <dgm:spPr/>
      <dgm:t>
        <a:bodyPr/>
        <a:lstStyle/>
        <a:p>
          <a:endParaRPr lang="en-US"/>
        </a:p>
      </dgm:t>
    </dgm:pt>
    <dgm:pt modelId="{B4714F7D-B152-4EB2-A097-91EAF470C86E}" type="sibTrans" cxnId="{E1BAF8F1-062B-46E2-BC42-1BF56C1A3BE6}">
      <dgm:prSet/>
      <dgm:spPr/>
      <dgm:t>
        <a:bodyPr/>
        <a:lstStyle/>
        <a:p>
          <a:endParaRPr lang="en-US"/>
        </a:p>
      </dgm:t>
    </dgm:pt>
    <dgm:pt modelId="{C9A580B8-2AA1-47F8-B4F4-775F5C5C237F}" type="pres">
      <dgm:prSet presAssocID="{61F32134-452E-439B-B020-9BB4972EDDB2}" presName="linear" presStyleCnt="0">
        <dgm:presLayoutVars>
          <dgm:animLvl val="lvl"/>
          <dgm:resizeHandles val="exact"/>
        </dgm:presLayoutVars>
      </dgm:prSet>
      <dgm:spPr/>
      <dgm:t>
        <a:bodyPr/>
        <a:lstStyle/>
        <a:p>
          <a:endParaRPr lang="de-DE"/>
        </a:p>
      </dgm:t>
    </dgm:pt>
    <dgm:pt modelId="{050A20F8-83EA-41D6-AF26-8E510A98EFAD}" type="pres">
      <dgm:prSet presAssocID="{75F1439A-0A21-49DD-AC2D-36F8BE47A5AE}" presName="parentText" presStyleLbl="node1" presStyleIdx="0" presStyleCnt="7">
        <dgm:presLayoutVars>
          <dgm:chMax val="0"/>
          <dgm:bulletEnabled val="1"/>
        </dgm:presLayoutVars>
      </dgm:prSet>
      <dgm:spPr/>
      <dgm:t>
        <a:bodyPr/>
        <a:lstStyle/>
        <a:p>
          <a:endParaRPr lang="de-DE"/>
        </a:p>
      </dgm:t>
    </dgm:pt>
    <dgm:pt modelId="{86696174-72F3-4853-AFDB-F90D1AF65A92}" type="pres">
      <dgm:prSet presAssocID="{90AF1D34-F2AB-4EF6-83E1-91B2E38D1196}" presName="spacer" presStyleCnt="0"/>
      <dgm:spPr/>
    </dgm:pt>
    <dgm:pt modelId="{3413B806-08C3-4471-A880-489E02A36B65}" type="pres">
      <dgm:prSet presAssocID="{001CD80D-5192-4B1E-BAAB-DB35948BE0D0}" presName="parentText" presStyleLbl="node1" presStyleIdx="1" presStyleCnt="7">
        <dgm:presLayoutVars>
          <dgm:chMax val="0"/>
          <dgm:bulletEnabled val="1"/>
        </dgm:presLayoutVars>
      </dgm:prSet>
      <dgm:spPr/>
      <dgm:t>
        <a:bodyPr/>
        <a:lstStyle/>
        <a:p>
          <a:endParaRPr lang="de-DE"/>
        </a:p>
      </dgm:t>
    </dgm:pt>
    <dgm:pt modelId="{19F8F780-81B7-4307-9831-4B83031AE535}" type="pres">
      <dgm:prSet presAssocID="{4EAEBA38-D21C-4CDF-BE26-14D2134EE741}" presName="spacer" presStyleCnt="0"/>
      <dgm:spPr/>
    </dgm:pt>
    <dgm:pt modelId="{0C6BA53D-1B91-4C0C-B521-5023AC0D5BEF}" type="pres">
      <dgm:prSet presAssocID="{731E8819-4793-4985-87E8-C04FFAE33D5E}" presName="parentText" presStyleLbl="node1" presStyleIdx="2" presStyleCnt="7">
        <dgm:presLayoutVars>
          <dgm:chMax val="0"/>
          <dgm:bulletEnabled val="1"/>
        </dgm:presLayoutVars>
      </dgm:prSet>
      <dgm:spPr/>
      <dgm:t>
        <a:bodyPr/>
        <a:lstStyle/>
        <a:p>
          <a:endParaRPr lang="de-DE"/>
        </a:p>
      </dgm:t>
    </dgm:pt>
    <dgm:pt modelId="{0A56B52F-C229-4F03-94BF-6B6F530E24CC}" type="pres">
      <dgm:prSet presAssocID="{B7E3A53F-0BDE-482C-A3E4-EFB4C88275A4}" presName="spacer" presStyleCnt="0"/>
      <dgm:spPr/>
    </dgm:pt>
    <dgm:pt modelId="{AFC7500E-468C-480D-9B9E-9C07159E49D2}" type="pres">
      <dgm:prSet presAssocID="{A997CE73-07EF-4484-97B7-93BD3B4D89B6}" presName="parentText" presStyleLbl="node1" presStyleIdx="3" presStyleCnt="7">
        <dgm:presLayoutVars>
          <dgm:chMax val="0"/>
          <dgm:bulletEnabled val="1"/>
        </dgm:presLayoutVars>
      </dgm:prSet>
      <dgm:spPr/>
      <dgm:t>
        <a:bodyPr/>
        <a:lstStyle/>
        <a:p>
          <a:endParaRPr lang="de-DE"/>
        </a:p>
      </dgm:t>
    </dgm:pt>
    <dgm:pt modelId="{05E0D52F-D230-4AAD-BEBB-C52E2FF0F6AD}" type="pres">
      <dgm:prSet presAssocID="{52953AD7-2FA5-4856-B692-997E86A1E657}" presName="spacer" presStyleCnt="0"/>
      <dgm:spPr/>
    </dgm:pt>
    <dgm:pt modelId="{9777112B-19A5-4488-9978-47DB31667610}" type="pres">
      <dgm:prSet presAssocID="{E48A54D8-C72A-452E-8E3E-5AB8560BA97C}" presName="parentText" presStyleLbl="node1" presStyleIdx="4" presStyleCnt="7">
        <dgm:presLayoutVars>
          <dgm:chMax val="0"/>
          <dgm:bulletEnabled val="1"/>
        </dgm:presLayoutVars>
      </dgm:prSet>
      <dgm:spPr/>
      <dgm:t>
        <a:bodyPr/>
        <a:lstStyle/>
        <a:p>
          <a:endParaRPr lang="de-DE"/>
        </a:p>
      </dgm:t>
    </dgm:pt>
    <dgm:pt modelId="{87507837-E2AA-42F0-87B3-102013CB1D33}" type="pres">
      <dgm:prSet presAssocID="{5DB1D684-E436-408D-963D-6CC3FFA87191}" presName="spacer" presStyleCnt="0"/>
      <dgm:spPr/>
    </dgm:pt>
    <dgm:pt modelId="{C76475B6-94B6-491A-B26C-1DAD88E834D7}" type="pres">
      <dgm:prSet presAssocID="{D19268FF-7D3C-4630-A1C3-1A864C426C9A}" presName="parentText" presStyleLbl="node1" presStyleIdx="5" presStyleCnt="7">
        <dgm:presLayoutVars>
          <dgm:chMax val="0"/>
          <dgm:bulletEnabled val="1"/>
        </dgm:presLayoutVars>
      </dgm:prSet>
      <dgm:spPr/>
      <dgm:t>
        <a:bodyPr/>
        <a:lstStyle/>
        <a:p>
          <a:endParaRPr lang="de-DE"/>
        </a:p>
      </dgm:t>
    </dgm:pt>
    <dgm:pt modelId="{2FC4C59C-C051-4EB4-B430-6D57FE4D6D57}" type="pres">
      <dgm:prSet presAssocID="{9F79EAF7-3051-45BF-80EB-2E1A0417B27C}" presName="spacer" presStyleCnt="0"/>
      <dgm:spPr/>
    </dgm:pt>
    <dgm:pt modelId="{CC0CCFB1-982E-466E-A2EF-9D8EE48F2757}" type="pres">
      <dgm:prSet presAssocID="{81C3F62D-0EFE-4436-A2DE-AB2201C821A6}" presName="parentText" presStyleLbl="node1" presStyleIdx="6" presStyleCnt="7">
        <dgm:presLayoutVars>
          <dgm:chMax val="0"/>
          <dgm:bulletEnabled val="1"/>
        </dgm:presLayoutVars>
      </dgm:prSet>
      <dgm:spPr/>
      <dgm:t>
        <a:bodyPr/>
        <a:lstStyle/>
        <a:p>
          <a:endParaRPr lang="de-DE"/>
        </a:p>
      </dgm:t>
    </dgm:pt>
  </dgm:ptLst>
  <dgm:cxnLst>
    <dgm:cxn modelId="{67304D8E-97D8-4582-85D3-E18A2C530E11}" srcId="{61F32134-452E-439B-B020-9BB4972EDDB2}" destId="{001CD80D-5192-4B1E-BAAB-DB35948BE0D0}" srcOrd="1" destOrd="0" parTransId="{76294ABC-535A-4ADF-BD02-589390727A35}" sibTransId="{4EAEBA38-D21C-4CDF-BE26-14D2134EE741}"/>
    <dgm:cxn modelId="{B6F4D606-05C2-4045-9D0D-12F56B23C39B}" type="presOf" srcId="{81C3F62D-0EFE-4436-A2DE-AB2201C821A6}" destId="{CC0CCFB1-982E-466E-A2EF-9D8EE48F2757}" srcOrd="0" destOrd="0" presId="urn:microsoft.com/office/officeart/2005/8/layout/vList2"/>
    <dgm:cxn modelId="{E2062699-EED5-4C5C-9CE9-32A0D25010E5}" type="presOf" srcId="{E48A54D8-C72A-452E-8E3E-5AB8560BA97C}" destId="{9777112B-19A5-4488-9978-47DB31667610}" srcOrd="0" destOrd="0" presId="urn:microsoft.com/office/officeart/2005/8/layout/vList2"/>
    <dgm:cxn modelId="{11C9A162-9611-4CE0-8913-6482DB72C112}" srcId="{61F32134-452E-439B-B020-9BB4972EDDB2}" destId="{D19268FF-7D3C-4630-A1C3-1A864C426C9A}" srcOrd="5" destOrd="0" parTransId="{9781FFFC-F88D-41D9-B11E-A86E87BACC9D}" sibTransId="{9F79EAF7-3051-45BF-80EB-2E1A0417B27C}"/>
    <dgm:cxn modelId="{1B439CBF-F456-4FAA-B9C4-3431E38069EF}" srcId="{61F32134-452E-439B-B020-9BB4972EDDB2}" destId="{E48A54D8-C72A-452E-8E3E-5AB8560BA97C}" srcOrd="4" destOrd="0" parTransId="{B3E254BB-0F93-4544-AA9E-F0402E7D3A36}" sibTransId="{5DB1D684-E436-408D-963D-6CC3FFA87191}"/>
    <dgm:cxn modelId="{636C01D0-9241-4CE1-B70D-E22EAAA2D3B3}" type="presOf" srcId="{D19268FF-7D3C-4630-A1C3-1A864C426C9A}" destId="{C76475B6-94B6-491A-B26C-1DAD88E834D7}" srcOrd="0" destOrd="0" presId="urn:microsoft.com/office/officeart/2005/8/layout/vList2"/>
    <dgm:cxn modelId="{F88E5AC3-DA72-41FC-A444-35B432513372}" srcId="{61F32134-452E-439B-B020-9BB4972EDDB2}" destId="{75F1439A-0A21-49DD-AC2D-36F8BE47A5AE}" srcOrd="0" destOrd="0" parTransId="{911F7C47-8E58-4D16-B892-27A3A16FB375}" sibTransId="{90AF1D34-F2AB-4EF6-83E1-91B2E38D1196}"/>
    <dgm:cxn modelId="{A764F8CD-748B-4C80-8960-8429CC42E959}" type="presOf" srcId="{A997CE73-07EF-4484-97B7-93BD3B4D89B6}" destId="{AFC7500E-468C-480D-9B9E-9C07159E49D2}" srcOrd="0" destOrd="0" presId="urn:microsoft.com/office/officeart/2005/8/layout/vList2"/>
    <dgm:cxn modelId="{B4C80C7D-B450-4E52-B3A0-D37621AD550D}" srcId="{61F32134-452E-439B-B020-9BB4972EDDB2}" destId="{731E8819-4793-4985-87E8-C04FFAE33D5E}" srcOrd="2" destOrd="0" parTransId="{A76C64F6-EADB-4C39-853B-0ADE0BFCBE4A}" sibTransId="{B7E3A53F-0BDE-482C-A3E4-EFB4C88275A4}"/>
    <dgm:cxn modelId="{E1BAF8F1-062B-46E2-BC42-1BF56C1A3BE6}" srcId="{61F32134-452E-439B-B020-9BB4972EDDB2}" destId="{81C3F62D-0EFE-4436-A2DE-AB2201C821A6}" srcOrd="6" destOrd="0" parTransId="{D941EE32-C914-4F33-8E46-E09A677344CD}" sibTransId="{B4714F7D-B152-4EB2-A097-91EAF470C86E}"/>
    <dgm:cxn modelId="{8CCBCA32-97DD-4B1D-B99C-6A24E2FCCB2D}" type="presOf" srcId="{731E8819-4793-4985-87E8-C04FFAE33D5E}" destId="{0C6BA53D-1B91-4C0C-B521-5023AC0D5BEF}" srcOrd="0" destOrd="0" presId="urn:microsoft.com/office/officeart/2005/8/layout/vList2"/>
    <dgm:cxn modelId="{06AAF187-371A-417E-A4AB-960A0934755F}" type="presOf" srcId="{75F1439A-0A21-49DD-AC2D-36F8BE47A5AE}" destId="{050A20F8-83EA-41D6-AF26-8E510A98EFAD}" srcOrd="0" destOrd="0" presId="urn:microsoft.com/office/officeart/2005/8/layout/vList2"/>
    <dgm:cxn modelId="{CF7A4F9A-108C-44D5-9AAB-28E28EFEC1E8}" type="presOf" srcId="{001CD80D-5192-4B1E-BAAB-DB35948BE0D0}" destId="{3413B806-08C3-4471-A880-489E02A36B65}" srcOrd="0" destOrd="0" presId="urn:microsoft.com/office/officeart/2005/8/layout/vList2"/>
    <dgm:cxn modelId="{35CF1617-D6B1-4690-857B-029B3382475C}" srcId="{61F32134-452E-439B-B020-9BB4972EDDB2}" destId="{A997CE73-07EF-4484-97B7-93BD3B4D89B6}" srcOrd="3" destOrd="0" parTransId="{2DF46336-A632-4377-8993-0B6F9E385B3E}" sibTransId="{52953AD7-2FA5-4856-B692-997E86A1E657}"/>
    <dgm:cxn modelId="{8E5915AD-247B-4EDC-81A0-266984B562D6}" type="presOf" srcId="{61F32134-452E-439B-B020-9BB4972EDDB2}" destId="{C9A580B8-2AA1-47F8-B4F4-775F5C5C237F}" srcOrd="0" destOrd="0" presId="urn:microsoft.com/office/officeart/2005/8/layout/vList2"/>
    <dgm:cxn modelId="{A97AA7EC-6FD5-4991-BB8E-4C9FD3EB7DDF}" type="presParOf" srcId="{C9A580B8-2AA1-47F8-B4F4-775F5C5C237F}" destId="{050A20F8-83EA-41D6-AF26-8E510A98EFAD}" srcOrd="0" destOrd="0" presId="urn:microsoft.com/office/officeart/2005/8/layout/vList2"/>
    <dgm:cxn modelId="{414CF359-BE0B-44B5-88FE-1F41C9CD092D}" type="presParOf" srcId="{C9A580B8-2AA1-47F8-B4F4-775F5C5C237F}" destId="{86696174-72F3-4853-AFDB-F90D1AF65A92}" srcOrd="1" destOrd="0" presId="urn:microsoft.com/office/officeart/2005/8/layout/vList2"/>
    <dgm:cxn modelId="{EDE9C9FB-7F7D-479E-80A5-8E7440BC00EF}" type="presParOf" srcId="{C9A580B8-2AA1-47F8-B4F4-775F5C5C237F}" destId="{3413B806-08C3-4471-A880-489E02A36B65}" srcOrd="2" destOrd="0" presId="urn:microsoft.com/office/officeart/2005/8/layout/vList2"/>
    <dgm:cxn modelId="{4DE7430A-C9E5-4C55-BAA1-C1A3F20C9E53}" type="presParOf" srcId="{C9A580B8-2AA1-47F8-B4F4-775F5C5C237F}" destId="{19F8F780-81B7-4307-9831-4B83031AE535}" srcOrd="3" destOrd="0" presId="urn:microsoft.com/office/officeart/2005/8/layout/vList2"/>
    <dgm:cxn modelId="{A6E9F8EE-DF59-494D-9AAB-70F9A000298F}" type="presParOf" srcId="{C9A580B8-2AA1-47F8-B4F4-775F5C5C237F}" destId="{0C6BA53D-1B91-4C0C-B521-5023AC0D5BEF}" srcOrd="4" destOrd="0" presId="urn:microsoft.com/office/officeart/2005/8/layout/vList2"/>
    <dgm:cxn modelId="{7808CEE7-C3C2-4981-9E3A-0FD07F13727C}" type="presParOf" srcId="{C9A580B8-2AA1-47F8-B4F4-775F5C5C237F}" destId="{0A56B52F-C229-4F03-94BF-6B6F530E24CC}" srcOrd="5" destOrd="0" presId="urn:microsoft.com/office/officeart/2005/8/layout/vList2"/>
    <dgm:cxn modelId="{908B47E1-D2A8-4CF6-A454-A8DEA58C8231}" type="presParOf" srcId="{C9A580B8-2AA1-47F8-B4F4-775F5C5C237F}" destId="{AFC7500E-468C-480D-9B9E-9C07159E49D2}" srcOrd="6" destOrd="0" presId="urn:microsoft.com/office/officeart/2005/8/layout/vList2"/>
    <dgm:cxn modelId="{E3EB3C19-1111-40A7-8A2E-E6D43BAA3F48}" type="presParOf" srcId="{C9A580B8-2AA1-47F8-B4F4-775F5C5C237F}" destId="{05E0D52F-D230-4AAD-BEBB-C52E2FF0F6AD}" srcOrd="7" destOrd="0" presId="urn:microsoft.com/office/officeart/2005/8/layout/vList2"/>
    <dgm:cxn modelId="{FBF354E2-843D-412F-9C1B-9963E7A4BA8A}" type="presParOf" srcId="{C9A580B8-2AA1-47F8-B4F4-775F5C5C237F}" destId="{9777112B-19A5-4488-9978-47DB31667610}" srcOrd="8" destOrd="0" presId="urn:microsoft.com/office/officeart/2005/8/layout/vList2"/>
    <dgm:cxn modelId="{6AFBED02-1B21-400F-BA80-8845C44F3A23}" type="presParOf" srcId="{C9A580B8-2AA1-47F8-B4F4-775F5C5C237F}" destId="{87507837-E2AA-42F0-87B3-102013CB1D33}" srcOrd="9" destOrd="0" presId="urn:microsoft.com/office/officeart/2005/8/layout/vList2"/>
    <dgm:cxn modelId="{4FE3B907-90C3-4326-9E3E-40DDED5A9F34}" type="presParOf" srcId="{C9A580B8-2AA1-47F8-B4F4-775F5C5C237F}" destId="{C76475B6-94B6-491A-B26C-1DAD88E834D7}" srcOrd="10" destOrd="0" presId="urn:microsoft.com/office/officeart/2005/8/layout/vList2"/>
    <dgm:cxn modelId="{9D8D2FCB-4ACE-4085-8318-7EFED6FB5293}" type="presParOf" srcId="{C9A580B8-2AA1-47F8-B4F4-775F5C5C237F}" destId="{2FC4C59C-C051-4EB4-B430-6D57FE4D6D57}" srcOrd="11" destOrd="0" presId="urn:microsoft.com/office/officeart/2005/8/layout/vList2"/>
    <dgm:cxn modelId="{BA28F4F5-13D8-4EB0-904F-AB2EC245F312}" type="presParOf" srcId="{C9A580B8-2AA1-47F8-B4F4-775F5C5C237F}" destId="{CC0CCFB1-982E-466E-A2EF-9D8EE48F2757}"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254350D-E34D-4D30-8096-5C4DFBF509D8}"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US"/>
        </a:p>
      </dgm:t>
    </dgm:pt>
    <dgm:pt modelId="{524E537C-C2EE-466E-9B08-96080D548D09}">
      <dgm:prSet phldrT="[Text]"/>
      <dgm:spPr/>
      <dgm:t>
        <a:bodyPr/>
        <a:lstStyle/>
        <a:p>
          <a:r>
            <a:rPr lang="en-US" dirty="0" err="1"/>
            <a:t>Awarness</a:t>
          </a:r>
          <a:r>
            <a:rPr lang="en-US" dirty="0"/>
            <a:t> of the EU Charter</a:t>
          </a:r>
        </a:p>
      </dgm:t>
    </dgm:pt>
    <dgm:pt modelId="{FF105F8A-501B-4831-B371-C047D396D04A}" type="parTrans" cxnId="{A41553B0-6A0E-49D5-9C41-D266977D1371}">
      <dgm:prSet/>
      <dgm:spPr/>
      <dgm:t>
        <a:bodyPr/>
        <a:lstStyle/>
        <a:p>
          <a:endParaRPr lang="en-US"/>
        </a:p>
      </dgm:t>
    </dgm:pt>
    <dgm:pt modelId="{2B0A18C1-E7FF-4479-978F-95185DB710CB}" type="sibTrans" cxnId="{A41553B0-6A0E-49D5-9C41-D266977D1371}">
      <dgm:prSet/>
      <dgm:spPr/>
      <dgm:t>
        <a:bodyPr/>
        <a:lstStyle/>
        <a:p>
          <a:endParaRPr lang="en-US"/>
        </a:p>
      </dgm:t>
    </dgm:pt>
    <dgm:pt modelId="{FFE22E57-B4E5-4F96-8022-3689DE88ED5B}">
      <dgm:prSet phldrT="[Text]"/>
      <dgm:spPr/>
      <dgm:t>
        <a:bodyPr/>
        <a:lstStyle/>
        <a:p>
          <a:r>
            <a:rPr lang="en-US" dirty="0"/>
            <a:t>to </a:t>
          </a:r>
          <a:r>
            <a:rPr lang="en-US" b="1" dirty="0"/>
            <a:t>increase the knowledge </a:t>
          </a:r>
          <a:r>
            <a:rPr lang="en-US" dirty="0"/>
            <a:t>and the use of the EU Charter</a:t>
          </a:r>
        </a:p>
      </dgm:t>
    </dgm:pt>
    <dgm:pt modelId="{CB551CBB-3D85-4E34-B0E4-F6DC51B66EAC}" type="parTrans" cxnId="{B647994F-96BA-44AE-86A1-C7D5404164F1}">
      <dgm:prSet/>
      <dgm:spPr/>
      <dgm:t>
        <a:bodyPr/>
        <a:lstStyle/>
        <a:p>
          <a:endParaRPr lang="en-US"/>
        </a:p>
      </dgm:t>
    </dgm:pt>
    <dgm:pt modelId="{AE91D876-173B-4C9B-B738-689BFF74C15C}" type="sibTrans" cxnId="{B647994F-96BA-44AE-86A1-C7D5404164F1}">
      <dgm:prSet/>
      <dgm:spPr/>
      <dgm:t>
        <a:bodyPr/>
        <a:lstStyle/>
        <a:p>
          <a:endParaRPr lang="en-US"/>
        </a:p>
      </dgm:t>
    </dgm:pt>
    <dgm:pt modelId="{0112529B-072A-4911-92E5-449C277AD66F}">
      <dgm:prSet phldrT="[Text]"/>
      <dgm:spPr/>
      <dgm:t>
        <a:bodyPr/>
        <a:lstStyle/>
        <a:p>
          <a:r>
            <a:rPr lang="en-US" b="1" i="0" dirty="0"/>
            <a:t>Empowering the civic space</a:t>
          </a:r>
          <a:endParaRPr lang="en-US" dirty="0"/>
        </a:p>
      </dgm:t>
    </dgm:pt>
    <dgm:pt modelId="{DFD94BD4-DEE6-439D-8C78-3921BBE9519D}" type="parTrans" cxnId="{3C7AEFBA-1102-450D-9A3B-27D65913C321}">
      <dgm:prSet/>
      <dgm:spPr/>
      <dgm:t>
        <a:bodyPr/>
        <a:lstStyle/>
        <a:p>
          <a:endParaRPr lang="en-US"/>
        </a:p>
      </dgm:t>
    </dgm:pt>
    <dgm:pt modelId="{83E2ACBF-2BB8-4512-A27D-072AC01E4614}" type="sibTrans" cxnId="{3C7AEFBA-1102-450D-9A3B-27D65913C321}">
      <dgm:prSet/>
      <dgm:spPr/>
      <dgm:t>
        <a:bodyPr/>
        <a:lstStyle/>
        <a:p>
          <a:endParaRPr lang="en-US"/>
        </a:p>
      </dgm:t>
    </dgm:pt>
    <dgm:pt modelId="{7FA6FAE9-4727-4273-AD49-913D8488098C}">
      <dgm:prSet phldrT="[Text]"/>
      <dgm:spPr/>
      <dgm:t>
        <a:bodyPr/>
        <a:lstStyle/>
        <a:p>
          <a:r>
            <a:rPr lang="en-US" dirty="0"/>
            <a:t> </a:t>
          </a:r>
          <a:r>
            <a:rPr lang="en-US" b="1" dirty="0"/>
            <a:t>monitor the civic space </a:t>
          </a:r>
          <a:r>
            <a:rPr lang="en-US" dirty="0"/>
            <a:t>in EU Member States</a:t>
          </a:r>
        </a:p>
      </dgm:t>
    </dgm:pt>
    <dgm:pt modelId="{09EEAC79-F02D-4C5B-8DAD-47B158ECCE95}" type="parTrans" cxnId="{D65519CB-6638-41FE-9C4F-1AEA883D6A61}">
      <dgm:prSet/>
      <dgm:spPr/>
      <dgm:t>
        <a:bodyPr/>
        <a:lstStyle/>
        <a:p>
          <a:endParaRPr lang="en-US"/>
        </a:p>
      </dgm:t>
    </dgm:pt>
    <dgm:pt modelId="{89D063BE-97CE-433F-BAF2-A5FEB325F882}" type="sibTrans" cxnId="{D65519CB-6638-41FE-9C4F-1AEA883D6A61}">
      <dgm:prSet/>
      <dgm:spPr/>
      <dgm:t>
        <a:bodyPr/>
        <a:lstStyle/>
        <a:p>
          <a:endParaRPr lang="en-US"/>
        </a:p>
      </dgm:t>
    </dgm:pt>
    <dgm:pt modelId="{E8D5CFB5-881E-4D40-BCD7-17D4F71FC22A}">
      <dgm:prSet phldrT="[Text]"/>
      <dgm:spPr/>
      <dgm:t>
        <a:bodyPr/>
        <a:lstStyle/>
        <a:p>
          <a:r>
            <a:rPr lang="en-US" dirty="0"/>
            <a:t>Capacity building in CSOs on monitoring the civic space;</a:t>
          </a:r>
        </a:p>
      </dgm:t>
    </dgm:pt>
    <dgm:pt modelId="{EE454249-F9D6-4C41-AD5A-76DDC95DA872}" type="parTrans" cxnId="{9834B89F-6A04-4E78-BF52-BD9C449B5869}">
      <dgm:prSet/>
      <dgm:spPr/>
      <dgm:t>
        <a:bodyPr/>
        <a:lstStyle/>
        <a:p>
          <a:endParaRPr lang="en-US"/>
        </a:p>
      </dgm:t>
    </dgm:pt>
    <dgm:pt modelId="{8426EDE9-9D74-4EB7-9D3B-2C4B37045BEC}" type="sibTrans" cxnId="{9834B89F-6A04-4E78-BF52-BD9C449B5869}">
      <dgm:prSet/>
      <dgm:spPr/>
      <dgm:t>
        <a:bodyPr/>
        <a:lstStyle/>
        <a:p>
          <a:endParaRPr lang="en-US"/>
        </a:p>
      </dgm:t>
    </dgm:pt>
    <dgm:pt modelId="{075B0CFB-7115-4A32-ADFF-DA465186DBE1}">
      <dgm:prSet phldrT="[Text]"/>
      <dgm:spPr/>
      <dgm:t>
        <a:bodyPr/>
        <a:lstStyle/>
        <a:p>
          <a:r>
            <a:rPr lang="de-DE" b="1" i="0" dirty="0"/>
            <a:t>Strategic </a:t>
          </a:r>
          <a:r>
            <a:rPr lang="de-DE" b="1" i="0" dirty="0" err="1"/>
            <a:t>litigation</a:t>
          </a:r>
          <a:endParaRPr lang="en-US" dirty="0"/>
        </a:p>
      </dgm:t>
    </dgm:pt>
    <dgm:pt modelId="{BD031844-6356-4757-ACC9-588A61EA0EEA}" type="parTrans" cxnId="{85CE84C5-387A-4052-B108-2C53BA57775D}">
      <dgm:prSet/>
      <dgm:spPr/>
      <dgm:t>
        <a:bodyPr/>
        <a:lstStyle/>
        <a:p>
          <a:endParaRPr lang="en-US"/>
        </a:p>
      </dgm:t>
    </dgm:pt>
    <dgm:pt modelId="{EF00C89A-EA95-474F-A36E-D8C95B32DF1F}" type="sibTrans" cxnId="{85CE84C5-387A-4052-B108-2C53BA57775D}">
      <dgm:prSet/>
      <dgm:spPr/>
      <dgm:t>
        <a:bodyPr/>
        <a:lstStyle/>
        <a:p>
          <a:endParaRPr lang="en-US"/>
        </a:p>
      </dgm:t>
    </dgm:pt>
    <dgm:pt modelId="{A2CE6405-550C-4527-84D4-17019A39A4E7}">
      <dgm:prSet phldrT="[Text]"/>
      <dgm:spPr/>
      <dgm:t>
        <a:bodyPr/>
        <a:lstStyle/>
        <a:p>
          <a:r>
            <a:rPr lang="en-US" dirty="0"/>
            <a:t>increase the ability of CSOs </a:t>
          </a:r>
          <a:r>
            <a:rPr lang="en-US" b="1" dirty="0"/>
            <a:t>in the area of strategic litigation </a:t>
          </a:r>
          <a:r>
            <a:rPr lang="en-US" dirty="0"/>
            <a:t>on fundamental rights under the Charter</a:t>
          </a:r>
        </a:p>
      </dgm:t>
    </dgm:pt>
    <dgm:pt modelId="{80577CE7-DC2E-4B82-AD6A-0F1250CEB21D}" type="parTrans" cxnId="{57D7D0A2-07A6-4D27-AF53-4AE0AD7B2B6C}">
      <dgm:prSet/>
      <dgm:spPr/>
      <dgm:t>
        <a:bodyPr/>
        <a:lstStyle/>
        <a:p>
          <a:endParaRPr lang="en-US"/>
        </a:p>
      </dgm:t>
    </dgm:pt>
    <dgm:pt modelId="{FA6EDA7F-727E-467F-8421-FF5B0C0CA288}" type="sibTrans" cxnId="{57D7D0A2-07A6-4D27-AF53-4AE0AD7B2B6C}">
      <dgm:prSet/>
      <dgm:spPr/>
      <dgm:t>
        <a:bodyPr/>
        <a:lstStyle/>
        <a:p>
          <a:endParaRPr lang="en-US"/>
        </a:p>
      </dgm:t>
    </dgm:pt>
    <dgm:pt modelId="{0122D8FD-F644-4444-966C-0502E8FC2D4E}">
      <dgm:prSet phldrT="[Text]"/>
      <dgm:spPr/>
      <dgm:t>
        <a:bodyPr/>
        <a:lstStyle/>
        <a:p>
          <a:r>
            <a:rPr lang="en-US" b="1" i="0" dirty="0"/>
            <a:t>Protection of whistleblowers</a:t>
          </a:r>
          <a:endParaRPr lang="en-US" dirty="0"/>
        </a:p>
      </dgm:t>
    </dgm:pt>
    <dgm:pt modelId="{49F6A155-C614-46D0-9EBE-9411D1F5ACDC}" type="parTrans" cxnId="{DBCA3736-E0EC-4382-83D8-76181CF140CE}">
      <dgm:prSet/>
      <dgm:spPr/>
      <dgm:t>
        <a:bodyPr/>
        <a:lstStyle/>
        <a:p>
          <a:endParaRPr lang="en-US"/>
        </a:p>
      </dgm:t>
    </dgm:pt>
    <dgm:pt modelId="{5CECFA70-7587-40F5-A3A5-18EC6657AD44}" type="sibTrans" cxnId="{DBCA3736-E0EC-4382-83D8-76181CF140CE}">
      <dgm:prSet/>
      <dgm:spPr/>
      <dgm:t>
        <a:bodyPr/>
        <a:lstStyle/>
        <a:p>
          <a:endParaRPr lang="en-US"/>
        </a:p>
      </dgm:t>
    </dgm:pt>
    <dgm:pt modelId="{3D847D8A-DA58-43E3-8EAB-4561262B2223}">
      <dgm:prSet phldrT="[Text]"/>
      <dgm:spPr/>
      <dgm:t>
        <a:bodyPr/>
        <a:lstStyle/>
        <a:p>
          <a:r>
            <a:rPr lang="en-US" b="1" dirty="0"/>
            <a:t>Cooperation</a:t>
          </a:r>
          <a:r>
            <a:rPr lang="en-US" dirty="0"/>
            <a:t> between CSO and other key actors in enforcing the Charter</a:t>
          </a:r>
        </a:p>
      </dgm:t>
    </dgm:pt>
    <dgm:pt modelId="{73F0E6D2-72D7-4F0E-B633-0DB552BA9F3B}" type="parTrans" cxnId="{D8C1AF0F-786B-4239-BEE4-DDBADFAD971B}">
      <dgm:prSet/>
      <dgm:spPr/>
      <dgm:t>
        <a:bodyPr/>
        <a:lstStyle/>
        <a:p>
          <a:endParaRPr lang="en-US"/>
        </a:p>
      </dgm:t>
    </dgm:pt>
    <dgm:pt modelId="{EBD3FF8D-911D-4EB9-B3A7-FD8D6C28E535}" type="sibTrans" cxnId="{D8C1AF0F-786B-4239-BEE4-DDBADFAD971B}">
      <dgm:prSet/>
      <dgm:spPr/>
      <dgm:t>
        <a:bodyPr/>
        <a:lstStyle/>
        <a:p>
          <a:endParaRPr lang="en-US"/>
        </a:p>
      </dgm:t>
    </dgm:pt>
    <dgm:pt modelId="{71D93E4E-8874-4BCC-B962-E1405AEC6E9F}">
      <dgm:prSet phldrT="[Text]"/>
      <dgm:spPr/>
      <dgm:t>
        <a:bodyPr/>
        <a:lstStyle/>
        <a:p>
          <a:endParaRPr lang="en-US" dirty="0"/>
        </a:p>
      </dgm:t>
    </dgm:pt>
    <dgm:pt modelId="{FA811127-0624-467B-B842-976E155DF5FA}" type="parTrans" cxnId="{1A5DD37D-0FAB-46E1-83FD-B0316166301E}">
      <dgm:prSet/>
      <dgm:spPr/>
      <dgm:t>
        <a:bodyPr/>
        <a:lstStyle/>
        <a:p>
          <a:endParaRPr lang="en-US"/>
        </a:p>
      </dgm:t>
    </dgm:pt>
    <dgm:pt modelId="{A68121D3-C817-4840-B99E-9A8A1AF356FD}" type="sibTrans" cxnId="{1A5DD37D-0FAB-46E1-83FD-B0316166301E}">
      <dgm:prSet/>
      <dgm:spPr/>
      <dgm:t>
        <a:bodyPr/>
        <a:lstStyle/>
        <a:p>
          <a:endParaRPr lang="en-US"/>
        </a:p>
      </dgm:t>
    </dgm:pt>
    <dgm:pt modelId="{8ADE0A2A-177D-4104-A574-F25A1004B405}">
      <dgm:prSet phldrT="[Text]"/>
      <dgm:spPr/>
      <dgm:t>
        <a:bodyPr/>
        <a:lstStyle/>
        <a:p>
          <a:r>
            <a:rPr lang="en-US" b="1" dirty="0"/>
            <a:t>Training and train-the-trainer </a:t>
          </a:r>
          <a:r>
            <a:rPr lang="en-US" dirty="0"/>
            <a:t>activities for professionals</a:t>
          </a:r>
        </a:p>
      </dgm:t>
    </dgm:pt>
    <dgm:pt modelId="{3FA38EA3-C07D-4593-8FC8-648A893DACAA}" type="parTrans" cxnId="{8C82FA47-D81F-49D7-A6C4-974C6874D9DB}">
      <dgm:prSet/>
      <dgm:spPr/>
      <dgm:t>
        <a:bodyPr/>
        <a:lstStyle/>
        <a:p>
          <a:endParaRPr lang="en-US"/>
        </a:p>
      </dgm:t>
    </dgm:pt>
    <dgm:pt modelId="{C1201E12-8D4B-4D25-B192-BA8FED5F66DB}" type="sibTrans" cxnId="{8C82FA47-D81F-49D7-A6C4-974C6874D9DB}">
      <dgm:prSet/>
      <dgm:spPr/>
      <dgm:t>
        <a:bodyPr/>
        <a:lstStyle/>
        <a:p>
          <a:endParaRPr lang="en-US"/>
        </a:p>
      </dgm:t>
    </dgm:pt>
    <dgm:pt modelId="{423DF83E-22D5-40E3-B0A4-CD646E658E4D}">
      <dgm:prSet phldrT="[Text]"/>
      <dgm:spPr/>
      <dgm:t>
        <a:bodyPr/>
        <a:lstStyle/>
        <a:p>
          <a:r>
            <a:rPr lang="en-US" dirty="0"/>
            <a:t>Development of procedures, guidelines, technical benchmarks and tools, </a:t>
          </a:r>
          <a:r>
            <a:rPr lang="en-US" b="1" dirty="0"/>
            <a:t>including for algorithm-audits</a:t>
          </a:r>
          <a:endParaRPr lang="en-US" dirty="0"/>
        </a:p>
      </dgm:t>
    </dgm:pt>
    <dgm:pt modelId="{CE39B65C-299B-49E7-9D92-44E858DF27C6}" type="parTrans" cxnId="{35F26F0B-66F0-4802-B117-088D89C2D974}">
      <dgm:prSet/>
      <dgm:spPr/>
      <dgm:t>
        <a:bodyPr/>
        <a:lstStyle/>
        <a:p>
          <a:endParaRPr lang="en-US"/>
        </a:p>
      </dgm:t>
    </dgm:pt>
    <dgm:pt modelId="{5542D723-CA25-4F59-9E4F-5009D36295C3}" type="sibTrans" cxnId="{35F26F0B-66F0-4802-B117-088D89C2D974}">
      <dgm:prSet/>
      <dgm:spPr/>
      <dgm:t>
        <a:bodyPr/>
        <a:lstStyle/>
        <a:p>
          <a:endParaRPr lang="en-US"/>
        </a:p>
      </dgm:t>
    </dgm:pt>
    <dgm:pt modelId="{7FC14EA4-AA58-4B83-8050-28E29DD4FFB0}">
      <dgm:prSet phldrT="[Text]"/>
      <dgm:spPr/>
      <dgm:t>
        <a:bodyPr/>
        <a:lstStyle/>
        <a:p>
          <a:r>
            <a:rPr lang="en-US" dirty="0"/>
            <a:t>support and the protection of CSOs, their members and other rights defenders</a:t>
          </a:r>
        </a:p>
      </dgm:t>
    </dgm:pt>
    <dgm:pt modelId="{CF7A7DFE-E584-4163-82D1-02D934121791}" type="parTrans" cxnId="{E57F178B-6D3E-462C-857E-C9BC2729D5DA}">
      <dgm:prSet/>
      <dgm:spPr/>
      <dgm:t>
        <a:bodyPr/>
        <a:lstStyle/>
        <a:p>
          <a:endParaRPr lang="en-US"/>
        </a:p>
      </dgm:t>
    </dgm:pt>
    <dgm:pt modelId="{18B5BCEA-85FD-4E73-8B4E-23580895307C}" type="sibTrans" cxnId="{E57F178B-6D3E-462C-857E-C9BC2729D5DA}">
      <dgm:prSet/>
      <dgm:spPr/>
      <dgm:t>
        <a:bodyPr/>
        <a:lstStyle/>
        <a:p>
          <a:endParaRPr lang="en-US"/>
        </a:p>
      </dgm:t>
    </dgm:pt>
    <dgm:pt modelId="{080C3E76-1D7D-4671-B795-5356DE381130}">
      <dgm:prSet phldrT="[Text]"/>
      <dgm:spPr/>
      <dgm:t>
        <a:bodyPr/>
        <a:lstStyle/>
        <a:p>
          <a:r>
            <a:rPr lang="en-US" dirty="0"/>
            <a:t>Development of synergies between local, regional, national and European level </a:t>
          </a:r>
        </a:p>
      </dgm:t>
    </dgm:pt>
    <dgm:pt modelId="{9A957364-48BD-463A-B1C0-70425C7079EB}" type="parTrans" cxnId="{E0F1537C-9B76-4550-964F-A292B5DA2FA0}">
      <dgm:prSet/>
      <dgm:spPr/>
      <dgm:t>
        <a:bodyPr/>
        <a:lstStyle/>
        <a:p>
          <a:endParaRPr lang="en-US"/>
        </a:p>
      </dgm:t>
    </dgm:pt>
    <dgm:pt modelId="{AB11355F-ABD6-4124-9B9F-CC77119FDEEA}" type="sibTrans" cxnId="{E0F1537C-9B76-4550-964F-A292B5DA2FA0}">
      <dgm:prSet/>
      <dgm:spPr/>
      <dgm:t>
        <a:bodyPr/>
        <a:lstStyle/>
        <a:p>
          <a:endParaRPr lang="en-US"/>
        </a:p>
      </dgm:t>
    </dgm:pt>
    <dgm:pt modelId="{3DAC4E6A-94AF-4765-9313-3023BB15728D}">
      <dgm:prSet phldrT="[Text]"/>
      <dgm:spPr/>
      <dgm:t>
        <a:bodyPr/>
        <a:lstStyle/>
        <a:p>
          <a:r>
            <a:rPr lang="en-US" b="1" dirty="0"/>
            <a:t>Capacity building and awareness raising </a:t>
          </a:r>
          <a:r>
            <a:rPr lang="en-US" dirty="0"/>
            <a:t>activities to counter abusive court proceedings against journalists and human rights (Strategic lawsuits against public participation).</a:t>
          </a:r>
        </a:p>
      </dgm:t>
    </dgm:pt>
    <dgm:pt modelId="{D762B1FC-02C7-44F1-B536-07C440ECD9E7}" type="parTrans" cxnId="{A84168AD-84E3-4A72-86F6-6935D36641AE}">
      <dgm:prSet/>
      <dgm:spPr/>
      <dgm:t>
        <a:bodyPr/>
        <a:lstStyle/>
        <a:p>
          <a:endParaRPr lang="en-US"/>
        </a:p>
      </dgm:t>
    </dgm:pt>
    <dgm:pt modelId="{2920B8CF-24F0-4C45-8B5F-F7EB69349C26}" type="sibTrans" cxnId="{A84168AD-84E3-4A72-86F6-6935D36641AE}">
      <dgm:prSet/>
      <dgm:spPr/>
      <dgm:t>
        <a:bodyPr/>
        <a:lstStyle/>
        <a:p>
          <a:endParaRPr lang="en-US"/>
        </a:p>
      </dgm:t>
    </dgm:pt>
    <dgm:pt modelId="{3B4DFCB5-1F06-49C8-9AEE-D6600AD69EE6}">
      <dgm:prSet phldrT="[Text]"/>
      <dgm:spPr/>
      <dgm:t>
        <a:bodyPr/>
        <a:lstStyle/>
        <a:p>
          <a:r>
            <a:rPr lang="en-US" dirty="0"/>
            <a:t>! the litigation fees will not be funded.!</a:t>
          </a:r>
        </a:p>
      </dgm:t>
    </dgm:pt>
    <dgm:pt modelId="{31F07066-7847-4C27-8858-1A56FC6BA88F}" type="parTrans" cxnId="{23A2F53D-B37F-4215-AFDE-BA1E6A22883A}">
      <dgm:prSet/>
      <dgm:spPr/>
      <dgm:t>
        <a:bodyPr/>
        <a:lstStyle/>
        <a:p>
          <a:endParaRPr lang="en-US"/>
        </a:p>
      </dgm:t>
    </dgm:pt>
    <dgm:pt modelId="{1B628F65-760E-4070-AC7A-70DD022EEFD2}" type="sibTrans" cxnId="{23A2F53D-B37F-4215-AFDE-BA1E6A22883A}">
      <dgm:prSet/>
      <dgm:spPr/>
      <dgm:t>
        <a:bodyPr/>
        <a:lstStyle/>
        <a:p>
          <a:endParaRPr lang="en-US"/>
        </a:p>
      </dgm:t>
    </dgm:pt>
    <dgm:pt modelId="{FFD00377-CD44-475F-B922-303E035DC10F}">
      <dgm:prSet/>
      <dgm:spPr/>
      <dgm:t>
        <a:bodyPr/>
        <a:lstStyle/>
        <a:p>
          <a:r>
            <a:rPr lang="en-US" dirty="0"/>
            <a:t>Develop guidance or training materials for the implementation of the Directive on whistleblower protection</a:t>
          </a:r>
        </a:p>
      </dgm:t>
    </dgm:pt>
    <dgm:pt modelId="{7A7A77BC-BE1F-40F4-83E6-8338EE0918C9}" type="parTrans" cxnId="{9F9268F9-79E6-46C7-B81E-21F89A74D472}">
      <dgm:prSet/>
      <dgm:spPr/>
      <dgm:t>
        <a:bodyPr/>
        <a:lstStyle/>
        <a:p>
          <a:endParaRPr lang="en-US"/>
        </a:p>
      </dgm:t>
    </dgm:pt>
    <dgm:pt modelId="{CB38C068-230F-4FF2-A688-4AA09A4E183F}" type="sibTrans" cxnId="{9F9268F9-79E6-46C7-B81E-21F89A74D472}">
      <dgm:prSet/>
      <dgm:spPr/>
      <dgm:t>
        <a:bodyPr/>
        <a:lstStyle/>
        <a:p>
          <a:endParaRPr lang="en-US"/>
        </a:p>
      </dgm:t>
    </dgm:pt>
    <dgm:pt modelId="{BE20AEA3-D874-4A6F-A78D-758839153814}">
      <dgm:prSet/>
      <dgm:spPr/>
      <dgm:t>
        <a:bodyPr/>
        <a:lstStyle/>
        <a:p>
          <a:r>
            <a:rPr lang="en-US" dirty="0"/>
            <a:t> increase the public’s knowledge and understanding of the national laws transposing the Directive, of the existence of the internal and external reporting channels.</a:t>
          </a:r>
        </a:p>
      </dgm:t>
    </dgm:pt>
    <dgm:pt modelId="{8B8772C0-34F2-4532-B448-9AB57E0B6E41}" type="parTrans" cxnId="{D27523AB-A462-437B-A19E-ABCAE9EC3865}">
      <dgm:prSet/>
      <dgm:spPr/>
      <dgm:t>
        <a:bodyPr/>
        <a:lstStyle/>
        <a:p>
          <a:endParaRPr lang="en-IE"/>
        </a:p>
      </dgm:t>
    </dgm:pt>
    <dgm:pt modelId="{039E4D2A-ED3B-4996-A6E6-2356DD482F2F}" type="sibTrans" cxnId="{D27523AB-A462-437B-A19E-ABCAE9EC3865}">
      <dgm:prSet/>
      <dgm:spPr/>
      <dgm:t>
        <a:bodyPr/>
        <a:lstStyle/>
        <a:p>
          <a:endParaRPr lang="en-IE"/>
        </a:p>
      </dgm:t>
    </dgm:pt>
    <dgm:pt modelId="{749A9688-904E-4529-8A55-0FD92E2DA579}" type="pres">
      <dgm:prSet presAssocID="{B254350D-E34D-4D30-8096-5C4DFBF509D8}" presName="Name0" presStyleCnt="0">
        <dgm:presLayoutVars>
          <dgm:dir/>
          <dgm:animLvl val="lvl"/>
          <dgm:resizeHandles val="exact"/>
        </dgm:presLayoutVars>
      </dgm:prSet>
      <dgm:spPr/>
      <dgm:t>
        <a:bodyPr/>
        <a:lstStyle/>
        <a:p>
          <a:endParaRPr lang="de-DE"/>
        </a:p>
      </dgm:t>
    </dgm:pt>
    <dgm:pt modelId="{233431F0-96C2-4F24-9EAC-2718CD43AFA9}" type="pres">
      <dgm:prSet presAssocID="{524E537C-C2EE-466E-9B08-96080D548D09}" presName="composite" presStyleCnt="0"/>
      <dgm:spPr/>
    </dgm:pt>
    <dgm:pt modelId="{C33D38DB-E773-4544-8507-B8CDAE1ECB2B}" type="pres">
      <dgm:prSet presAssocID="{524E537C-C2EE-466E-9B08-96080D548D09}" presName="parTx" presStyleLbl="alignNode1" presStyleIdx="0" presStyleCnt="4">
        <dgm:presLayoutVars>
          <dgm:chMax val="0"/>
          <dgm:chPref val="0"/>
          <dgm:bulletEnabled val="1"/>
        </dgm:presLayoutVars>
      </dgm:prSet>
      <dgm:spPr/>
      <dgm:t>
        <a:bodyPr/>
        <a:lstStyle/>
        <a:p>
          <a:endParaRPr lang="de-DE"/>
        </a:p>
      </dgm:t>
    </dgm:pt>
    <dgm:pt modelId="{6808C0B4-9E21-4000-A2F8-4FC7E541C3CB}" type="pres">
      <dgm:prSet presAssocID="{524E537C-C2EE-466E-9B08-96080D548D09}" presName="desTx" presStyleLbl="alignAccFollowNode1" presStyleIdx="0" presStyleCnt="4">
        <dgm:presLayoutVars>
          <dgm:bulletEnabled val="1"/>
        </dgm:presLayoutVars>
      </dgm:prSet>
      <dgm:spPr/>
      <dgm:t>
        <a:bodyPr/>
        <a:lstStyle/>
        <a:p>
          <a:endParaRPr lang="de-DE"/>
        </a:p>
      </dgm:t>
    </dgm:pt>
    <dgm:pt modelId="{15EFA31D-2BEC-49E5-AAB8-6A6B77CEA962}" type="pres">
      <dgm:prSet presAssocID="{2B0A18C1-E7FF-4479-978F-95185DB710CB}" presName="space" presStyleCnt="0"/>
      <dgm:spPr/>
    </dgm:pt>
    <dgm:pt modelId="{2E2FB8F2-2D65-426E-9CEA-B38365B3F0E2}" type="pres">
      <dgm:prSet presAssocID="{0112529B-072A-4911-92E5-449C277AD66F}" presName="composite" presStyleCnt="0"/>
      <dgm:spPr/>
    </dgm:pt>
    <dgm:pt modelId="{FFDAB480-C144-443E-B8A1-81A0F82D053D}" type="pres">
      <dgm:prSet presAssocID="{0112529B-072A-4911-92E5-449C277AD66F}" presName="parTx" presStyleLbl="alignNode1" presStyleIdx="1" presStyleCnt="4">
        <dgm:presLayoutVars>
          <dgm:chMax val="0"/>
          <dgm:chPref val="0"/>
          <dgm:bulletEnabled val="1"/>
        </dgm:presLayoutVars>
      </dgm:prSet>
      <dgm:spPr/>
      <dgm:t>
        <a:bodyPr/>
        <a:lstStyle/>
        <a:p>
          <a:endParaRPr lang="de-DE"/>
        </a:p>
      </dgm:t>
    </dgm:pt>
    <dgm:pt modelId="{6179690F-468A-4F77-99AC-1905728375EB}" type="pres">
      <dgm:prSet presAssocID="{0112529B-072A-4911-92E5-449C277AD66F}" presName="desTx" presStyleLbl="alignAccFollowNode1" presStyleIdx="1" presStyleCnt="4">
        <dgm:presLayoutVars>
          <dgm:bulletEnabled val="1"/>
        </dgm:presLayoutVars>
      </dgm:prSet>
      <dgm:spPr/>
      <dgm:t>
        <a:bodyPr/>
        <a:lstStyle/>
        <a:p>
          <a:endParaRPr lang="de-DE"/>
        </a:p>
      </dgm:t>
    </dgm:pt>
    <dgm:pt modelId="{38E55FB9-B19A-44E0-8046-727004F1D487}" type="pres">
      <dgm:prSet presAssocID="{83E2ACBF-2BB8-4512-A27D-072AC01E4614}" presName="space" presStyleCnt="0"/>
      <dgm:spPr/>
    </dgm:pt>
    <dgm:pt modelId="{337554A6-DE2E-4414-8F08-E0C5FEE5F343}" type="pres">
      <dgm:prSet presAssocID="{075B0CFB-7115-4A32-ADFF-DA465186DBE1}" presName="composite" presStyleCnt="0"/>
      <dgm:spPr/>
    </dgm:pt>
    <dgm:pt modelId="{4E9F2622-3BF2-42AD-A18B-CE2458BE74EF}" type="pres">
      <dgm:prSet presAssocID="{075B0CFB-7115-4A32-ADFF-DA465186DBE1}" presName="parTx" presStyleLbl="alignNode1" presStyleIdx="2" presStyleCnt="4">
        <dgm:presLayoutVars>
          <dgm:chMax val="0"/>
          <dgm:chPref val="0"/>
          <dgm:bulletEnabled val="1"/>
        </dgm:presLayoutVars>
      </dgm:prSet>
      <dgm:spPr/>
      <dgm:t>
        <a:bodyPr/>
        <a:lstStyle/>
        <a:p>
          <a:endParaRPr lang="de-DE"/>
        </a:p>
      </dgm:t>
    </dgm:pt>
    <dgm:pt modelId="{78C810B7-84DA-44AB-BBF5-43A229259D49}" type="pres">
      <dgm:prSet presAssocID="{075B0CFB-7115-4A32-ADFF-DA465186DBE1}" presName="desTx" presStyleLbl="alignAccFollowNode1" presStyleIdx="2" presStyleCnt="4">
        <dgm:presLayoutVars>
          <dgm:bulletEnabled val="1"/>
        </dgm:presLayoutVars>
      </dgm:prSet>
      <dgm:spPr/>
      <dgm:t>
        <a:bodyPr/>
        <a:lstStyle/>
        <a:p>
          <a:endParaRPr lang="de-DE"/>
        </a:p>
      </dgm:t>
    </dgm:pt>
    <dgm:pt modelId="{20E5A33E-B9E3-482A-9522-92BC339509B3}" type="pres">
      <dgm:prSet presAssocID="{EF00C89A-EA95-474F-A36E-D8C95B32DF1F}" presName="space" presStyleCnt="0"/>
      <dgm:spPr/>
    </dgm:pt>
    <dgm:pt modelId="{7DB997C0-3D5D-49FC-BEC5-625230F9497A}" type="pres">
      <dgm:prSet presAssocID="{0122D8FD-F644-4444-966C-0502E8FC2D4E}" presName="composite" presStyleCnt="0"/>
      <dgm:spPr/>
    </dgm:pt>
    <dgm:pt modelId="{9AFF6890-4224-4BA0-BD74-205D381A72C3}" type="pres">
      <dgm:prSet presAssocID="{0122D8FD-F644-4444-966C-0502E8FC2D4E}" presName="parTx" presStyleLbl="alignNode1" presStyleIdx="3" presStyleCnt="4">
        <dgm:presLayoutVars>
          <dgm:chMax val="0"/>
          <dgm:chPref val="0"/>
          <dgm:bulletEnabled val="1"/>
        </dgm:presLayoutVars>
      </dgm:prSet>
      <dgm:spPr/>
      <dgm:t>
        <a:bodyPr/>
        <a:lstStyle/>
        <a:p>
          <a:endParaRPr lang="de-DE"/>
        </a:p>
      </dgm:t>
    </dgm:pt>
    <dgm:pt modelId="{58C786F4-334D-4B22-BA55-9D6063D206B7}" type="pres">
      <dgm:prSet presAssocID="{0122D8FD-F644-4444-966C-0502E8FC2D4E}" presName="desTx" presStyleLbl="alignAccFollowNode1" presStyleIdx="3" presStyleCnt="4">
        <dgm:presLayoutVars>
          <dgm:bulletEnabled val="1"/>
        </dgm:presLayoutVars>
      </dgm:prSet>
      <dgm:spPr/>
      <dgm:t>
        <a:bodyPr/>
        <a:lstStyle/>
        <a:p>
          <a:endParaRPr lang="de-DE"/>
        </a:p>
      </dgm:t>
    </dgm:pt>
  </dgm:ptLst>
  <dgm:cxnLst>
    <dgm:cxn modelId="{D27523AB-A462-437B-A19E-ABCAE9EC3865}" srcId="{0122D8FD-F644-4444-966C-0502E8FC2D4E}" destId="{BE20AEA3-D874-4A6F-A78D-758839153814}" srcOrd="1" destOrd="0" parTransId="{8B8772C0-34F2-4532-B448-9AB57E0B6E41}" sibTransId="{039E4D2A-ED3B-4996-A6E6-2356DD482F2F}"/>
    <dgm:cxn modelId="{85CE84C5-387A-4052-B108-2C53BA57775D}" srcId="{B254350D-E34D-4D30-8096-5C4DFBF509D8}" destId="{075B0CFB-7115-4A32-ADFF-DA465186DBE1}" srcOrd="2" destOrd="0" parTransId="{BD031844-6356-4757-ACC9-588A61EA0EEA}" sibTransId="{EF00C89A-EA95-474F-A36E-D8C95B32DF1F}"/>
    <dgm:cxn modelId="{A60FF54D-9E44-475F-8239-9E5B83DA1FA5}" type="presOf" srcId="{A2CE6405-550C-4527-84D4-17019A39A4E7}" destId="{78C810B7-84DA-44AB-BBF5-43A229259D49}" srcOrd="0" destOrd="0" presId="urn:microsoft.com/office/officeart/2005/8/layout/hList1"/>
    <dgm:cxn modelId="{02F7FECD-71F9-472D-8DA9-01E12E93D1F5}" type="presOf" srcId="{0112529B-072A-4911-92E5-449C277AD66F}" destId="{FFDAB480-C144-443E-B8A1-81A0F82D053D}" srcOrd="0" destOrd="0" presId="urn:microsoft.com/office/officeart/2005/8/layout/hList1"/>
    <dgm:cxn modelId="{E57F178B-6D3E-462C-857E-C9BC2729D5DA}" srcId="{0112529B-072A-4911-92E5-449C277AD66F}" destId="{7FC14EA4-AA58-4B83-8050-28E29DD4FFB0}" srcOrd="2" destOrd="0" parTransId="{CF7A7DFE-E584-4163-82D1-02D934121791}" sibTransId="{18B5BCEA-85FD-4E73-8B4E-23580895307C}"/>
    <dgm:cxn modelId="{14156BE7-DC94-4371-9D65-AA5CC410FE9F}" type="presOf" srcId="{FFD00377-CD44-475F-B922-303E035DC10F}" destId="{58C786F4-334D-4B22-BA55-9D6063D206B7}" srcOrd="0" destOrd="0" presId="urn:microsoft.com/office/officeart/2005/8/layout/hList1"/>
    <dgm:cxn modelId="{D65519CB-6638-41FE-9C4F-1AEA883D6A61}" srcId="{0112529B-072A-4911-92E5-449C277AD66F}" destId="{7FA6FAE9-4727-4273-AD49-913D8488098C}" srcOrd="0" destOrd="0" parTransId="{09EEAC79-F02D-4C5B-8DAD-47B158ECCE95}" sibTransId="{89D063BE-97CE-433F-BAF2-A5FEB325F882}"/>
    <dgm:cxn modelId="{7E683031-DB7B-429A-A693-06249B94A2B7}" type="presOf" srcId="{7FA6FAE9-4727-4273-AD49-913D8488098C}" destId="{6179690F-468A-4F77-99AC-1905728375EB}" srcOrd="0" destOrd="0" presId="urn:microsoft.com/office/officeart/2005/8/layout/hList1"/>
    <dgm:cxn modelId="{A41553B0-6A0E-49D5-9C41-D266977D1371}" srcId="{B254350D-E34D-4D30-8096-5C4DFBF509D8}" destId="{524E537C-C2EE-466E-9B08-96080D548D09}" srcOrd="0" destOrd="0" parTransId="{FF105F8A-501B-4831-B371-C047D396D04A}" sibTransId="{2B0A18C1-E7FF-4479-978F-95185DB710CB}"/>
    <dgm:cxn modelId="{E0F1537C-9B76-4550-964F-A292B5DA2FA0}" srcId="{0112529B-072A-4911-92E5-449C277AD66F}" destId="{080C3E76-1D7D-4671-B795-5356DE381130}" srcOrd="3" destOrd="0" parTransId="{9A957364-48BD-463A-B1C0-70425C7079EB}" sibTransId="{AB11355F-ABD6-4124-9B9F-CC77119FDEEA}"/>
    <dgm:cxn modelId="{57D7D0A2-07A6-4D27-AF53-4AE0AD7B2B6C}" srcId="{075B0CFB-7115-4A32-ADFF-DA465186DBE1}" destId="{A2CE6405-550C-4527-84D4-17019A39A4E7}" srcOrd="0" destOrd="0" parTransId="{80577CE7-DC2E-4B82-AD6A-0F1250CEB21D}" sibTransId="{FA6EDA7F-727E-467F-8421-FF5B0C0CA288}"/>
    <dgm:cxn modelId="{A29C4BE9-D0D7-4988-B9BF-651415FD7D8E}" type="presOf" srcId="{8ADE0A2A-177D-4104-A574-F25A1004B405}" destId="{6808C0B4-9E21-4000-A2F8-4FC7E541C3CB}" srcOrd="0" destOrd="2" presId="urn:microsoft.com/office/officeart/2005/8/layout/hList1"/>
    <dgm:cxn modelId="{9F9268F9-79E6-46C7-B81E-21F89A74D472}" srcId="{0122D8FD-F644-4444-966C-0502E8FC2D4E}" destId="{FFD00377-CD44-475F-B922-303E035DC10F}" srcOrd="0" destOrd="0" parTransId="{7A7A77BC-BE1F-40F4-83E6-8338EE0918C9}" sibTransId="{CB38C068-230F-4FF2-A688-4AA09A4E183F}"/>
    <dgm:cxn modelId="{DBCA3736-E0EC-4382-83D8-76181CF140CE}" srcId="{B254350D-E34D-4D30-8096-5C4DFBF509D8}" destId="{0122D8FD-F644-4444-966C-0502E8FC2D4E}" srcOrd="3" destOrd="0" parTransId="{49F6A155-C614-46D0-9EBE-9411D1F5ACDC}" sibTransId="{5CECFA70-7587-40F5-A3A5-18EC6657AD44}"/>
    <dgm:cxn modelId="{B29104FA-BD38-4D37-99F7-97F3A8A71BFA}" type="presOf" srcId="{B254350D-E34D-4D30-8096-5C4DFBF509D8}" destId="{749A9688-904E-4529-8A55-0FD92E2DA579}" srcOrd="0" destOrd="0" presId="urn:microsoft.com/office/officeart/2005/8/layout/hList1"/>
    <dgm:cxn modelId="{A481900F-8FD0-460C-A687-DE0CBD4D17F8}" type="presOf" srcId="{71D93E4E-8874-4BCC-B962-E1405AEC6E9F}" destId="{6808C0B4-9E21-4000-A2F8-4FC7E541C3CB}" srcOrd="0" destOrd="4" presId="urn:microsoft.com/office/officeart/2005/8/layout/hList1"/>
    <dgm:cxn modelId="{8C82FA47-D81F-49D7-A6C4-974C6874D9DB}" srcId="{524E537C-C2EE-466E-9B08-96080D548D09}" destId="{8ADE0A2A-177D-4104-A574-F25A1004B405}" srcOrd="2" destOrd="0" parTransId="{3FA38EA3-C07D-4593-8FC8-648A893DACAA}" sibTransId="{C1201E12-8D4B-4D25-B192-BA8FED5F66DB}"/>
    <dgm:cxn modelId="{35F26F0B-66F0-4802-B117-088D89C2D974}" srcId="{524E537C-C2EE-466E-9B08-96080D548D09}" destId="{423DF83E-22D5-40E3-B0A4-CD646E658E4D}" srcOrd="3" destOrd="0" parTransId="{CE39B65C-299B-49E7-9D92-44E858DF27C6}" sibTransId="{5542D723-CA25-4F59-9E4F-5009D36295C3}"/>
    <dgm:cxn modelId="{3AB00D66-575B-4BAF-87C5-2A7BC050A33C}" type="presOf" srcId="{524E537C-C2EE-466E-9B08-96080D548D09}" destId="{C33D38DB-E773-4544-8507-B8CDAE1ECB2B}" srcOrd="0" destOrd="0" presId="urn:microsoft.com/office/officeart/2005/8/layout/hList1"/>
    <dgm:cxn modelId="{CD73F1B4-85A6-4B15-94DF-F01BFCEECAF5}" type="presOf" srcId="{075B0CFB-7115-4A32-ADFF-DA465186DBE1}" destId="{4E9F2622-3BF2-42AD-A18B-CE2458BE74EF}" srcOrd="0" destOrd="0" presId="urn:microsoft.com/office/officeart/2005/8/layout/hList1"/>
    <dgm:cxn modelId="{A84168AD-84E3-4A72-86F6-6935D36641AE}" srcId="{075B0CFB-7115-4A32-ADFF-DA465186DBE1}" destId="{3DAC4E6A-94AF-4765-9313-3023BB15728D}" srcOrd="1" destOrd="0" parTransId="{D762B1FC-02C7-44F1-B536-07C440ECD9E7}" sibTransId="{2920B8CF-24F0-4C45-8B5F-F7EB69349C26}"/>
    <dgm:cxn modelId="{FAAD1A4E-4FA4-4C9C-89DF-31F75268EB46}" type="presOf" srcId="{FFE22E57-B4E5-4F96-8022-3689DE88ED5B}" destId="{6808C0B4-9E21-4000-A2F8-4FC7E541C3CB}" srcOrd="0" destOrd="0" presId="urn:microsoft.com/office/officeart/2005/8/layout/hList1"/>
    <dgm:cxn modelId="{DC504571-2DD1-438F-B839-83823D2C4AEE}" type="presOf" srcId="{BE20AEA3-D874-4A6F-A78D-758839153814}" destId="{58C786F4-334D-4B22-BA55-9D6063D206B7}" srcOrd="0" destOrd="1" presId="urn:microsoft.com/office/officeart/2005/8/layout/hList1"/>
    <dgm:cxn modelId="{C251EF70-287D-4371-85D6-67192966B09F}" type="presOf" srcId="{423DF83E-22D5-40E3-B0A4-CD646E658E4D}" destId="{6808C0B4-9E21-4000-A2F8-4FC7E541C3CB}" srcOrd="0" destOrd="3" presId="urn:microsoft.com/office/officeart/2005/8/layout/hList1"/>
    <dgm:cxn modelId="{3F60A3EA-1A2A-4CA4-AAAE-7AB255496C18}" type="presOf" srcId="{0122D8FD-F644-4444-966C-0502E8FC2D4E}" destId="{9AFF6890-4224-4BA0-BD74-205D381A72C3}" srcOrd="0" destOrd="0" presId="urn:microsoft.com/office/officeart/2005/8/layout/hList1"/>
    <dgm:cxn modelId="{1A5DD37D-0FAB-46E1-83FD-B0316166301E}" srcId="{524E537C-C2EE-466E-9B08-96080D548D09}" destId="{71D93E4E-8874-4BCC-B962-E1405AEC6E9F}" srcOrd="4" destOrd="0" parTransId="{FA811127-0624-467B-B842-976E155DF5FA}" sibTransId="{A68121D3-C817-4840-B99E-9A8A1AF356FD}"/>
    <dgm:cxn modelId="{3C7AEFBA-1102-450D-9A3B-27D65913C321}" srcId="{B254350D-E34D-4D30-8096-5C4DFBF509D8}" destId="{0112529B-072A-4911-92E5-449C277AD66F}" srcOrd="1" destOrd="0" parTransId="{DFD94BD4-DEE6-439D-8C78-3921BBE9519D}" sibTransId="{83E2ACBF-2BB8-4512-A27D-072AC01E4614}"/>
    <dgm:cxn modelId="{9450E079-2FF3-4909-BCCA-E5B3FCFBC0D6}" type="presOf" srcId="{7FC14EA4-AA58-4B83-8050-28E29DD4FFB0}" destId="{6179690F-468A-4F77-99AC-1905728375EB}" srcOrd="0" destOrd="2" presId="urn:microsoft.com/office/officeart/2005/8/layout/hList1"/>
    <dgm:cxn modelId="{23A2F53D-B37F-4215-AFDE-BA1E6A22883A}" srcId="{075B0CFB-7115-4A32-ADFF-DA465186DBE1}" destId="{3B4DFCB5-1F06-49C8-9AEE-D6600AD69EE6}" srcOrd="2" destOrd="0" parTransId="{31F07066-7847-4C27-8858-1A56FC6BA88F}" sibTransId="{1B628F65-760E-4070-AC7A-70DD022EEFD2}"/>
    <dgm:cxn modelId="{306E05C1-4B10-46F5-BCA8-41196D2D8D96}" type="presOf" srcId="{E8D5CFB5-881E-4D40-BCD7-17D4F71FC22A}" destId="{6179690F-468A-4F77-99AC-1905728375EB}" srcOrd="0" destOrd="1" presId="urn:microsoft.com/office/officeart/2005/8/layout/hList1"/>
    <dgm:cxn modelId="{8A2100C4-3C6A-4B1E-94BB-E95B30CF88B0}" type="presOf" srcId="{3DAC4E6A-94AF-4765-9313-3023BB15728D}" destId="{78C810B7-84DA-44AB-BBF5-43A229259D49}" srcOrd="0" destOrd="1" presId="urn:microsoft.com/office/officeart/2005/8/layout/hList1"/>
    <dgm:cxn modelId="{27A2F981-4978-46EB-9F81-31F48216514A}" type="presOf" srcId="{080C3E76-1D7D-4671-B795-5356DE381130}" destId="{6179690F-468A-4F77-99AC-1905728375EB}" srcOrd="0" destOrd="3" presId="urn:microsoft.com/office/officeart/2005/8/layout/hList1"/>
    <dgm:cxn modelId="{7298494C-C1EF-44A5-8AEB-CCFD5B59BA8E}" type="presOf" srcId="{3B4DFCB5-1F06-49C8-9AEE-D6600AD69EE6}" destId="{78C810B7-84DA-44AB-BBF5-43A229259D49}" srcOrd="0" destOrd="2" presId="urn:microsoft.com/office/officeart/2005/8/layout/hList1"/>
    <dgm:cxn modelId="{820B4DFB-E5C1-4F11-BB6F-AC7F69F0A042}" type="presOf" srcId="{3D847D8A-DA58-43E3-8EAB-4561262B2223}" destId="{6808C0B4-9E21-4000-A2F8-4FC7E541C3CB}" srcOrd="0" destOrd="1" presId="urn:microsoft.com/office/officeart/2005/8/layout/hList1"/>
    <dgm:cxn modelId="{D8C1AF0F-786B-4239-BEE4-DDBADFAD971B}" srcId="{524E537C-C2EE-466E-9B08-96080D548D09}" destId="{3D847D8A-DA58-43E3-8EAB-4561262B2223}" srcOrd="1" destOrd="0" parTransId="{73F0E6D2-72D7-4F0E-B633-0DB552BA9F3B}" sibTransId="{EBD3FF8D-911D-4EB9-B3A7-FD8D6C28E535}"/>
    <dgm:cxn modelId="{9834B89F-6A04-4E78-BF52-BD9C449B5869}" srcId="{0112529B-072A-4911-92E5-449C277AD66F}" destId="{E8D5CFB5-881E-4D40-BCD7-17D4F71FC22A}" srcOrd="1" destOrd="0" parTransId="{EE454249-F9D6-4C41-AD5A-76DDC95DA872}" sibTransId="{8426EDE9-9D74-4EB7-9D3B-2C4B37045BEC}"/>
    <dgm:cxn modelId="{B647994F-96BA-44AE-86A1-C7D5404164F1}" srcId="{524E537C-C2EE-466E-9B08-96080D548D09}" destId="{FFE22E57-B4E5-4F96-8022-3689DE88ED5B}" srcOrd="0" destOrd="0" parTransId="{CB551CBB-3D85-4E34-B0E4-F6DC51B66EAC}" sibTransId="{AE91D876-173B-4C9B-B738-689BFF74C15C}"/>
    <dgm:cxn modelId="{F62D5E5F-857D-4CAC-8F7C-005995E837B0}" type="presParOf" srcId="{749A9688-904E-4529-8A55-0FD92E2DA579}" destId="{233431F0-96C2-4F24-9EAC-2718CD43AFA9}" srcOrd="0" destOrd="0" presId="urn:microsoft.com/office/officeart/2005/8/layout/hList1"/>
    <dgm:cxn modelId="{D180A689-C5E8-4584-A245-ED1A84F0BDD3}" type="presParOf" srcId="{233431F0-96C2-4F24-9EAC-2718CD43AFA9}" destId="{C33D38DB-E773-4544-8507-B8CDAE1ECB2B}" srcOrd="0" destOrd="0" presId="urn:microsoft.com/office/officeart/2005/8/layout/hList1"/>
    <dgm:cxn modelId="{2C0FD5C3-D5C2-4F05-BEF9-BC2287C3391C}" type="presParOf" srcId="{233431F0-96C2-4F24-9EAC-2718CD43AFA9}" destId="{6808C0B4-9E21-4000-A2F8-4FC7E541C3CB}" srcOrd="1" destOrd="0" presId="urn:microsoft.com/office/officeart/2005/8/layout/hList1"/>
    <dgm:cxn modelId="{7D23CA16-96F7-483C-852E-58D078EF5BFE}" type="presParOf" srcId="{749A9688-904E-4529-8A55-0FD92E2DA579}" destId="{15EFA31D-2BEC-49E5-AAB8-6A6B77CEA962}" srcOrd="1" destOrd="0" presId="urn:microsoft.com/office/officeart/2005/8/layout/hList1"/>
    <dgm:cxn modelId="{B4574B67-0643-4B92-98EE-25B46025CC0E}" type="presParOf" srcId="{749A9688-904E-4529-8A55-0FD92E2DA579}" destId="{2E2FB8F2-2D65-426E-9CEA-B38365B3F0E2}" srcOrd="2" destOrd="0" presId="urn:microsoft.com/office/officeart/2005/8/layout/hList1"/>
    <dgm:cxn modelId="{F12B9284-1D8B-42BB-BB7A-5C9D5B9C683E}" type="presParOf" srcId="{2E2FB8F2-2D65-426E-9CEA-B38365B3F0E2}" destId="{FFDAB480-C144-443E-B8A1-81A0F82D053D}" srcOrd="0" destOrd="0" presId="urn:microsoft.com/office/officeart/2005/8/layout/hList1"/>
    <dgm:cxn modelId="{E1E39709-1CB8-4B69-89FC-A2C46A515DEA}" type="presParOf" srcId="{2E2FB8F2-2D65-426E-9CEA-B38365B3F0E2}" destId="{6179690F-468A-4F77-99AC-1905728375EB}" srcOrd="1" destOrd="0" presId="urn:microsoft.com/office/officeart/2005/8/layout/hList1"/>
    <dgm:cxn modelId="{2E724187-DA20-4D2A-8EC4-C62BD7B1D4F3}" type="presParOf" srcId="{749A9688-904E-4529-8A55-0FD92E2DA579}" destId="{38E55FB9-B19A-44E0-8046-727004F1D487}" srcOrd="3" destOrd="0" presId="urn:microsoft.com/office/officeart/2005/8/layout/hList1"/>
    <dgm:cxn modelId="{973F8FE7-B554-4BFC-83EB-F816CCCC9E7A}" type="presParOf" srcId="{749A9688-904E-4529-8A55-0FD92E2DA579}" destId="{337554A6-DE2E-4414-8F08-E0C5FEE5F343}" srcOrd="4" destOrd="0" presId="urn:microsoft.com/office/officeart/2005/8/layout/hList1"/>
    <dgm:cxn modelId="{69F54B60-6C35-42C3-AF7C-99D97C9C9116}" type="presParOf" srcId="{337554A6-DE2E-4414-8F08-E0C5FEE5F343}" destId="{4E9F2622-3BF2-42AD-A18B-CE2458BE74EF}" srcOrd="0" destOrd="0" presId="urn:microsoft.com/office/officeart/2005/8/layout/hList1"/>
    <dgm:cxn modelId="{84F4BFA3-B7C2-49AD-855F-7108F45F9AEE}" type="presParOf" srcId="{337554A6-DE2E-4414-8F08-E0C5FEE5F343}" destId="{78C810B7-84DA-44AB-BBF5-43A229259D49}" srcOrd="1" destOrd="0" presId="urn:microsoft.com/office/officeart/2005/8/layout/hList1"/>
    <dgm:cxn modelId="{CD9D5E9A-B124-4093-9986-95A2FA036665}" type="presParOf" srcId="{749A9688-904E-4529-8A55-0FD92E2DA579}" destId="{20E5A33E-B9E3-482A-9522-92BC339509B3}" srcOrd="5" destOrd="0" presId="urn:microsoft.com/office/officeart/2005/8/layout/hList1"/>
    <dgm:cxn modelId="{B5968C8A-4475-4837-9753-29D938BC3D7D}" type="presParOf" srcId="{749A9688-904E-4529-8A55-0FD92E2DA579}" destId="{7DB997C0-3D5D-49FC-BEC5-625230F9497A}" srcOrd="6" destOrd="0" presId="urn:microsoft.com/office/officeart/2005/8/layout/hList1"/>
    <dgm:cxn modelId="{DBD2B994-2866-4D78-B79D-17A6D37C5E69}" type="presParOf" srcId="{7DB997C0-3D5D-49FC-BEC5-625230F9497A}" destId="{9AFF6890-4224-4BA0-BD74-205D381A72C3}" srcOrd="0" destOrd="0" presId="urn:microsoft.com/office/officeart/2005/8/layout/hList1"/>
    <dgm:cxn modelId="{DB86128B-80A9-4967-9816-D9D97F3D952D}" type="presParOf" srcId="{7DB997C0-3D5D-49FC-BEC5-625230F9497A}" destId="{58C786F4-334D-4B22-BA55-9D6063D206B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C1FDC72-A737-4361-A45E-3594A66C0C15}" type="doc">
      <dgm:prSet loTypeId="urn:microsoft.com/office/officeart/2005/8/layout/chevron2" loCatId="process" qsTypeId="urn:microsoft.com/office/officeart/2005/8/quickstyle/simple1" qsCatId="simple" csTypeId="urn:microsoft.com/office/officeart/2005/8/colors/accent0_3" csCatId="mainScheme" phldr="1"/>
      <dgm:spPr/>
      <dgm:t>
        <a:bodyPr/>
        <a:lstStyle/>
        <a:p>
          <a:endParaRPr lang="en-US"/>
        </a:p>
      </dgm:t>
    </dgm:pt>
    <dgm:pt modelId="{0F9F5904-0B84-4734-82F9-DD9A9055D65C}">
      <dgm:prSet phldrT="[Text]" custT="1"/>
      <dgm:spPr/>
      <dgm:t>
        <a:bodyPr/>
        <a:lstStyle/>
        <a:p>
          <a:r>
            <a:rPr lang="de-DE" sz="2000" dirty="0" err="1"/>
            <a:t>Coordinator</a:t>
          </a:r>
          <a:endParaRPr lang="en-US" sz="2000" dirty="0"/>
        </a:p>
      </dgm:t>
    </dgm:pt>
    <dgm:pt modelId="{4E58031B-D392-4755-A930-75A2602D6C10}" type="parTrans" cxnId="{B7288B5A-E007-44AC-B77A-A4465A091222}">
      <dgm:prSet/>
      <dgm:spPr/>
      <dgm:t>
        <a:bodyPr/>
        <a:lstStyle/>
        <a:p>
          <a:endParaRPr lang="en-US"/>
        </a:p>
      </dgm:t>
    </dgm:pt>
    <dgm:pt modelId="{C5AA86AF-C406-4CA9-B994-6B5A8FFF2F6B}" type="sibTrans" cxnId="{B7288B5A-E007-44AC-B77A-A4465A091222}">
      <dgm:prSet/>
      <dgm:spPr/>
      <dgm:t>
        <a:bodyPr/>
        <a:lstStyle/>
        <a:p>
          <a:endParaRPr lang="en-US"/>
        </a:p>
      </dgm:t>
    </dgm:pt>
    <dgm:pt modelId="{16F45924-B58D-4BFE-BFC0-28873DD6E9E3}">
      <dgm:prSet phldrT="[Text]" custT="1"/>
      <dgm:spPr/>
      <dgm:t>
        <a:bodyPr/>
        <a:lstStyle/>
        <a:p>
          <a:r>
            <a:rPr lang="en-US" sz="1600" b="1" dirty="0"/>
            <a:t>Be non-profit legal entities (private bodies).</a:t>
          </a:r>
          <a:endParaRPr lang="en-US" sz="1600" dirty="0"/>
        </a:p>
      </dgm:t>
    </dgm:pt>
    <dgm:pt modelId="{0D74EF7F-DEF4-4F3A-926C-A5A32AD70FC0}" type="parTrans" cxnId="{EF65E82A-D584-4406-BE0B-9F24D5BAF1D9}">
      <dgm:prSet/>
      <dgm:spPr/>
      <dgm:t>
        <a:bodyPr/>
        <a:lstStyle/>
        <a:p>
          <a:endParaRPr lang="en-US"/>
        </a:p>
      </dgm:t>
    </dgm:pt>
    <dgm:pt modelId="{F06620DC-9D92-4AA9-9697-D45AAC010CF6}" type="sibTrans" cxnId="{EF65E82A-D584-4406-BE0B-9F24D5BAF1D9}">
      <dgm:prSet/>
      <dgm:spPr/>
      <dgm:t>
        <a:bodyPr/>
        <a:lstStyle/>
        <a:p>
          <a:endParaRPr lang="en-US"/>
        </a:p>
      </dgm:t>
    </dgm:pt>
    <dgm:pt modelId="{1678D102-B1A0-4E75-AA5C-C9DA859D0C0E}">
      <dgm:prSet phldrT="[Text]" custT="1"/>
      <dgm:spPr/>
      <dgm:t>
        <a:bodyPr/>
        <a:lstStyle/>
        <a:p>
          <a:r>
            <a:rPr lang="de-DE" sz="2000" dirty="0"/>
            <a:t>Co-</a:t>
          </a:r>
          <a:r>
            <a:rPr lang="de-DE" sz="2000" dirty="0" err="1"/>
            <a:t>applicant</a:t>
          </a:r>
          <a:endParaRPr lang="en-US" sz="2000" dirty="0"/>
        </a:p>
      </dgm:t>
    </dgm:pt>
    <dgm:pt modelId="{85FEBA58-869D-4DA7-95D4-D240C206C9AA}" type="parTrans" cxnId="{1D828CD4-5979-4728-917E-D596B2BF066A}">
      <dgm:prSet/>
      <dgm:spPr/>
      <dgm:t>
        <a:bodyPr/>
        <a:lstStyle/>
        <a:p>
          <a:endParaRPr lang="en-US"/>
        </a:p>
      </dgm:t>
    </dgm:pt>
    <dgm:pt modelId="{3B9F30E2-F7EB-44AE-9AE4-D74CB821D228}" type="sibTrans" cxnId="{1D828CD4-5979-4728-917E-D596B2BF066A}">
      <dgm:prSet/>
      <dgm:spPr/>
      <dgm:t>
        <a:bodyPr/>
        <a:lstStyle/>
        <a:p>
          <a:endParaRPr lang="en-US"/>
        </a:p>
      </dgm:t>
    </dgm:pt>
    <dgm:pt modelId="{0BF5C114-3BC7-47E5-AE3E-4BF51B3A28B8}">
      <dgm:prSet phldrT="[Text]" custT="1"/>
      <dgm:spPr/>
      <dgm:t>
        <a:bodyPr/>
        <a:lstStyle/>
        <a:p>
          <a:pPr rtl="0"/>
          <a:r>
            <a:rPr lang="en-US" sz="1600" dirty="0"/>
            <a:t>Be non-profit or profit legal entities (public or private bodies). </a:t>
          </a:r>
          <a:endParaRPr lang="en-US" sz="1600" b="0" u="none" dirty="0"/>
        </a:p>
      </dgm:t>
    </dgm:pt>
    <dgm:pt modelId="{0831B4DC-88E5-4C66-BCCA-32C1BA7B9380}" type="parTrans" cxnId="{75018068-C00D-4CE2-8AA2-427762D27018}">
      <dgm:prSet/>
      <dgm:spPr/>
      <dgm:t>
        <a:bodyPr/>
        <a:lstStyle/>
        <a:p>
          <a:endParaRPr lang="en-US"/>
        </a:p>
      </dgm:t>
    </dgm:pt>
    <dgm:pt modelId="{0BC4FF73-C8D0-4B9F-817B-E65A5F7C2CB9}" type="sibTrans" cxnId="{75018068-C00D-4CE2-8AA2-427762D27018}">
      <dgm:prSet/>
      <dgm:spPr/>
      <dgm:t>
        <a:bodyPr/>
        <a:lstStyle/>
        <a:p>
          <a:endParaRPr lang="en-US"/>
        </a:p>
      </dgm:t>
    </dgm:pt>
    <dgm:pt modelId="{9683E13C-2F1B-47EC-9920-76449AB18ABB}">
      <dgm:prSet phldrT="[Text]"/>
      <dgm:spPr/>
      <dgm:t>
        <a:bodyPr/>
        <a:lstStyle/>
        <a:p>
          <a:r>
            <a:rPr lang="de-DE" dirty="0"/>
            <a:t>Other </a:t>
          </a:r>
          <a:r>
            <a:rPr lang="de-DE" dirty="0" err="1"/>
            <a:t>applicants</a:t>
          </a:r>
          <a:endParaRPr lang="en-US" dirty="0"/>
        </a:p>
      </dgm:t>
    </dgm:pt>
    <dgm:pt modelId="{0551E835-D05F-4140-813D-41B12067D780}" type="parTrans" cxnId="{C7A8A021-0C1F-46FA-9941-0A25CF41E13D}">
      <dgm:prSet/>
      <dgm:spPr/>
      <dgm:t>
        <a:bodyPr/>
        <a:lstStyle/>
        <a:p>
          <a:endParaRPr lang="en-US"/>
        </a:p>
      </dgm:t>
    </dgm:pt>
    <dgm:pt modelId="{D605DC0B-E2EF-419D-AB11-27201F643E56}" type="sibTrans" cxnId="{C7A8A021-0C1F-46FA-9941-0A25CF41E13D}">
      <dgm:prSet/>
      <dgm:spPr/>
      <dgm:t>
        <a:bodyPr/>
        <a:lstStyle/>
        <a:p>
          <a:endParaRPr lang="en-US"/>
        </a:p>
      </dgm:t>
    </dgm:pt>
    <dgm:pt modelId="{6DB10648-71EB-43D4-8CA4-B9ACEB7AAF6E}">
      <dgm:prSet phldrT="[Text]" custT="1"/>
      <dgm:spPr/>
      <dgm:t>
        <a:bodyPr/>
        <a:lstStyle/>
        <a:p>
          <a:r>
            <a:rPr lang="en-US" sz="1600" dirty="0"/>
            <a:t>International </a:t>
          </a:r>
          <a:r>
            <a:rPr lang="en-US" sz="1600" dirty="0" err="1"/>
            <a:t>organisations</a:t>
          </a:r>
          <a:endParaRPr lang="en-US" sz="1600" dirty="0"/>
        </a:p>
      </dgm:t>
    </dgm:pt>
    <dgm:pt modelId="{759CB47C-FF74-4087-B5A1-4423B63568F8}" type="parTrans" cxnId="{105EC83D-7E8F-47B7-A741-8430D4D0A094}">
      <dgm:prSet/>
      <dgm:spPr/>
      <dgm:t>
        <a:bodyPr/>
        <a:lstStyle/>
        <a:p>
          <a:endParaRPr lang="en-US"/>
        </a:p>
      </dgm:t>
    </dgm:pt>
    <dgm:pt modelId="{687DA076-7AEB-4412-B9A8-EB2D197521A0}" type="sibTrans" cxnId="{105EC83D-7E8F-47B7-A741-8430D4D0A094}">
      <dgm:prSet/>
      <dgm:spPr/>
      <dgm:t>
        <a:bodyPr/>
        <a:lstStyle/>
        <a:p>
          <a:endParaRPr lang="en-US"/>
        </a:p>
      </dgm:t>
    </dgm:pt>
    <dgm:pt modelId="{8B2116B5-73F8-47DF-A79E-418850D9ACA0}">
      <dgm:prSet custT="1"/>
      <dgm:spPr/>
      <dgm:t>
        <a:bodyPr/>
        <a:lstStyle/>
        <a:p>
          <a:r>
            <a:rPr lang="en-US" sz="1600" dirty="0"/>
            <a:t>National human rights institutions, </a:t>
          </a:r>
        </a:p>
      </dgm:t>
    </dgm:pt>
    <dgm:pt modelId="{883E0D1E-F13A-46D4-A051-F8AFA80A2598}" type="parTrans" cxnId="{D6058A4D-F618-4F16-BFE0-9AA49243C6B7}">
      <dgm:prSet/>
      <dgm:spPr/>
      <dgm:t>
        <a:bodyPr/>
        <a:lstStyle/>
        <a:p>
          <a:endParaRPr lang="en-US"/>
        </a:p>
      </dgm:t>
    </dgm:pt>
    <dgm:pt modelId="{759FCA9A-EE81-47DE-8DD4-03CD9320449E}" type="sibTrans" cxnId="{D6058A4D-F618-4F16-BFE0-9AA49243C6B7}">
      <dgm:prSet/>
      <dgm:spPr/>
      <dgm:t>
        <a:bodyPr/>
        <a:lstStyle/>
        <a:p>
          <a:endParaRPr lang="en-US"/>
        </a:p>
      </dgm:t>
    </dgm:pt>
    <dgm:pt modelId="{C9C714E2-EB31-4D1C-8714-9F78400D8C78}">
      <dgm:prSet custT="1"/>
      <dgm:spPr/>
      <dgm:t>
        <a:bodyPr/>
        <a:lstStyle/>
        <a:p>
          <a:r>
            <a:rPr lang="en-US" sz="1600" dirty="0"/>
            <a:t>Equality bodies</a:t>
          </a:r>
        </a:p>
      </dgm:t>
    </dgm:pt>
    <dgm:pt modelId="{530DE1F4-F8CE-462D-A4FE-ED898BE40253}" type="parTrans" cxnId="{1C8A8DB4-5588-444A-8163-D58B33B956CE}">
      <dgm:prSet/>
      <dgm:spPr/>
      <dgm:t>
        <a:bodyPr/>
        <a:lstStyle/>
        <a:p>
          <a:endParaRPr lang="en-IE"/>
        </a:p>
      </dgm:t>
    </dgm:pt>
    <dgm:pt modelId="{1B0DFF3E-7F3D-465D-A696-0BD3126140C5}" type="sibTrans" cxnId="{1C8A8DB4-5588-444A-8163-D58B33B956CE}">
      <dgm:prSet/>
      <dgm:spPr/>
      <dgm:t>
        <a:bodyPr/>
        <a:lstStyle/>
        <a:p>
          <a:endParaRPr lang="en-IE"/>
        </a:p>
      </dgm:t>
    </dgm:pt>
    <dgm:pt modelId="{369765C6-3999-4659-A0A0-94C89764DCDC}">
      <dgm:prSet custT="1"/>
      <dgm:spPr/>
      <dgm:t>
        <a:bodyPr/>
        <a:lstStyle/>
        <a:p>
          <a:r>
            <a:rPr lang="en-US" sz="1600" dirty="0"/>
            <a:t>Ombuds Institutions</a:t>
          </a:r>
        </a:p>
      </dgm:t>
    </dgm:pt>
    <dgm:pt modelId="{78AB07D8-AA52-4FBF-B0B8-87A01409E80A}" type="parTrans" cxnId="{AD1416E7-0F57-4694-82D3-8F7665831ED9}">
      <dgm:prSet/>
      <dgm:spPr/>
      <dgm:t>
        <a:bodyPr/>
        <a:lstStyle/>
        <a:p>
          <a:endParaRPr lang="en-IE"/>
        </a:p>
      </dgm:t>
    </dgm:pt>
    <dgm:pt modelId="{DC039F55-CF82-4875-88A7-6D6A5A9D8351}" type="sibTrans" cxnId="{AD1416E7-0F57-4694-82D3-8F7665831ED9}">
      <dgm:prSet/>
      <dgm:spPr/>
      <dgm:t>
        <a:bodyPr/>
        <a:lstStyle/>
        <a:p>
          <a:endParaRPr lang="en-IE"/>
        </a:p>
      </dgm:t>
    </dgm:pt>
    <dgm:pt modelId="{8FFE706F-24F1-4776-BE6B-D9D7B1B8B844}" type="pres">
      <dgm:prSet presAssocID="{0C1FDC72-A737-4361-A45E-3594A66C0C15}" presName="linearFlow" presStyleCnt="0">
        <dgm:presLayoutVars>
          <dgm:dir/>
          <dgm:animLvl val="lvl"/>
          <dgm:resizeHandles val="exact"/>
        </dgm:presLayoutVars>
      </dgm:prSet>
      <dgm:spPr/>
      <dgm:t>
        <a:bodyPr/>
        <a:lstStyle/>
        <a:p>
          <a:endParaRPr lang="de-DE"/>
        </a:p>
      </dgm:t>
    </dgm:pt>
    <dgm:pt modelId="{593D31B5-C401-45CD-9B17-B964331E23EB}" type="pres">
      <dgm:prSet presAssocID="{0F9F5904-0B84-4734-82F9-DD9A9055D65C}" presName="composite" presStyleCnt="0"/>
      <dgm:spPr/>
    </dgm:pt>
    <dgm:pt modelId="{7803CEBA-E3EB-45F8-85BD-A32AC2F7C8E8}" type="pres">
      <dgm:prSet presAssocID="{0F9F5904-0B84-4734-82F9-DD9A9055D65C}" presName="parentText" presStyleLbl="alignNode1" presStyleIdx="0" presStyleCnt="3" custScaleX="111397">
        <dgm:presLayoutVars>
          <dgm:chMax val="1"/>
          <dgm:bulletEnabled val="1"/>
        </dgm:presLayoutVars>
      </dgm:prSet>
      <dgm:spPr/>
      <dgm:t>
        <a:bodyPr/>
        <a:lstStyle/>
        <a:p>
          <a:endParaRPr lang="de-DE"/>
        </a:p>
      </dgm:t>
    </dgm:pt>
    <dgm:pt modelId="{E5053871-B3E0-4FF7-B452-FF2D6A1E452A}" type="pres">
      <dgm:prSet presAssocID="{0F9F5904-0B84-4734-82F9-DD9A9055D65C}" presName="descendantText" presStyleLbl="alignAcc1" presStyleIdx="0" presStyleCnt="3" custScaleX="99003" custScaleY="100733" custLinFactNeighborX="95" custLinFactNeighborY="1286">
        <dgm:presLayoutVars>
          <dgm:bulletEnabled val="1"/>
        </dgm:presLayoutVars>
      </dgm:prSet>
      <dgm:spPr/>
      <dgm:t>
        <a:bodyPr/>
        <a:lstStyle/>
        <a:p>
          <a:endParaRPr lang="de-DE"/>
        </a:p>
      </dgm:t>
    </dgm:pt>
    <dgm:pt modelId="{C076CA46-4A1B-4E4D-9E40-F0A1C8162BF6}" type="pres">
      <dgm:prSet presAssocID="{C5AA86AF-C406-4CA9-B994-6B5A8FFF2F6B}" presName="sp" presStyleCnt="0"/>
      <dgm:spPr/>
    </dgm:pt>
    <dgm:pt modelId="{0833E02D-95CD-4BD1-8EEB-059CDB4E5C81}" type="pres">
      <dgm:prSet presAssocID="{1678D102-B1A0-4E75-AA5C-C9DA859D0C0E}" presName="composite" presStyleCnt="0"/>
      <dgm:spPr/>
    </dgm:pt>
    <dgm:pt modelId="{E1CF2863-E1F7-4BA7-874A-CBA1B45676AE}" type="pres">
      <dgm:prSet presAssocID="{1678D102-B1A0-4E75-AA5C-C9DA859D0C0E}" presName="parentText" presStyleLbl="alignNode1" presStyleIdx="1" presStyleCnt="3" custScaleX="113070">
        <dgm:presLayoutVars>
          <dgm:chMax val="1"/>
          <dgm:bulletEnabled val="1"/>
        </dgm:presLayoutVars>
      </dgm:prSet>
      <dgm:spPr/>
      <dgm:t>
        <a:bodyPr/>
        <a:lstStyle/>
        <a:p>
          <a:endParaRPr lang="de-DE"/>
        </a:p>
      </dgm:t>
    </dgm:pt>
    <dgm:pt modelId="{5B4CF775-08D8-4F54-99BA-E22B1AE1171E}" type="pres">
      <dgm:prSet presAssocID="{1678D102-B1A0-4E75-AA5C-C9DA859D0C0E}" presName="descendantText" presStyleLbl="alignAcc1" presStyleIdx="1" presStyleCnt="3" custScaleX="96968" custScaleY="92898" custLinFactNeighborX="-665" custLinFactNeighborY="-4335">
        <dgm:presLayoutVars>
          <dgm:bulletEnabled val="1"/>
        </dgm:presLayoutVars>
      </dgm:prSet>
      <dgm:spPr/>
      <dgm:t>
        <a:bodyPr/>
        <a:lstStyle/>
        <a:p>
          <a:endParaRPr lang="de-DE"/>
        </a:p>
      </dgm:t>
    </dgm:pt>
    <dgm:pt modelId="{3A01D9EF-E3A9-4873-B735-5A6CAA427C26}" type="pres">
      <dgm:prSet presAssocID="{3B9F30E2-F7EB-44AE-9AE4-D74CB821D228}" presName="sp" presStyleCnt="0"/>
      <dgm:spPr/>
    </dgm:pt>
    <dgm:pt modelId="{14BF4CF6-B556-4B4C-AA18-07825ED3B343}" type="pres">
      <dgm:prSet presAssocID="{9683E13C-2F1B-47EC-9920-76449AB18ABB}" presName="composite" presStyleCnt="0"/>
      <dgm:spPr/>
    </dgm:pt>
    <dgm:pt modelId="{9BC3957A-DA56-4063-B7EF-DAC41AF620A5}" type="pres">
      <dgm:prSet presAssocID="{9683E13C-2F1B-47EC-9920-76449AB18ABB}" presName="parentText" presStyleLbl="alignNode1" presStyleIdx="2" presStyleCnt="3" custScaleX="119779" custLinFactNeighborY="8700">
        <dgm:presLayoutVars>
          <dgm:chMax val="1"/>
          <dgm:bulletEnabled val="1"/>
        </dgm:presLayoutVars>
      </dgm:prSet>
      <dgm:spPr/>
      <dgm:t>
        <a:bodyPr/>
        <a:lstStyle/>
        <a:p>
          <a:endParaRPr lang="de-DE"/>
        </a:p>
      </dgm:t>
    </dgm:pt>
    <dgm:pt modelId="{C8A67318-D0FF-49AD-87E8-8FB27AFC215F}" type="pres">
      <dgm:prSet presAssocID="{9683E13C-2F1B-47EC-9920-76449AB18ABB}" presName="descendantText" presStyleLbl="alignAcc1" presStyleIdx="2" presStyleCnt="3" custScaleX="69295" custScaleY="100000" custLinFactNeighborX="-13337" custLinFactNeighborY="-2592">
        <dgm:presLayoutVars>
          <dgm:bulletEnabled val="1"/>
        </dgm:presLayoutVars>
      </dgm:prSet>
      <dgm:spPr/>
      <dgm:t>
        <a:bodyPr/>
        <a:lstStyle/>
        <a:p>
          <a:endParaRPr lang="de-DE"/>
        </a:p>
      </dgm:t>
    </dgm:pt>
  </dgm:ptLst>
  <dgm:cxnLst>
    <dgm:cxn modelId="{D6058A4D-F618-4F16-BFE0-9AA49243C6B7}" srcId="{9683E13C-2F1B-47EC-9920-76449AB18ABB}" destId="{8B2116B5-73F8-47DF-A79E-418850D9ACA0}" srcOrd="1" destOrd="0" parTransId="{883E0D1E-F13A-46D4-A051-F8AFA80A2598}" sibTransId="{759FCA9A-EE81-47DE-8DD4-03CD9320449E}"/>
    <dgm:cxn modelId="{AD1416E7-0F57-4694-82D3-8F7665831ED9}" srcId="{9683E13C-2F1B-47EC-9920-76449AB18ABB}" destId="{369765C6-3999-4659-A0A0-94C89764DCDC}" srcOrd="3" destOrd="0" parTransId="{78AB07D8-AA52-4FBF-B0B8-87A01409E80A}" sibTransId="{DC039F55-CF82-4875-88A7-6D6A5A9D8351}"/>
    <dgm:cxn modelId="{895AFB50-E4C2-4AA4-85DB-442D0E4361CB}" type="presOf" srcId="{8B2116B5-73F8-47DF-A79E-418850D9ACA0}" destId="{C8A67318-D0FF-49AD-87E8-8FB27AFC215F}" srcOrd="0" destOrd="1" presId="urn:microsoft.com/office/officeart/2005/8/layout/chevron2"/>
    <dgm:cxn modelId="{EF65E82A-D584-4406-BE0B-9F24D5BAF1D9}" srcId="{0F9F5904-0B84-4734-82F9-DD9A9055D65C}" destId="{16F45924-B58D-4BFE-BFC0-28873DD6E9E3}" srcOrd="0" destOrd="0" parTransId="{0D74EF7F-DEF4-4F3A-926C-A5A32AD70FC0}" sibTransId="{F06620DC-9D92-4AA9-9697-D45AAC010CF6}"/>
    <dgm:cxn modelId="{1D828CD4-5979-4728-917E-D596B2BF066A}" srcId="{0C1FDC72-A737-4361-A45E-3594A66C0C15}" destId="{1678D102-B1A0-4E75-AA5C-C9DA859D0C0E}" srcOrd="1" destOrd="0" parTransId="{85FEBA58-869D-4DA7-95D4-D240C206C9AA}" sibTransId="{3B9F30E2-F7EB-44AE-9AE4-D74CB821D228}"/>
    <dgm:cxn modelId="{2D56CD01-7BF7-4F3E-AC32-72FF9DC9A4CC}" type="presOf" srcId="{16F45924-B58D-4BFE-BFC0-28873DD6E9E3}" destId="{E5053871-B3E0-4FF7-B452-FF2D6A1E452A}" srcOrd="0" destOrd="0" presId="urn:microsoft.com/office/officeart/2005/8/layout/chevron2"/>
    <dgm:cxn modelId="{1C8A8DB4-5588-444A-8163-D58B33B956CE}" srcId="{9683E13C-2F1B-47EC-9920-76449AB18ABB}" destId="{C9C714E2-EB31-4D1C-8714-9F78400D8C78}" srcOrd="2" destOrd="0" parTransId="{530DE1F4-F8CE-462D-A4FE-ED898BE40253}" sibTransId="{1B0DFF3E-7F3D-465D-A696-0BD3126140C5}"/>
    <dgm:cxn modelId="{FD54508B-247F-43D1-87E2-4EA4897D8DB9}" type="presOf" srcId="{0C1FDC72-A737-4361-A45E-3594A66C0C15}" destId="{8FFE706F-24F1-4776-BE6B-D9D7B1B8B844}" srcOrd="0" destOrd="0" presId="urn:microsoft.com/office/officeart/2005/8/layout/chevron2"/>
    <dgm:cxn modelId="{B7288B5A-E007-44AC-B77A-A4465A091222}" srcId="{0C1FDC72-A737-4361-A45E-3594A66C0C15}" destId="{0F9F5904-0B84-4734-82F9-DD9A9055D65C}" srcOrd="0" destOrd="0" parTransId="{4E58031B-D392-4755-A930-75A2602D6C10}" sibTransId="{C5AA86AF-C406-4CA9-B994-6B5A8FFF2F6B}"/>
    <dgm:cxn modelId="{48A6AB36-227E-4BAF-AE79-FA4B2DC4C594}" type="presOf" srcId="{0BF5C114-3BC7-47E5-AE3E-4BF51B3A28B8}" destId="{5B4CF775-08D8-4F54-99BA-E22B1AE1171E}" srcOrd="0" destOrd="0" presId="urn:microsoft.com/office/officeart/2005/8/layout/chevron2"/>
    <dgm:cxn modelId="{7C90A8D0-639F-45D0-B0D3-1C1E491DA27C}" type="presOf" srcId="{369765C6-3999-4659-A0A0-94C89764DCDC}" destId="{C8A67318-D0FF-49AD-87E8-8FB27AFC215F}" srcOrd="0" destOrd="3" presId="urn:microsoft.com/office/officeart/2005/8/layout/chevron2"/>
    <dgm:cxn modelId="{4457EE59-2043-4E41-948B-460862FF637D}" type="presOf" srcId="{C9C714E2-EB31-4D1C-8714-9F78400D8C78}" destId="{C8A67318-D0FF-49AD-87E8-8FB27AFC215F}" srcOrd="0" destOrd="2" presId="urn:microsoft.com/office/officeart/2005/8/layout/chevron2"/>
    <dgm:cxn modelId="{D2BFFF75-FEFE-464B-A7FE-1F7BF22DA4D8}" type="presOf" srcId="{0F9F5904-0B84-4734-82F9-DD9A9055D65C}" destId="{7803CEBA-E3EB-45F8-85BD-A32AC2F7C8E8}" srcOrd="0" destOrd="0" presId="urn:microsoft.com/office/officeart/2005/8/layout/chevron2"/>
    <dgm:cxn modelId="{4613C937-8663-46FC-B4FC-F3C92AF51D2E}" type="presOf" srcId="{1678D102-B1A0-4E75-AA5C-C9DA859D0C0E}" destId="{E1CF2863-E1F7-4BA7-874A-CBA1B45676AE}" srcOrd="0" destOrd="0" presId="urn:microsoft.com/office/officeart/2005/8/layout/chevron2"/>
    <dgm:cxn modelId="{050A8073-5A41-43D3-8A5E-B74146F14EF4}" type="presOf" srcId="{6DB10648-71EB-43D4-8CA4-B9ACEB7AAF6E}" destId="{C8A67318-D0FF-49AD-87E8-8FB27AFC215F}" srcOrd="0" destOrd="0" presId="urn:microsoft.com/office/officeart/2005/8/layout/chevron2"/>
    <dgm:cxn modelId="{168D5B55-38B6-4D77-9876-6AE9DCA74A90}" type="presOf" srcId="{9683E13C-2F1B-47EC-9920-76449AB18ABB}" destId="{9BC3957A-DA56-4063-B7EF-DAC41AF620A5}" srcOrd="0" destOrd="0" presId="urn:microsoft.com/office/officeart/2005/8/layout/chevron2"/>
    <dgm:cxn modelId="{75018068-C00D-4CE2-8AA2-427762D27018}" srcId="{1678D102-B1A0-4E75-AA5C-C9DA859D0C0E}" destId="{0BF5C114-3BC7-47E5-AE3E-4BF51B3A28B8}" srcOrd="0" destOrd="0" parTransId="{0831B4DC-88E5-4C66-BCCA-32C1BA7B9380}" sibTransId="{0BC4FF73-C8D0-4B9F-817B-E65A5F7C2CB9}"/>
    <dgm:cxn modelId="{105EC83D-7E8F-47B7-A741-8430D4D0A094}" srcId="{9683E13C-2F1B-47EC-9920-76449AB18ABB}" destId="{6DB10648-71EB-43D4-8CA4-B9ACEB7AAF6E}" srcOrd="0" destOrd="0" parTransId="{759CB47C-FF74-4087-B5A1-4423B63568F8}" sibTransId="{687DA076-7AEB-4412-B9A8-EB2D197521A0}"/>
    <dgm:cxn modelId="{C7A8A021-0C1F-46FA-9941-0A25CF41E13D}" srcId="{0C1FDC72-A737-4361-A45E-3594A66C0C15}" destId="{9683E13C-2F1B-47EC-9920-76449AB18ABB}" srcOrd="2" destOrd="0" parTransId="{0551E835-D05F-4140-813D-41B12067D780}" sibTransId="{D605DC0B-E2EF-419D-AB11-27201F643E56}"/>
    <dgm:cxn modelId="{8E85DA7C-6DB6-4B28-AFAC-75A67990F434}" type="presParOf" srcId="{8FFE706F-24F1-4776-BE6B-D9D7B1B8B844}" destId="{593D31B5-C401-45CD-9B17-B964331E23EB}" srcOrd="0" destOrd="0" presId="urn:microsoft.com/office/officeart/2005/8/layout/chevron2"/>
    <dgm:cxn modelId="{E208F2F8-C4A5-4C92-A3D6-ADF5972D757F}" type="presParOf" srcId="{593D31B5-C401-45CD-9B17-B964331E23EB}" destId="{7803CEBA-E3EB-45F8-85BD-A32AC2F7C8E8}" srcOrd="0" destOrd="0" presId="urn:microsoft.com/office/officeart/2005/8/layout/chevron2"/>
    <dgm:cxn modelId="{E70D298C-C068-414A-A70D-02B1A996044D}" type="presParOf" srcId="{593D31B5-C401-45CD-9B17-B964331E23EB}" destId="{E5053871-B3E0-4FF7-B452-FF2D6A1E452A}" srcOrd="1" destOrd="0" presId="urn:microsoft.com/office/officeart/2005/8/layout/chevron2"/>
    <dgm:cxn modelId="{196D556E-021E-4ECA-A6E0-7C2C36DECD56}" type="presParOf" srcId="{8FFE706F-24F1-4776-BE6B-D9D7B1B8B844}" destId="{C076CA46-4A1B-4E4D-9E40-F0A1C8162BF6}" srcOrd="1" destOrd="0" presId="urn:microsoft.com/office/officeart/2005/8/layout/chevron2"/>
    <dgm:cxn modelId="{C8E428E6-F094-42F1-8712-2BC99A724901}" type="presParOf" srcId="{8FFE706F-24F1-4776-BE6B-D9D7B1B8B844}" destId="{0833E02D-95CD-4BD1-8EEB-059CDB4E5C81}" srcOrd="2" destOrd="0" presId="urn:microsoft.com/office/officeart/2005/8/layout/chevron2"/>
    <dgm:cxn modelId="{7A479A7C-655C-400C-9637-4BCA0552A54E}" type="presParOf" srcId="{0833E02D-95CD-4BD1-8EEB-059CDB4E5C81}" destId="{E1CF2863-E1F7-4BA7-874A-CBA1B45676AE}" srcOrd="0" destOrd="0" presId="urn:microsoft.com/office/officeart/2005/8/layout/chevron2"/>
    <dgm:cxn modelId="{6D68E3F2-DDE3-47A6-8348-8BCC594242A2}" type="presParOf" srcId="{0833E02D-95CD-4BD1-8EEB-059CDB4E5C81}" destId="{5B4CF775-08D8-4F54-99BA-E22B1AE1171E}" srcOrd="1" destOrd="0" presId="urn:microsoft.com/office/officeart/2005/8/layout/chevron2"/>
    <dgm:cxn modelId="{35C3A991-7B70-43B0-A25E-AD620F389966}" type="presParOf" srcId="{8FFE706F-24F1-4776-BE6B-D9D7B1B8B844}" destId="{3A01D9EF-E3A9-4873-B735-5A6CAA427C26}" srcOrd="3" destOrd="0" presId="urn:microsoft.com/office/officeart/2005/8/layout/chevron2"/>
    <dgm:cxn modelId="{9F1FADC4-7CFD-472B-B83D-F8CC242D87AF}" type="presParOf" srcId="{8FFE706F-24F1-4776-BE6B-D9D7B1B8B844}" destId="{14BF4CF6-B556-4B4C-AA18-07825ED3B343}" srcOrd="4" destOrd="0" presId="urn:microsoft.com/office/officeart/2005/8/layout/chevron2"/>
    <dgm:cxn modelId="{20A61B7D-E532-4569-998B-2B3BBA64F228}" type="presParOf" srcId="{14BF4CF6-B556-4B4C-AA18-07825ED3B343}" destId="{9BC3957A-DA56-4063-B7EF-DAC41AF620A5}" srcOrd="0" destOrd="0" presId="urn:microsoft.com/office/officeart/2005/8/layout/chevron2"/>
    <dgm:cxn modelId="{A6D72B83-9304-4F6C-A8B9-1E96A65D237E}" type="presParOf" srcId="{14BF4CF6-B556-4B4C-AA18-07825ED3B343}" destId="{C8A67318-D0FF-49AD-87E8-8FB27AFC215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C1FDC72-A737-4361-A45E-3594A66C0C15}" type="doc">
      <dgm:prSet loTypeId="urn:microsoft.com/office/officeart/2005/8/layout/chevron2" loCatId="process" qsTypeId="urn:microsoft.com/office/officeart/2005/8/quickstyle/simple1" qsCatId="simple" csTypeId="urn:microsoft.com/office/officeart/2005/8/colors/accent0_3" csCatId="mainScheme" phldr="1"/>
      <dgm:spPr/>
      <dgm:t>
        <a:bodyPr/>
        <a:lstStyle/>
        <a:p>
          <a:endParaRPr lang="en-US"/>
        </a:p>
      </dgm:t>
    </dgm:pt>
    <dgm:pt modelId="{0F9F5904-0B84-4734-82F9-DD9A9055D65C}">
      <dgm:prSet phldrT="[Text]" custT="1"/>
      <dgm:spPr/>
      <dgm:t>
        <a:bodyPr/>
        <a:lstStyle/>
        <a:p>
          <a:r>
            <a:rPr lang="en-US" sz="1800" dirty="0"/>
            <a:t>Child protection</a:t>
          </a:r>
        </a:p>
      </dgm:t>
    </dgm:pt>
    <dgm:pt modelId="{4E58031B-D392-4755-A930-75A2602D6C10}" type="parTrans" cxnId="{B7288B5A-E007-44AC-B77A-A4465A091222}">
      <dgm:prSet/>
      <dgm:spPr/>
      <dgm:t>
        <a:bodyPr/>
        <a:lstStyle/>
        <a:p>
          <a:endParaRPr lang="en-US"/>
        </a:p>
      </dgm:t>
    </dgm:pt>
    <dgm:pt modelId="{C5AA86AF-C406-4CA9-B994-6B5A8FFF2F6B}" type="sibTrans" cxnId="{B7288B5A-E007-44AC-B77A-A4465A091222}">
      <dgm:prSet/>
      <dgm:spPr/>
      <dgm:t>
        <a:bodyPr/>
        <a:lstStyle/>
        <a:p>
          <a:endParaRPr lang="en-US"/>
        </a:p>
      </dgm:t>
    </dgm:pt>
    <dgm:pt modelId="{16F45924-B58D-4BFE-BFC0-28873DD6E9E3}">
      <dgm:prSet phldrT="[Text]" custT="1"/>
      <dgm:spPr/>
      <dgm:t>
        <a:bodyPr/>
        <a:lstStyle/>
        <a:p>
          <a:r>
            <a:rPr lang="en-US" sz="1600" b="0" dirty="0"/>
            <a:t>Activities involving children must have a </a:t>
          </a:r>
          <a:r>
            <a:rPr lang="en-US" sz="1600" b="1" dirty="0"/>
            <a:t>child protection policy </a:t>
          </a:r>
          <a:r>
            <a:rPr lang="en-US" sz="1600" b="0" dirty="0"/>
            <a:t>covering the four areas described in the Keeping Children Safe Child Safeguarding Standards. </a:t>
          </a:r>
        </a:p>
      </dgm:t>
    </dgm:pt>
    <dgm:pt modelId="{0D74EF7F-DEF4-4F3A-926C-A5A32AD70FC0}" type="parTrans" cxnId="{EF65E82A-D584-4406-BE0B-9F24D5BAF1D9}">
      <dgm:prSet/>
      <dgm:spPr/>
      <dgm:t>
        <a:bodyPr/>
        <a:lstStyle/>
        <a:p>
          <a:endParaRPr lang="en-US"/>
        </a:p>
      </dgm:t>
    </dgm:pt>
    <dgm:pt modelId="{F06620DC-9D92-4AA9-9697-D45AAC010CF6}" type="sibTrans" cxnId="{EF65E82A-D584-4406-BE0B-9F24D5BAF1D9}">
      <dgm:prSet/>
      <dgm:spPr/>
      <dgm:t>
        <a:bodyPr/>
        <a:lstStyle/>
        <a:p>
          <a:endParaRPr lang="en-US"/>
        </a:p>
      </dgm:t>
    </dgm:pt>
    <dgm:pt modelId="{1678D102-B1A0-4E75-AA5C-C9DA859D0C0E}">
      <dgm:prSet phldrT="[Text]" custT="1"/>
      <dgm:spPr/>
      <dgm:t>
        <a:bodyPr/>
        <a:lstStyle/>
        <a:p>
          <a:r>
            <a:rPr lang="en-US" sz="1800" dirty="0"/>
            <a:t>EU values</a:t>
          </a:r>
        </a:p>
      </dgm:t>
    </dgm:pt>
    <dgm:pt modelId="{85FEBA58-869D-4DA7-95D4-D240C206C9AA}" type="parTrans" cxnId="{1D828CD4-5979-4728-917E-D596B2BF066A}">
      <dgm:prSet/>
      <dgm:spPr/>
      <dgm:t>
        <a:bodyPr/>
        <a:lstStyle/>
        <a:p>
          <a:endParaRPr lang="en-US"/>
        </a:p>
      </dgm:t>
    </dgm:pt>
    <dgm:pt modelId="{3B9F30E2-F7EB-44AE-9AE4-D74CB821D228}" type="sibTrans" cxnId="{1D828CD4-5979-4728-917E-D596B2BF066A}">
      <dgm:prSet/>
      <dgm:spPr/>
      <dgm:t>
        <a:bodyPr/>
        <a:lstStyle/>
        <a:p>
          <a:endParaRPr lang="en-US"/>
        </a:p>
      </dgm:t>
    </dgm:pt>
    <dgm:pt modelId="{0BF5C114-3BC7-47E5-AE3E-4BF51B3A28B8}">
      <dgm:prSet phldrT="[Text]" custT="1"/>
      <dgm:spPr/>
      <dgm:t>
        <a:bodyPr/>
        <a:lstStyle/>
        <a:p>
          <a:pPr rtl="0"/>
          <a:r>
            <a:rPr lang="en-US" sz="1600" b="0" u="none" dirty="0"/>
            <a:t>Applicants must show in their application that they </a:t>
          </a:r>
          <a:r>
            <a:rPr lang="en-US" sz="1600" b="1" u="none" dirty="0"/>
            <a:t>respect ethical principles</a:t>
          </a:r>
          <a:endParaRPr lang="en-US" sz="1300" b="0" u="none" dirty="0"/>
        </a:p>
      </dgm:t>
    </dgm:pt>
    <dgm:pt modelId="{0831B4DC-88E5-4C66-BCCA-32C1BA7B9380}" type="parTrans" cxnId="{75018068-C00D-4CE2-8AA2-427762D27018}">
      <dgm:prSet/>
      <dgm:spPr/>
      <dgm:t>
        <a:bodyPr/>
        <a:lstStyle/>
        <a:p>
          <a:endParaRPr lang="en-US"/>
        </a:p>
      </dgm:t>
    </dgm:pt>
    <dgm:pt modelId="{0BC4FF73-C8D0-4B9F-817B-E65A5F7C2CB9}" type="sibTrans" cxnId="{75018068-C00D-4CE2-8AA2-427762D27018}">
      <dgm:prSet/>
      <dgm:spPr/>
      <dgm:t>
        <a:bodyPr/>
        <a:lstStyle/>
        <a:p>
          <a:endParaRPr lang="en-US"/>
        </a:p>
      </dgm:t>
    </dgm:pt>
    <dgm:pt modelId="{97EE23E2-D650-4F54-B7D1-89CD7C4B33D5}">
      <dgm:prSet phldrT="[Text]" custT="1"/>
      <dgm:spPr/>
      <dgm:t>
        <a:bodyPr/>
        <a:lstStyle/>
        <a:p>
          <a:r>
            <a:rPr lang="en-US" sz="1800" dirty="0"/>
            <a:t>Gender main-streaming</a:t>
          </a:r>
        </a:p>
      </dgm:t>
    </dgm:pt>
    <dgm:pt modelId="{C0990E19-2F89-44EB-BFF9-87B849528CE2}" type="parTrans" cxnId="{D658AC58-EA98-4777-8914-A604874EC6B6}">
      <dgm:prSet/>
      <dgm:spPr/>
      <dgm:t>
        <a:bodyPr/>
        <a:lstStyle/>
        <a:p>
          <a:endParaRPr lang="en-US"/>
        </a:p>
      </dgm:t>
    </dgm:pt>
    <dgm:pt modelId="{7812255D-2590-4C3C-920C-DB888A3CFB56}" type="sibTrans" cxnId="{D658AC58-EA98-4777-8914-A604874EC6B6}">
      <dgm:prSet/>
      <dgm:spPr/>
      <dgm:t>
        <a:bodyPr/>
        <a:lstStyle/>
        <a:p>
          <a:endParaRPr lang="en-US"/>
        </a:p>
      </dgm:t>
    </dgm:pt>
    <dgm:pt modelId="{5AD6AD00-C55E-4377-89C5-28EC9B4E7CE2}">
      <dgm:prSet custT="1"/>
      <dgm:spPr/>
      <dgm:t>
        <a:bodyPr/>
        <a:lstStyle/>
        <a:p>
          <a:r>
            <a:rPr lang="en-US" sz="1600" dirty="0"/>
            <a:t>Projects’ design and implementation are expected </a:t>
          </a:r>
          <a:r>
            <a:rPr lang="en-US" sz="1600" b="1" dirty="0"/>
            <a:t>to promote </a:t>
          </a:r>
          <a:r>
            <a:rPr lang="en-US" sz="1600" dirty="0"/>
            <a:t>gender equality and non-discrimination mainstreaming. </a:t>
          </a:r>
        </a:p>
      </dgm:t>
    </dgm:pt>
    <dgm:pt modelId="{A97820AA-CEC2-4E08-9A5F-449FD2B89BAD}" type="parTrans" cxnId="{7D0AC099-EE74-414F-9CAC-E2ADF24953FC}">
      <dgm:prSet/>
      <dgm:spPr/>
      <dgm:t>
        <a:bodyPr/>
        <a:lstStyle/>
        <a:p>
          <a:endParaRPr lang="en-US"/>
        </a:p>
      </dgm:t>
    </dgm:pt>
    <dgm:pt modelId="{485943B8-6AF0-43CE-9DFA-34FA8CDFD280}" type="sibTrans" cxnId="{7D0AC099-EE74-414F-9CAC-E2ADF24953FC}">
      <dgm:prSet/>
      <dgm:spPr/>
      <dgm:t>
        <a:bodyPr/>
        <a:lstStyle/>
        <a:p>
          <a:endParaRPr lang="en-US"/>
        </a:p>
      </dgm:t>
    </dgm:pt>
    <dgm:pt modelId="{FD0D8AC8-CABE-4605-B926-1271853189BD}">
      <dgm:prSet custT="1"/>
      <dgm:spPr/>
      <dgm:t>
        <a:bodyPr/>
        <a:lstStyle/>
        <a:p>
          <a:r>
            <a:rPr lang="en-US" sz="1600" dirty="0"/>
            <a:t>Gender analysis, </a:t>
          </a:r>
          <a:r>
            <a:rPr lang="en-US" sz="1600" b="1" dirty="0"/>
            <a:t>mapping potential different needs of and impact on women and Amen</a:t>
          </a:r>
        </a:p>
      </dgm:t>
    </dgm:pt>
    <dgm:pt modelId="{0BA34A13-F940-4E91-A28F-D45E4C3BB2C7}" type="parTrans" cxnId="{AFC14B80-1D29-4F17-9955-2AEEFA3F30E7}">
      <dgm:prSet/>
      <dgm:spPr/>
      <dgm:t>
        <a:bodyPr/>
        <a:lstStyle/>
        <a:p>
          <a:endParaRPr lang="en-US"/>
        </a:p>
      </dgm:t>
    </dgm:pt>
    <dgm:pt modelId="{52614F0E-CAFF-4ADC-A9B9-B8E0D4AE9113}" type="sibTrans" cxnId="{AFC14B80-1D29-4F17-9955-2AEEFA3F30E7}">
      <dgm:prSet/>
      <dgm:spPr/>
      <dgm:t>
        <a:bodyPr/>
        <a:lstStyle/>
        <a:p>
          <a:endParaRPr lang="en-US"/>
        </a:p>
      </dgm:t>
    </dgm:pt>
    <dgm:pt modelId="{635EE99C-4DF7-4E99-8543-B0A07D93190E}">
      <dgm:prSet custT="1"/>
      <dgm:spPr/>
      <dgm:t>
        <a:bodyPr/>
        <a:lstStyle/>
        <a:p>
          <a:r>
            <a:rPr lang="en-US" sz="1600" dirty="0"/>
            <a:t>Applicants are expected to design and implement their communication and dissemination </a:t>
          </a:r>
          <a:r>
            <a:rPr lang="en-US" sz="1600" b="1" dirty="0"/>
            <a:t>activities in a gender-sensitive way</a:t>
          </a:r>
          <a:r>
            <a:rPr lang="en-US" sz="1600" b="0" dirty="0"/>
            <a:t>. </a:t>
          </a:r>
        </a:p>
      </dgm:t>
    </dgm:pt>
    <dgm:pt modelId="{41A7B7B0-CAAB-48C7-8D5D-0F28DEA69C27}" type="parTrans" cxnId="{C72793DF-B68B-457B-8B42-A897014835A3}">
      <dgm:prSet/>
      <dgm:spPr/>
      <dgm:t>
        <a:bodyPr/>
        <a:lstStyle/>
        <a:p>
          <a:endParaRPr lang="en-US"/>
        </a:p>
      </dgm:t>
    </dgm:pt>
    <dgm:pt modelId="{BC0B71F8-B798-4983-86E0-BFE161016D3D}" type="sibTrans" cxnId="{C72793DF-B68B-457B-8B42-A897014835A3}">
      <dgm:prSet/>
      <dgm:spPr/>
      <dgm:t>
        <a:bodyPr/>
        <a:lstStyle/>
        <a:p>
          <a:endParaRPr lang="en-US"/>
        </a:p>
      </dgm:t>
    </dgm:pt>
    <dgm:pt modelId="{50508624-A349-427C-BEB8-19860183D595}">
      <dgm:prSet custT="1"/>
      <dgm:spPr/>
      <dgm:t>
        <a:bodyPr/>
        <a:lstStyle/>
        <a:p>
          <a:r>
            <a:rPr lang="en-US" sz="1600" dirty="0"/>
            <a:t>Proposals that integrate a </a:t>
          </a:r>
          <a:r>
            <a:rPr lang="en-US" sz="1600" b="1" dirty="0"/>
            <a:t>gender-perspective across all their activities will be considered of higher quality</a:t>
          </a:r>
          <a:r>
            <a:rPr lang="en-US" sz="1600" dirty="0"/>
            <a:t>.</a:t>
          </a:r>
        </a:p>
      </dgm:t>
    </dgm:pt>
    <dgm:pt modelId="{85CEB8FE-1739-4C19-B0FA-A98AC617C749}" type="parTrans" cxnId="{C583559E-74A0-49F3-82B8-F9D4DFB03D30}">
      <dgm:prSet/>
      <dgm:spPr/>
      <dgm:t>
        <a:bodyPr/>
        <a:lstStyle/>
        <a:p>
          <a:endParaRPr lang="en-US"/>
        </a:p>
      </dgm:t>
    </dgm:pt>
    <dgm:pt modelId="{20F67FC5-6402-4BED-9AD4-8D06958C8646}" type="sibTrans" cxnId="{C583559E-74A0-49F3-82B8-F9D4DFB03D30}">
      <dgm:prSet/>
      <dgm:spPr/>
      <dgm:t>
        <a:bodyPr/>
        <a:lstStyle/>
        <a:p>
          <a:endParaRPr lang="en-US"/>
        </a:p>
      </dgm:t>
    </dgm:pt>
    <dgm:pt modelId="{77969494-1BED-4995-83FB-3E287B6B97B6}">
      <dgm:prSet custT="1"/>
      <dgm:spPr/>
      <dgm:t>
        <a:bodyPr/>
        <a:lstStyle/>
        <a:p>
          <a:r>
            <a:rPr lang="en-US" sz="1600" dirty="0"/>
            <a:t>Integrating </a:t>
          </a:r>
          <a:r>
            <a:rPr lang="en-US" sz="1600" b="1" dirty="0"/>
            <a:t>a gender equality perspective </a:t>
          </a:r>
          <a:r>
            <a:rPr lang="en-US" sz="1600" dirty="0"/>
            <a:t>in the design of the activities. </a:t>
          </a:r>
        </a:p>
      </dgm:t>
    </dgm:pt>
    <dgm:pt modelId="{A555ED0F-D201-4D8F-ACEA-A881FFBBF1F8}" type="parTrans" cxnId="{E05FAD1D-DAFE-44F6-8CFD-E634AEDEE8B9}">
      <dgm:prSet/>
      <dgm:spPr/>
      <dgm:t>
        <a:bodyPr/>
        <a:lstStyle/>
        <a:p>
          <a:endParaRPr lang="en-US"/>
        </a:p>
      </dgm:t>
    </dgm:pt>
    <dgm:pt modelId="{85398B8D-FF5E-4A7D-B6E4-2B24C3C16A43}" type="sibTrans" cxnId="{E05FAD1D-DAFE-44F6-8CFD-E634AEDEE8B9}">
      <dgm:prSet/>
      <dgm:spPr/>
      <dgm:t>
        <a:bodyPr/>
        <a:lstStyle/>
        <a:p>
          <a:endParaRPr lang="en-US"/>
        </a:p>
      </dgm:t>
    </dgm:pt>
    <dgm:pt modelId="{B817C02A-027D-4599-8A58-CA4D127DEFE3}">
      <dgm:prSet custT="1"/>
      <dgm:spPr/>
      <dgm:t>
        <a:bodyPr/>
        <a:lstStyle/>
        <a:p>
          <a:r>
            <a:rPr lang="en-US" sz="1600" b="1" u="none" dirty="0"/>
            <a:t>Respect EU values based on Article 2 of the Treaty on the European Union and Article of the 21 EU Charter of Fundamental Rights</a:t>
          </a:r>
        </a:p>
      </dgm:t>
    </dgm:pt>
    <dgm:pt modelId="{2A58BCC6-304F-4117-86F0-71FA7709E012}" type="parTrans" cxnId="{9E6C62BD-08C0-40D1-B4EC-9BCD5EFAAC08}">
      <dgm:prSet/>
      <dgm:spPr/>
      <dgm:t>
        <a:bodyPr/>
        <a:lstStyle/>
        <a:p>
          <a:endParaRPr lang="en-US"/>
        </a:p>
      </dgm:t>
    </dgm:pt>
    <dgm:pt modelId="{DE9231F7-5A9E-453F-9E30-C012F4383137}" type="sibTrans" cxnId="{9E6C62BD-08C0-40D1-B4EC-9BCD5EFAAC08}">
      <dgm:prSet/>
      <dgm:spPr/>
      <dgm:t>
        <a:bodyPr/>
        <a:lstStyle/>
        <a:p>
          <a:endParaRPr lang="en-US"/>
        </a:p>
      </dgm:t>
    </dgm:pt>
    <dgm:pt modelId="{AAF43D15-DFA0-4C48-96EE-E1DCE4553AFE}">
      <dgm:prSet custT="1"/>
      <dgm:spPr/>
      <dgm:t>
        <a:bodyPr/>
        <a:lstStyle/>
        <a:p>
          <a:r>
            <a:rPr lang="en-US" sz="1600" b="0" u="none" dirty="0"/>
            <a:t>Check of all applicants of a consortium for </a:t>
          </a:r>
          <a:r>
            <a:rPr lang="en-US" sz="1600" b="1" u="none" dirty="0"/>
            <a:t>EU Values compliance</a:t>
          </a:r>
        </a:p>
      </dgm:t>
    </dgm:pt>
    <dgm:pt modelId="{17FBC4E3-AA6B-4256-84D6-FC52C68F22F5}" type="parTrans" cxnId="{F468BFF3-2957-47DA-8C95-045D85525881}">
      <dgm:prSet/>
      <dgm:spPr/>
      <dgm:t>
        <a:bodyPr/>
        <a:lstStyle/>
        <a:p>
          <a:endParaRPr lang="en-US"/>
        </a:p>
      </dgm:t>
    </dgm:pt>
    <dgm:pt modelId="{327725B1-391C-4938-8225-D3A415B433C1}" type="sibTrans" cxnId="{F468BFF3-2957-47DA-8C95-045D85525881}">
      <dgm:prSet/>
      <dgm:spPr/>
      <dgm:t>
        <a:bodyPr/>
        <a:lstStyle/>
        <a:p>
          <a:endParaRPr lang="en-US"/>
        </a:p>
      </dgm:t>
    </dgm:pt>
    <dgm:pt modelId="{8A64FB8F-50E7-45E3-96BE-4554A2B8ECB6}">
      <dgm:prSet custT="1"/>
      <dgm:spPr/>
      <dgm:t>
        <a:bodyPr/>
        <a:lstStyle/>
        <a:p>
          <a:r>
            <a:rPr lang="en-US" sz="1600" b="0" dirty="0"/>
            <a:t>This policy must </a:t>
          </a:r>
          <a:r>
            <a:rPr lang="en-US" sz="1600" b="1" dirty="0"/>
            <a:t>be available online and transparent</a:t>
          </a:r>
          <a:r>
            <a:rPr lang="en-US" sz="1600" b="0" dirty="0"/>
            <a:t>. It must include clear information about the recruitment of staff (including trainees and volunteers) and </a:t>
          </a:r>
          <a:r>
            <a:rPr lang="en-US" sz="1600" b="1" dirty="0"/>
            <a:t>include background checks </a:t>
          </a:r>
          <a:r>
            <a:rPr lang="en-US" sz="1600" b="0" dirty="0"/>
            <a:t>(vetting). </a:t>
          </a:r>
        </a:p>
      </dgm:t>
    </dgm:pt>
    <dgm:pt modelId="{4D69FF49-4424-4B6E-961E-77A00407220B}" type="parTrans" cxnId="{42CC29AB-D666-47C2-92A8-86150F468B9B}">
      <dgm:prSet/>
      <dgm:spPr/>
      <dgm:t>
        <a:bodyPr/>
        <a:lstStyle/>
        <a:p>
          <a:endParaRPr lang="en-US"/>
        </a:p>
      </dgm:t>
    </dgm:pt>
    <dgm:pt modelId="{8B86E230-126E-4B08-AB7C-C67225B4C815}" type="sibTrans" cxnId="{42CC29AB-D666-47C2-92A8-86150F468B9B}">
      <dgm:prSet/>
      <dgm:spPr/>
      <dgm:t>
        <a:bodyPr/>
        <a:lstStyle/>
        <a:p>
          <a:endParaRPr lang="en-US"/>
        </a:p>
      </dgm:t>
    </dgm:pt>
    <dgm:pt modelId="{B3B488E3-20F9-4912-BDE0-74AA8B4BC381}">
      <dgm:prSet custT="1"/>
      <dgm:spPr/>
      <dgm:t>
        <a:bodyPr/>
        <a:lstStyle/>
        <a:p>
          <a:r>
            <a:rPr lang="en-US" sz="1600" b="0" dirty="0"/>
            <a:t>It must also include </a:t>
          </a:r>
          <a:r>
            <a:rPr lang="en-US" sz="1600" b="1" dirty="0"/>
            <a:t>clear procedures and rules to staff</a:t>
          </a:r>
          <a:r>
            <a:rPr lang="en-US" sz="1600" b="0" dirty="0"/>
            <a:t>, including </a:t>
          </a:r>
          <a:r>
            <a:rPr lang="en-US" sz="1600" b="1" dirty="0"/>
            <a:t>reporting rules</a:t>
          </a:r>
          <a:r>
            <a:rPr lang="en-US" sz="1600" b="0" dirty="0"/>
            <a:t>, and continuous </a:t>
          </a:r>
          <a:r>
            <a:rPr lang="en-US" sz="1600" b="1" dirty="0"/>
            <a:t>training</a:t>
          </a:r>
          <a:r>
            <a:rPr lang="en-US" sz="1600" b="0" dirty="0"/>
            <a:t>.</a:t>
          </a:r>
        </a:p>
      </dgm:t>
    </dgm:pt>
    <dgm:pt modelId="{105832AC-2638-49BF-9E8F-5F56FE745076}" type="parTrans" cxnId="{EA1D00CB-ED09-4E1E-B35B-A46920DC3ED5}">
      <dgm:prSet/>
      <dgm:spPr/>
      <dgm:t>
        <a:bodyPr/>
        <a:lstStyle/>
        <a:p>
          <a:endParaRPr lang="en-US"/>
        </a:p>
      </dgm:t>
    </dgm:pt>
    <dgm:pt modelId="{FB6545DA-E194-41E1-B300-81C481A15936}" type="sibTrans" cxnId="{EA1D00CB-ED09-4E1E-B35B-A46920DC3ED5}">
      <dgm:prSet/>
      <dgm:spPr/>
      <dgm:t>
        <a:bodyPr/>
        <a:lstStyle/>
        <a:p>
          <a:endParaRPr lang="en-US"/>
        </a:p>
      </dgm:t>
    </dgm:pt>
    <dgm:pt modelId="{8FFE706F-24F1-4776-BE6B-D9D7B1B8B844}" type="pres">
      <dgm:prSet presAssocID="{0C1FDC72-A737-4361-A45E-3594A66C0C15}" presName="linearFlow" presStyleCnt="0">
        <dgm:presLayoutVars>
          <dgm:dir/>
          <dgm:animLvl val="lvl"/>
          <dgm:resizeHandles val="exact"/>
        </dgm:presLayoutVars>
      </dgm:prSet>
      <dgm:spPr/>
      <dgm:t>
        <a:bodyPr/>
        <a:lstStyle/>
        <a:p>
          <a:endParaRPr lang="de-DE"/>
        </a:p>
      </dgm:t>
    </dgm:pt>
    <dgm:pt modelId="{593D31B5-C401-45CD-9B17-B964331E23EB}" type="pres">
      <dgm:prSet presAssocID="{0F9F5904-0B84-4734-82F9-DD9A9055D65C}" presName="composite" presStyleCnt="0"/>
      <dgm:spPr/>
    </dgm:pt>
    <dgm:pt modelId="{7803CEBA-E3EB-45F8-85BD-A32AC2F7C8E8}" type="pres">
      <dgm:prSet presAssocID="{0F9F5904-0B84-4734-82F9-DD9A9055D65C}" presName="parentText" presStyleLbl="alignNode1" presStyleIdx="0" presStyleCnt="3">
        <dgm:presLayoutVars>
          <dgm:chMax val="1"/>
          <dgm:bulletEnabled val="1"/>
        </dgm:presLayoutVars>
      </dgm:prSet>
      <dgm:spPr/>
      <dgm:t>
        <a:bodyPr/>
        <a:lstStyle/>
        <a:p>
          <a:endParaRPr lang="de-DE"/>
        </a:p>
      </dgm:t>
    </dgm:pt>
    <dgm:pt modelId="{E5053871-B3E0-4FF7-B452-FF2D6A1E452A}" type="pres">
      <dgm:prSet presAssocID="{0F9F5904-0B84-4734-82F9-DD9A9055D65C}" presName="descendantText" presStyleLbl="alignAcc1" presStyleIdx="0" presStyleCnt="3" custScaleX="95130" custScaleY="139211" custLinFactNeighborX="-2374" custLinFactNeighborY="851">
        <dgm:presLayoutVars>
          <dgm:bulletEnabled val="1"/>
        </dgm:presLayoutVars>
      </dgm:prSet>
      <dgm:spPr/>
      <dgm:t>
        <a:bodyPr/>
        <a:lstStyle/>
        <a:p>
          <a:endParaRPr lang="de-DE"/>
        </a:p>
      </dgm:t>
    </dgm:pt>
    <dgm:pt modelId="{C076CA46-4A1B-4E4D-9E40-F0A1C8162BF6}" type="pres">
      <dgm:prSet presAssocID="{C5AA86AF-C406-4CA9-B994-6B5A8FFF2F6B}" presName="sp" presStyleCnt="0"/>
      <dgm:spPr/>
    </dgm:pt>
    <dgm:pt modelId="{688F9D02-7416-4602-B56A-5EAA159E18A4}" type="pres">
      <dgm:prSet presAssocID="{97EE23E2-D650-4F54-B7D1-89CD7C4B33D5}" presName="composite" presStyleCnt="0"/>
      <dgm:spPr/>
    </dgm:pt>
    <dgm:pt modelId="{C885B69A-C761-40A0-A570-639609DA3AA2}" type="pres">
      <dgm:prSet presAssocID="{97EE23E2-D650-4F54-B7D1-89CD7C4B33D5}" presName="parentText" presStyleLbl="alignNode1" presStyleIdx="1" presStyleCnt="3">
        <dgm:presLayoutVars>
          <dgm:chMax val="1"/>
          <dgm:bulletEnabled val="1"/>
        </dgm:presLayoutVars>
      </dgm:prSet>
      <dgm:spPr/>
      <dgm:t>
        <a:bodyPr/>
        <a:lstStyle/>
        <a:p>
          <a:endParaRPr lang="de-DE"/>
        </a:p>
      </dgm:t>
    </dgm:pt>
    <dgm:pt modelId="{FBA3F8AE-1F19-4367-AD14-130159F9BE12}" type="pres">
      <dgm:prSet presAssocID="{97EE23E2-D650-4F54-B7D1-89CD7C4B33D5}" presName="descendantText" presStyleLbl="alignAcc1" presStyleIdx="1" presStyleCnt="3" custScaleX="100090" custScaleY="177871" custLinFactNeighborX="88" custLinFactNeighborY="-7604">
        <dgm:presLayoutVars>
          <dgm:bulletEnabled val="1"/>
        </dgm:presLayoutVars>
      </dgm:prSet>
      <dgm:spPr/>
      <dgm:t>
        <a:bodyPr/>
        <a:lstStyle/>
        <a:p>
          <a:endParaRPr lang="de-DE"/>
        </a:p>
      </dgm:t>
    </dgm:pt>
    <dgm:pt modelId="{7DB89F4F-52E3-4884-9744-7F69B7082E6E}" type="pres">
      <dgm:prSet presAssocID="{7812255D-2590-4C3C-920C-DB888A3CFB56}" presName="sp" presStyleCnt="0"/>
      <dgm:spPr/>
    </dgm:pt>
    <dgm:pt modelId="{0833E02D-95CD-4BD1-8EEB-059CDB4E5C81}" type="pres">
      <dgm:prSet presAssocID="{1678D102-B1A0-4E75-AA5C-C9DA859D0C0E}" presName="composite" presStyleCnt="0"/>
      <dgm:spPr/>
    </dgm:pt>
    <dgm:pt modelId="{E1CF2863-E1F7-4BA7-874A-CBA1B45676AE}" type="pres">
      <dgm:prSet presAssocID="{1678D102-B1A0-4E75-AA5C-C9DA859D0C0E}" presName="parentText" presStyleLbl="alignNode1" presStyleIdx="2" presStyleCnt="3" custLinFactNeighborX="-900" custLinFactNeighborY="6931">
        <dgm:presLayoutVars>
          <dgm:chMax val="1"/>
          <dgm:bulletEnabled val="1"/>
        </dgm:presLayoutVars>
      </dgm:prSet>
      <dgm:spPr/>
      <dgm:t>
        <a:bodyPr/>
        <a:lstStyle/>
        <a:p>
          <a:endParaRPr lang="de-DE"/>
        </a:p>
      </dgm:t>
    </dgm:pt>
    <dgm:pt modelId="{5B4CF775-08D8-4F54-99BA-E22B1AE1171E}" type="pres">
      <dgm:prSet presAssocID="{1678D102-B1A0-4E75-AA5C-C9DA859D0C0E}" presName="descendantText" presStyleLbl="alignAcc1" presStyleIdx="2" presStyleCnt="3" custScaleY="101183" custLinFactNeighborX="-15" custLinFactNeighborY="-556">
        <dgm:presLayoutVars>
          <dgm:bulletEnabled val="1"/>
        </dgm:presLayoutVars>
      </dgm:prSet>
      <dgm:spPr/>
      <dgm:t>
        <a:bodyPr/>
        <a:lstStyle/>
        <a:p>
          <a:endParaRPr lang="de-DE"/>
        </a:p>
      </dgm:t>
    </dgm:pt>
  </dgm:ptLst>
  <dgm:cxnLst>
    <dgm:cxn modelId="{1D828CD4-5979-4728-917E-D596B2BF066A}" srcId="{0C1FDC72-A737-4361-A45E-3594A66C0C15}" destId="{1678D102-B1A0-4E75-AA5C-C9DA859D0C0E}" srcOrd="2" destOrd="0" parTransId="{85FEBA58-869D-4DA7-95D4-D240C206C9AA}" sibTransId="{3B9F30E2-F7EB-44AE-9AE4-D74CB821D228}"/>
    <dgm:cxn modelId="{56E749E5-F804-49A8-A9FF-4309872C55B1}" type="presOf" srcId="{50508624-A349-427C-BEB8-19860183D595}" destId="{FBA3F8AE-1F19-4367-AD14-130159F9BE12}" srcOrd="0" destOrd="4" presId="urn:microsoft.com/office/officeart/2005/8/layout/chevron2"/>
    <dgm:cxn modelId="{C583559E-74A0-49F3-82B8-F9D4DFB03D30}" srcId="{97EE23E2-D650-4F54-B7D1-89CD7C4B33D5}" destId="{50508624-A349-427C-BEB8-19860183D595}" srcOrd="4" destOrd="0" parTransId="{85CEB8FE-1739-4C19-B0FA-A98AC617C749}" sibTransId="{20F67FC5-6402-4BED-9AD4-8D06958C8646}"/>
    <dgm:cxn modelId="{8F543BF6-5F42-4BFC-AA03-0A5B83760B49}" type="presOf" srcId="{B3B488E3-20F9-4912-BDE0-74AA8B4BC381}" destId="{E5053871-B3E0-4FF7-B452-FF2D6A1E452A}" srcOrd="0" destOrd="2" presId="urn:microsoft.com/office/officeart/2005/8/layout/chevron2"/>
    <dgm:cxn modelId="{B7288B5A-E007-44AC-B77A-A4465A091222}" srcId="{0C1FDC72-A737-4361-A45E-3594A66C0C15}" destId="{0F9F5904-0B84-4734-82F9-DD9A9055D65C}" srcOrd="0" destOrd="0" parTransId="{4E58031B-D392-4755-A930-75A2602D6C10}" sibTransId="{C5AA86AF-C406-4CA9-B994-6B5A8FFF2F6B}"/>
    <dgm:cxn modelId="{FBF92B10-55EC-4192-A478-B0F608DED484}" type="presOf" srcId="{AAF43D15-DFA0-4C48-96EE-E1DCE4553AFE}" destId="{5B4CF775-08D8-4F54-99BA-E22B1AE1171E}" srcOrd="0" destOrd="2" presId="urn:microsoft.com/office/officeart/2005/8/layout/chevron2"/>
    <dgm:cxn modelId="{4613C937-8663-46FC-B4FC-F3C92AF51D2E}" type="presOf" srcId="{1678D102-B1A0-4E75-AA5C-C9DA859D0C0E}" destId="{E1CF2863-E1F7-4BA7-874A-CBA1B45676AE}" srcOrd="0" destOrd="0" presId="urn:microsoft.com/office/officeart/2005/8/layout/chevron2"/>
    <dgm:cxn modelId="{7D0AC099-EE74-414F-9CAC-E2ADF24953FC}" srcId="{97EE23E2-D650-4F54-B7D1-89CD7C4B33D5}" destId="{5AD6AD00-C55E-4377-89C5-28EC9B4E7CE2}" srcOrd="0" destOrd="0" parTransId="{A97820AA-CEC2-4E08-9A5F-449FD2B89BAD}" sibTransId="{485943B8-6AF0-43CE-9DFA-34FA8CDFD280}"/>
    <dgm:cxn modelId="{42CC29AB-D666-47C2-92A8-86150F468B9B}" srcId="{0F9F5904-0B84-4734-82F9-DD9A9055D65C}" destId="{8A64FB8F-50E7-45E3-96BE-4554A2B8ECB6}" srcOrd="1" destOrd="0" parTransId="{4D69FF49-4424-4B6E-961E-77A00407220B}" sibTransId="{8B86E230-126E-4B08-AB7C-C67225B4C815}"/>
    <dgm:cxn modelId="{E05FAD1D-DAFE-44F6-8CFD-E634AEDEE8B9}" srcId="{97EE23E2-D650-4F54-B7D1-89CD7C4B33D5}" destId="{77969494-1BED-4995-83FB-3E287B6B97B6}" srcOrd="2" destOrd="0" parTransId="{A555ED0F-D201-4D8F-ACEA-A881FFBBF1F8}" sibTransId="{85398B8D-FF5E-4A7D-B6E4-2B24C3C16A43}"/>
    <dgm:cxn modelId="{B68687FE-F345-4F72-B786-D3209B8CEBD5}" type="presOf" srcId="{8A64FB8F-50E7-45E3-96BE-4554A2B8ECB6}" destId="{E5053871-B3E0-4FF7-B452-FF2D6A1E452A}" srcOrd="0" destOrd="1" presId="urn:microsoft.com/office/officeart/2005/8/layout/chevron2"/>
    <dgm:cxn modelId="{D2BFFF75-FEFE-464B-A7FE-1F7BF22DA4D8}" type="presOf" srcId="{0F9F5904-0B84-4734-82F9-DD9A9055D65C}" destId="{7803CEBA-E3EB-45F8-85BD-A32AC2F7C8E8}" srcOrd="0" destOrd="0" presId="urn:microsoft.com/office/officeart/2005/8/layout/chevron2"/>
    <dgm:cxn modelId="{48A6AB36-227E-4BAF-AE79-FA4B2DC4C594}" type="presOf" srcId="{0BF5C114-3BC7-47E5-AE3E-4BF51B3A28B8}" destId="{5B4CF775-08D8-4F54-99BA-E22B1AE1171E}" srcOrd="0" destOrd="0" presId="urn:microsoft.com/office/officeart/2005/8/layout/chevron2"/>
    <dgm:cxn modelId="{CF86FAAC-159C-4DE0-BBCB-38C85447FA3C}" type="presOf" srcId="{FD0D8AC8-CABE-4605-B926-1271853189BD}" destId="{FBA3F8AE-1F19-4367-AD14-130159F9BE12}" srcOrd="0" destOrd="1" presId="urn:microsoft.com/office/officeart/2005/8/layout/chevron2"/>
    <dgm:cxn modelId="{EF65E82A-D584-4406-BE0B-9F24D5BAF1D9}" srcId="{0F9F5904-0B84-4734-82F9-DD9A9055D65C}" destId="{16F45924-B58D-4BFE-BFC0-28873DD6E9E3}" srcOrd="0" destOrd="0" parTransId="{0D74EF7F-DEF4-4F3A-926C-A5A32AD70FC0}" sibTransId="{F06620DC-9D92-4AA9-9697-D45AAC010CF6}"/>
    <dgm:cxn modelId="{C240AA63-A7F1-4425-992D-CDC0662CE1A2}" type="presOf" srcId="{97EE23E2-D650-4F54-B7D1-89CD7C4B33D5}" destId="{C885B69A-C761-40A0-A570-639609DA3AA2}" srcOrd="0" destOrd="0" presId="urn:microsoft.com/office/officeart/2005/8/layout/chevron2"/>
    <dgm:cxn modelId="{D658AC58-EA98-4777-8914-A604874EC6B6}" srcId="{0C1FDC72-A737-4361-A45E-3594A66C0C15}" destId="{97EE23E2-D650-4F54-B7D1-89CD7C4B33D5}" srcOrd="1" destOrd="0" parTransId="{C0990E19-2F89-44EB-BFF9-87B849528CE2}" sibTransId="{7812255D-2590-4C3C-920C-DB888A3CFB56}"/>
    <dgm:cxn modelId="{75018068-C00D-4CE2-8AA2-427762D27018}" srcId="{1678D102-B1A0-4E75-AA5C-C9DA859D0C0E}" destId="{0BF5C114-3BC7-47E5-AE3E-4BF51B3A28B8}" srcOrd="0" destOrd="0" parTransId="{0831B4DC-88E5-4C66-BCCA-32C1BA7B9380}" sibTransId="{0BC4FF73-C8D0-4B9F-817B-E65A5F7C2CB9}"/>
    <dgm:cxn modelId="{FD54508B-247F-43D1-87E2-4EA4897D8DB9}" type="presOf" srcId="{0C1FDC72-A737-4361-A45E-3594A66C0C15}" destId="{8FFE706F-24F1-4776-BE6B-D9D7B1B8B844}" srcOrd="0" destOrd="0" presId="urn:microsoft.com/office/officeart/2005/8/layout/chevron2"/>
    <dgm:cxn modelId="{FEB9A47A-8282-4D9A-B6CE-8B15A1BFAEF4}" type="presOf" srcId="{77969494-1BED-4995-83FB-3E287B6B97B6}" destId="{FBA3F8AE-1F19-4367-AD14-130159F9BE12}" srcOrd="0" destOrd="2" presId="urn:microsoft.com/office/officeart/2005/8/layout/chevron2"/>
    <dgm:cxn modelId="{DA73244B-418B-448A-94AB-93A5F6B01DD8}" type="presOf" srcId="{5AD6AD00-C55E-4377-89C5-28EC9B4E7CE2}" destId="{FBA3F8AE-1F19-4367-AD14-130159F9BE12}" srcOrd="0" destOrd="0" presId="urn:microsoft.com/office/officeart/2005/8/layout/chevron2"/>
    <dgm:cxn modelId="{EA1D00CB-ED09-4E1E-B35B-A46920DC3ED5}" srcId="{0F9F5904-0B84-4734-82F9-DD9A9055D65C}" destId="{B3B488E3-20F9-4912-BDE0-74AA8B4BC381}" srcOrd="2" destOrd="0" parTransId="{105832AC-2638-49BF-9E8F-5F56FE745076}" sibTransId="{FB6545DA-E194-41E1-B300-81C481A15936}"/>
    <dgm:cxn modelId="{AFC14B80-1D29-4F17-9955-2AEEFA3F30E7}" srcId="{97EE23E2-D650-4F54-B7D1-89CD7C4B33D5}" destId="{FD0D8AC8-CABE-4605-B926-1271853189BD}" srcOrd="1" destOrd="0" parTransId="{0BA34A13-F940-4E91-A28F-D45E4C3BB2C7}" sibTransId="{52614F0E-CAFF-4ADC-A9B9-B8E0D4AE9113}"/>
    <dgm:cxn modelId="{C72793DF-B68B-457B-8B42-A897014835A3}" srcId="{97EE23E2-D650-4F54-B7D1-89CD7C4B33D5}" destId="{635EE99C-4DF7-4E99-8543-B0A07D93190E}" srcOrd="3" destOrd="0" parTransId="{41A7B7B0-CAAB-48C7-8D5D-0F28DEA69C27}" sibTransId="{BC0B71F8-B798-4983-86E0-BFE161016D3D}"/>
    <dgm:cxn modelId="{2D56CD01-7BF7-4F3E-AC32-72FF9DC9A4CC}" type="presOf" srcId="{16F45924-B58D-4BFE-BFC0-28873DD6E9E3}" destId="{E5053871-B3E0-4FF7-B452-FF2D6A1E452A}" srcOrd="0" destOrd="0" presId="urn:microsoft.com/office/officeart/2005/8/layout/chevron2"/>
    <dgm:cxn modelId="{EE3BE113-FB00-4E08-9897-561D80F13BF3}" type="presOf" srcId="{B817C02A-027D-4599-8A58-CA4D127DEFE3}" destId="{5B4CF775-08D8-4F54-99BA-E22B1AE1171E}" srcOrd="0" destOrd="1" presId="urn:microsoft.com/office/officeart/2005/8/layout/chevron2"/>
    <dgm:cxn modelId="{9E6C62BD-08C0-40D1-B4EC-9BCD5EFAAC08}" srcId="{1678D102-B1A0-4E75-AA5C-C9DA859D0C0E}" destId="{B817C02A-027D-4599-8A58-CA4D127DEFE3}" srcOrd="1" destOrd="0" parTransId="{2A58BCC6-304F-4117-86F0-71FA7709E012}" sibTransId="{DE9231F7-5A9E-453F-9E30-C012F4383137}"/>
    <dgm:cxn modelId="{7E1C0881-0811-4E79-8506-C3ACF5EFAC58}" type="presOf" srcId="{635EE99C-4DF7-4E99-8543-B0A07D93190E}" destId="{FBA3F8AE-1F19-4367-AD14-130159F9BE12}" srcOrd="0" destOrd="3" presId="urn:microsoft.com/office/officeart/2005/8/layout/chevron2"/>
    <dgm:cxn modelId="{F468BFF3-2957-47DA-8C95-045D85525881}" srcId="{1678D102-B1A0-4E75-AA5C-C9DA859D0C0E}" destId="{AAF43D15-DFA0-4C48-96EE-E1DCE4553AFE}" srcOrd="2" destOrd="0" parTransId="{17FBC4E3-AA6B-4256-84D6-FC52C68F22F5}" sibTransId="{327725B1-391C-4938-8225-D3A415B433C1}"/>
    <dgm:cxn modelId="{8E85DA7C-6DB6-4B28-AFAC-75A67990F434}" type="presParOf" srcId="{8FFE706F-24F1-4776-BE6B-D9D7B1B8B844}" destId="{593D31B5-C401-45CD-9B17-B964331E23EB}" srcOrd="0" destOrd="0" presId="urn:microsoft.com/office/officeart/2005/8/layout/chevron2"/>
    <dgm:cxn modelId="{E208F2F8-C4A5-4C92-A3D6-ADF5972D757F}" type="presParOf" srcId="{593D31B5-C401-45CD-9B17-B964331E23EB}" destId="{7803CEBA-E3EB-45F8-85BD-A32AC2F7C8E8}" srcOrd="0" destOrd="0" presId="urn:microsoft.com/office/officeart/2005/8/layout/chevron2"/>
    <dgm:cxn modelId="{E70D298C-C068-414A-A70D-02B1A996044D}" type="presParOf" srcId="{593D31B5-C401-45CD-9B17-B964331E23EB}" destId="{E5053871-B3E0-4FF7-B452-FF2D6A1E452A}" srcOrd="1" destOrd="0" presId="urn:microsoft.com/office/officeart/2005/8/layout/chevron2"/>
    <dgm:cxn modelId="{196D556E-021E-4ECA-A6E0-7C2C36DECD56}" type="presParOf" srcId="{8FFE706F-24F1-4776-BE6B-D9D7B1B8B844}" destId="{C076CA46-4A1B-4E4D-9E40-F0A1C8162BF6}" srcOrd="1" destOrd="0" presId="urn:microsoft.com/office/officeart/2005/8/layout/chevron2"/>
    <dgm:cxn modelId="{4B179446-DA71-4462-B063-07CB5DE3A882}" type="presParOf" srcId="{8FFE706F-24F1-4776-BE6B-D9D7B1B8B844}" destId="{688F9D02-7416-4602-B56A-5EAA159E18A4}" srcOrd="2" destOrd="0" presId="urn:microsoft.com/office/officeart/2005/8/layout/chevron2"/>
    <dgm:cxn modelId="{F6DE782D-7EEE-45FE-9BB5-371B4748EBEA}" type="presParOf" srcId="{688F9D02-7416-4602-B56A-5EAA159E18A4}" destId="{C885B69A-C761-40A0-A570-639609DA3AA2}" srcOrd="0" destOrd="0" presId="urn:microsoft.com/office/officeart/2005/8/layout/chevron2"/>
    <dgm:cxn modelId="{A2D7B7D6-BBCD-484C-A761-530F354A0D80}" type="presParOf" srcId="{688F9D02-7416-4602-B56A-5EAA159E18A4}" destId="{FBA3F8AE-1F19-4367-AD14-130159F9BE12}" srcOrd="1" destOrd="0" presId="urn:microsoft.com/office/officeart/2005/8/layout/chevron2"/>
    <dgm:cxn modelId="{80743BC9-E4D8-4A3A-BBD2-94FB80EDBA8B}" type="presParOf" srcId="{8FFE706F-24F1-4776-BE6B-D9D7B1B8B844}" destId="{7DB89F4F-52E3-4884-9744-7F69B7082E6E}" srcOrd="3" destOrd="0" presId="urn:microsoft.com/office/officeart/2005/8/layout/chevron2"/>
    <dgm:cxn modelId="{C8E428E6-F094-42F1-8712-2BC99A724901}" type="presParOf" srcId="{8FFE706F-24F1-4776-BE6B-D9D7B1B8B844}" destId="{0833E02D-95CD-4BD1-8EEB-059CDB4E5C81}" srcOrd="4" destOrd="0" presId="urn:microsoft.com/office/officeart/2005/8/layout/chevron2"/>
    <dgm:cxn modelId="{7A479A7C-655C-400C-9637-4BCA0552A54E}" type="presParOf" srcId="{0833E02D-95CD-4BD1-8EEB-059CDB4E5C81}" destId="{E1CF2863-E1F7-4BA7-874A-CBA1B45676AE}" srcOrd="0" destOrd="0" presId="urn:microsoft.com/office/officeart/2005/8/layout/chevron2"/>
    <dgm:cxn modelId="{6D68E3F2-DDE3-47A6-8348-8BCC594242A2}" type="presParOf" srcId="{0833E02D-95CD-4BD1-8EEB-059CDB4E5C81}" destId="{5B4CF775-08D8-4F54-99BA-E22B1AE1171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ECD9E1-15D1-4286-86E0-0EB494059E6F}">
      <dsp:nvSpPr>
        <dsp:cNvPr id="0" name=""/>
        <dsp:cNvSpPr/>
      </dsp:nvSpPr>
      <dsp:spPr>
        <a:xfrm>
          <a:off x="4405890" y="1440700"/>
          <a:ext cx="4962333" cy="168700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1466850">
            <a:lnSpc>
              <a:spcPct val="90000"/>
            </a:lnSpc>
            <a:spcBef>
              <a:spcPct val="0"/>
            </a:spcBef>
            <a:spcAft>
              <a:spcPct val="35000"/>
            </a:spcAft>
          </a:pPr>
          <a:r>
            <a:rPr lang="en-US" sz="3300" kern="1200" dirty="0">
              <a:effectLst>
                <a:outerShdw blurRad="38100" dist="38100" dir="2700000" algn="tl">
                  <a:srgbClr val="000000">
                    <a:alpha val="43137"/>
                  </a:srgbClr>
                </a:outerShdw>
              </a:effectLst>
            </a:rPr>
            <a:t>The EU Charter of Fundamental Rights call</a:t>
          </a:r>
        </a:p>
      </dsp:txBody>
      <dsp:txXfrm>
        <a:off x="4488243" y="1523053"/>
        <a:ext cx="4797627" cy="1522303"/>
      </dsp:txXfrm>
    </dsp:sp>
    <dsp:sp modelId="{4B4ADA91-5194-47EA-9466-A8CE7CD84AF9}">
      <dsp:nvSpPr>
        <dsp:cNvPr id="0" name=""/>
        <dsp:cNvSpPr/>
      </dsp:nvSpPr>
      <dsp:spPr>
        <a:xfrm rot="12678169">
          <a:off x="4578539" y="1182563"/>
          <a:ext cx="993672" cy="0"/>
        </a:xfrm>
        <a:custGeom>
          <a:avLst/>
          <a:gdLst/>
          <a:ahLst/>
          <a:cxnLst/>
          <a:rect l="0" t="0" r="0" b="0"/>
          <a:pathLst>
            <a:path>
              <a:moveTo>
                <a:pt x="0" y="0"/>
              </a:moveTo>
              <a:lnTo>
                <a:pt x="993672"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E613686-39A1-4878-9615-983BF4E91031}">
      <dsp:nvSpPr>
        <dsp:cNvPr id="0" name=""/>
        <dsp:cNvSpPr/>
      </dsp:nvSpPr>
      <dsp:spPr>
        <a:xfrm>
          <a:off x="2446085" y="0"/>
          <a:ext cx="2889306" cy="924427"/>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r>
            <a:rPr lang="de-DE" sz="2100" b="0" i="0" kern="1200" dirty="0"/>
            <a:t>European Democracy Action plan</a:t>
          </a:r>
          <a:endParaRPr lang="en-US" sz="2100" kern="1200" dirty="0"/>
        </a:p>
      </dsp:txBody>
      <dsp:txXfrm>
        <a:off x="2491212" y="45127"/>
        <a:ext cx="2799052" cy="834173"/>
      </dsp:txXfrm>
    </dsp:sp>
    <dsp:sp modelId="{A60AD0CF-2DEF-46C7-94AF-E90D345FE564}">
      <dsp:nvSpPr>
        <dsp:cNvPr id="0" name=""/>
        <dsp:cNvSpPr/>
      </dsp:nvSpPr>
      <dsp:spPr>
        <a:xfrm rot="6349330">
          <a:off x="5944261" y="3659742"/>
          <a:ext cx="1105966" cy="0"/>
        </a:xfrm>
        <a:custGeom>
          <a:avLst/>
          <a:gdLst/>
          <a:ahLst/>
          <a:cxnLst/>
          <a:rect l="0" t="0" r="0" b="0"/>
          <a:pathLst>
            <a:path>
              <a:moveTo>
                <a:pt x="0" y="0"/>
              </a:moveTo>
              <a:lnTo>
                <a:pt x="1105966"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7158958-431A-4A3B-BB49-96CCCB68D792}">
      <dsp:nvSpPr>
        <dsp:cNvPr id="0" name=""/>
        <dsp:cNvSpPr/>
      </dsp:nvSpPr>
      <dsp:spPr>
        <a:xfrm>
          <a:off x="4226711" y="4191775"/>
          <a:ext cx="3966079" cy="964897"/>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de-DE" sz="2000" b="0" i="0" kern="1200" dirty="0">
              <a:solidFill>
                <a:schemeClr val="accent4"/>
              </a:solidFill>
            </a:rPr>
            <a:t>Whistleblower </a:t>
          </a:r>
          <a:r>
            <a:rPr lang="de-DE" sz="2000" b="0" i="0" kern="1200" dirty="0" err="1">
              <a:solidFill>
                <a:schemeClr val="accent4"/>
              </a:solidFill>
            </a:rPr>
            <a:t>protection</a:t>
          </a:r>
          <a:r>
            <a:rPr lang="de-DE" sz="2000" b="0" i="0" kern="1200" dirty="0">
              <a:solidFill>
                <a:schemeClr val="accent4"/>
              </a:solidFill>
            </a:rPr>
            <a:t> </a:t>
          </a:r>
          <a:r>
            <a:rPr lang="de-DE" sz="2000" b="0" i="0" kern="1200" dirty="0" err="1">
              <a:solidFill>
                <a:schemeClr val="accent4"/>
              </a:solidFill>
            </a:rPr>
            <a:t>Directive</a:t>
          </a:r>
          <a:endParaRPr lang="en-US" sz="2000" kern="1200" dirty="0">
            <a:solidFill>
              <a:schemeClr val="accent4"/>
            </a:solidFill>
          </a:endParaRPr>
        </a:p>
      </dsp:txBody>
      <dsp:txXfrm>
        <a:off x="4273813" y="4238877"/>
        <a:ext cx="3871875" cy="870693"/>
      </dsp:txXfrm>
    </dsp:sp>
    <dsp:sp modelId="{E09C23C0-3957-4E87-B230-7FAE427D52F7}">
      <dsp:nvSpPr>
        <dsp:cNvPr id="0" name=""/>
        <dsp:cNvSpPr/>
      </dsp:nvSpPr>
      <dsp:spPr>
        <a:xfrm rot="10302062">
          <a:off x="2543083" y="2781268"/>
          <a:ext cx="1872611" cy="0"/>
        </a:xfrm>
        <a:custGeom>
          <a:avLst/>
          <a:gdLst/>
          <a:ahLst/>
          <a:cxnLst/>
          <a:rect l="0" t="0" r="0" b="0"/>
          <a:pathLst>
            <a:path>
              <a:moveTo>
                <a:pt x="0" y="0"/>
              </a:moveTo>
              <a:lnTo>
                <a:pt x="1872611"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E69D252-B1BB-4158-8E78-FB1AFAA517EE}">
      <dsp:nvSpPr>
        <dsp:cNvPr id="0" name=""/>
        <dsp:cNvSpPr/>
      </dsp:nvSpPr>
      <dsp:spPr>
        <a:xfrm>
          <a:off x="420964" y="2548086"/>
          <a:ext cx="2131923" cy="1047628"/>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de-DE" sz="1800" b="0" i="0" kern="1200" dirty="0" err="1"/>
            <a:t>Rule</a:t>
          </a:r>
          <a:r>
            <a:rPr lang="de-DE" sz="1800" b="0" i="0" kern="1200" dirty="0"/>
            <a:t> of </a:t>
          </a:r>
          <a:r>
            <a:rPr lang="de-DE" sz="1800" b="0" i="0" kern="1200" dirty="0" err="1"/>
            <a:t>law</a:t>
          </a:r>
          <a:r>
            <a:rPr lang="de-DE" sz="1800" b="0" i="0" kern="1200" dirty="0"/>
            <a:t> </a:t>
          </a:r>
          <a:r>
            <a:rPr lang="de-DE" sz="1800" b="0" i="0" kern="1200" dirty="0" err="1"/>
            <a:t>report</a:t>
          </a:r>
          <a:endParaRPr lang="en-US" sz="1800" kern="1200" dirty="0"/>
        </a:p>
      </dsp:txBody>
      <dsp:txXfrm>
        <a:off x="472105" y="2599227"/>
        <a:ext cx="2029641" cy="945346"/>
      </dsp:txXfrm>
    </dsp:sp>
    <dsp:sp modelId="{3C56EC6E-43F9-46B7-871F-A6F4771AB1B0}">
      <dsp:nvSpPr>
        <dsp:cNvPr id="0" name=""/>
        <dsp:cNvSpPr/>
      </dsp:nvSpPr>
      <dsp:spPr>
        <a:xfrm rot="19079202">
          <a:off x="7748511" y="1245604"/>
          <a:ext cx="582981" cy="0"/>
        </a:xfrm>
        <a:custGeom>
          <a:avLst/>
          <a:gdLst/>
          <a:ahLst/>
          <a:cxnLst/>
          <a:rect l="0" t="0" r="0" b="0"/>
          <a:pathLst>
            <a:path>
              <a:moveTo>
                <a:pt x="0" y="0"/>
              </a:moveTo>
              <a:lnTo>
                <a:pt x="582981"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F824809-6F9A-4EAC-A792-036A69FE327A}">
      <dsp:nvSpPr>
        <dsp:cNvPr id="0" name=""/>
        <dsp:cNvSpPr/>
      </dsp:nvSpPr>
      <dsp:spPr>
        <a:xfrm>
          <a:off x="6107077" y="0"/>
          <a:ext cx="5465162" cy="105050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en-US" sz="2000" b="0" i="0" kern="1200" dirty="0">
              <a:solidFill>
                <a:schemeClr val="accent4"/>
              </a:solidFill>
              <a:effectLst>
                <a:outerShdw blurRad="38100" dist="38100" dir="2700000" algn="tl">
                  <a:srgbClr val="000000">
                    <a:alpha val="43137"/>
                  </a:srgbClr>
                </a:outerShdw>
              </a:effectLst>
            </a:rPr>
            <a:t>Strategy to strengthen the application of the EU Charter</a:t>
          </a:r>
          <a:endParaRPr lang="en-US" sz="2000" kern="1200" dirty="0">
            <a:solidFill>
              <a:schemeClr val="accent4"/>
            </a:solidFill>
            <a:effectLst>
              <a:outerShdw blurRad="38100" dist="38100" dir="2700000" algn="tl">
                <a:srgbClr val="000000">
                  <a:alpha val="43137"/>
                </a:srgbClr>
              </a:outerShdw>
            </a:effectLst>
          </a:endParaRPr>
        </a:p>
      </dsp:txBody>
      <dsp:txXfrm>
        <a:off x="6158359" y="51282"/>
        <a:ext cx="5362598" cy="947945"/>
      </dsp:txXfrm>
    </dsp:sp>
    <dsp:sp modelId="{5F92665D-5756-4628-ABB1-0EEA0D33F8B7}">
      <dsp:nvSpPr>
        <dsp:cNvPr id="0" name=""/>
        <dsp:cNvSpPr/>
      </dsp:nvSpPr>
      <dsp:spPr>
        <a:xfrm rot="9326160">
          <a:off x="3404055" y="3484218"/>
          <a:ext cx="1715178" cy="0"/>
        </a:xfrm>
        <a:custGeom>
          <a:avLst/>
          <a:gdLst/>
          <a:ahLst/>
          <a:cxnLst/>
          <a:rect l="0" t="0" r="0" b="0"/>
          <a:pathLst>
            <a:path>
              <a:moveTo>
                <a:pt x="0" y="0"/>
              </a:moveTo>
              <a:lnTo>
                <a:pt x="1715178"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E615EC-4212-44B8-B3C7-551D2B3DDDB6}">
      <dsp:nvSpPr>
        <dsp:cNvPr id="0" name=""/>
        <dsp:cNvSpPr/>
      </dsp:nvSpPr>
      <dsp:spPr>
        <a:xfrm>
          <a:off x="879285" y="3840726"/>
          <a:ext cx="3074495" cy="973697"/>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en-150" sz="2000" kern="1200" dirty="0">
              <a:solidFill>
                <a:schemeClr val="accent4"/>
              </a:solidFill>
              <a:effectLst>
                <a:outerShdw blurRad="38100" dist="38100" dir="2700000" algn="tl">
                  <a:srgbClr val="000000">
                    <a:alpha val="43137"/>
                  </a:srgbClr>
                </a:outerShdw>
              </a:effectLst>
            </a:rPr>
            <a:t>Annual Charter Report</a:t>
          </a:r>
          <a:r>
            <a:rPr lang="fr-BE" sz="2000" kern="1200" dirty="0">
              <a:solidFill>
                <a:schemeClr val="accent4"/>
              </a:solidFill>
              <a:effectLst>
                <a:outerShdw blurRad="38100" dist="38100" dir="2700000" algn="tl">
                  <a:srgbClr val="000000">
                    <a:alpha val="43137"/>
                  </a:srgbClr>
                </a:outerShdw>
              </a:effectLst>
            </a:rPr>
            <a:t>s</a:t>
          </a:r>
          <a:endParaRPr lang="en-US" sz="2000" kern="1200" dirty="0">
            <a:solidFill>
              <a:schemeClr val="accent4"/>
            </a:solidFill>
            <a:effectLst>
              <a:outerShdw blurRad="38100" dist="38100" dir="2700000" algn="tl">
                <a:srgbClr val="000000">
                  <a:alpha val="43137"/>
                </a:srgbClr>
              </a:outerShdw>
            </a:effectLst>
          </a:endParaRPr>
        </a:p>
      </dsp:txBody>
      <dsp:txXfrm>
        <a:off x="926817" y="3888258"/>
        <a:ext cx="2979431" cy="878633"/>
      </dsp:txXfrm>
    </dsp:sp>
    <dsp:sp modelId="{17DE9CF7-9B74-4B93-AECA-CE2B78CB3EF6}">
      <dsp:nvSpPr>
        <dsp:cNvPr id="0" name=""/>
        <dsp:cNvSpPr/>
      </dsp:nvSpPr>
      <dsp:spPr>
        <a:xfrm rot="1635278">
          <a:off x="8510372" y="3185980"/>
          <a:ext cx="254485" cy="0"/>
        </a:xfrm>
        <a:custGeom>
          <a:avLst/>
          <a:gdLst/>
          <a:ahLst/>
          <a:cxnLst/>
          <a:rect l="0" t="0" r="0" b="0"/>
          <a:pathLst>
            <a:path>
              <a:moveTo>
                <a:pt x="0" y="0"/>
              </a:moveTo>
              <a:lnTo>
                <a:pt x="254485"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089940-3F48-4B9E-989A-9F511624D6F5}">
      <dsp:nvSpPr>
        <dsp:cNvPr id="0" name=""/>
        <dsp:cNvSpPr/>
      </dsp:nvSpPr>
      <dsp:spPr>
        <a:xfrm>
          <a:off x="7685214" y="3244251"/>
          <a:ext cx="3887025" cy="904574"/>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en-US" sz="2000" kern="1200" dirty="0">
              <a:solidFill>
                <a:schemeClr val="accent4"/>
              </a:solidFill>
            </a:rPr>
            <a:t>Hate speech and hate crime initiative</a:t>
          </a:r>
        </a:p>
      </dsp:txBody>
      <dsp:txXfrm>
        <a:off x="7729372" y="3288409"/>
        <a:ext cx="3798709" cy="816258"/>
      </dsp:txXfrm>
    </dsp:sp>
    <dsp:sp modelId="{579A4E9E-6F6A-4C0D-8C55-B3DAD60A38E7}">
      <dsp:nvSpPr>
        <dsp:cNvPr id="0" name=""/>
        <dsp:cNvSpPr/>
      </dsp:nvSpPr>
      <dsp:spPr>
        <a:xfrm rot="11246602">
          <a:off x="3214341" y="1882541"/>
          <a:ext cx="1196590" cy="0"/>
        </a:xfrm>
        <a:custGeom>
          <a:avLst/>
          <a:gdLst/>
          <a:ahLst/>
          <a:cxnLst/>
          <a:rect l="0" t="0" r="0" b="0"/>
          <a:pathLst>
            <a:path>
              <a:moveTo>
                <a:pt x="0" y="0"/>
              </a:moveTo>
              <a:lnTo>
                <a:pt x="1196590"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43F189D-F297-4EC3-9AAF-DAFD85F98D32}">
      <dsp:nvSpPr>
        <dsp:cNvPr id="0" name=""/>
        <dsp:cNvSpPr/>
      </dsp:nvSpPr>
      <dsp:spPr>
        <a:xfrm>
          <a:off x="607174" y="1039128"/>
          <a:ext cx="2612208" cy="119053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r>
            <a:rPr lang="en-US" sz="1800" kern="1200" dirty="0"/>
            <a:t>Protection from SLAPP</a:t>
          </a:r>
        </a:p>
      </dsp:txBody>
      <dsp:txXfrm>
        <a:off x="665291" y="1097245"/>
        <a:ext cx="2495974" cy="107430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13C36C-1094-4166-9806-AFC188E7AE77}">
      <dsp:nvSpPr>
        <dsp:cNvPr id="0" name=""/>
        <dsp:cNvSpPr/>
      </dsp:nvSpPr>
      <dsp:spPr>
        <a:xfrm>
          <a:off x="813562" y="0"/>
          <a:ext cx="4837611" cy="4837611"/>
        </a:xfrm>
        <a:prstGeom prst="triangl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90A7CBD-1870-4C54-9B14-2EED39FCB450}">
      <dsp:nvSpPr>
        <dsp:cNvPr id="0" name=""/>
        <dsp:cNvSpPr/>
      </dsp:nvSpPr>
      <dsp:spPr>
        <a:xfrm>
          <a:off x="3232368" y="484233"/>
          <a:ext cx="3144447" cy="859809"/>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a:t>empower 25 CSO reps as </a:t>
          </a:r>
          <a:r>
            <a:rPr lang="en-US" sz="1800" kern="1200" dirty="0"/>
            <a:t>Charter champions</a:t>
          </a:r>
          <a:endParaRPr lang="en-IE" sz="1800" kern="1200" dirty="0"/>
        </a:p>
      </dsp:txBody>
      <dsp:txXfrm>
        <a:off x="3274340" y="526205"/>
        <a:ext cx="3060503" cy="775865"/>
      </dsp:txXfrm>
    </dsp:sp>
    <dsp:sp modelId="{3974CC28-F237-4D24-8F58-3881F9E01CAD}">
      <dsp:nvSpPr>
        <dsp:cNvPr id="0" name=""/>
        <dsp:cNvSpPr/>
      </dsp:nvSpPr>
      <dsp:spPr>
        <a:xfrm>
          <a:off x="3232368" y="1451519"/>
          <a:ext cx="3144447" cy="859809"/>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a:t>train 45 HU attorneys </a:t>
          </a:r>
        </a:p>
      </dsp:txBody>
      <dsp:txXfrm>
        <a:off x="3274340" y="1493491"/>
        <a:ext cx="3060503" cy="775865"/>
      </dsp:txXfrm>
    </dsp:sp>
    <dsp:sp modelId="{02031F65-D183-48D2-BC12-8E6737418CDB}">
      <dsp:nvSpPr>
        <dsp:cNvPr id="0" name=""/>
        <dsp:cNvSpPr/>
      </dsp:nvSpPr>
      <dsp:spPr>
        <a:xfrm>
          <a:off x="3232368" y="2418805"/>
          <a:ext cx="3144447" cy="859809"/>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a:t>academic Charter curriculum  for 60+ HU law students</a:t>
          </a:r>
        </a:p>
      </dsp:txBody>
      <dsp:txXfrm>
        <a:off x="3274340" y="2460777"/>
        <a:ext cx="3060503" cy="775865"/>
      </dsp:txXfrm>
    </dsp:sp>
    <dsp:sp modelId="{4098EE19-FB2B-4365-85B5-2616AE72DF9E}">
      <dsp:nvSpPr>
        <dsp:cNvPr id="0" name=""/>
        <dsp:cNvSpPr/>
      </dsp:nvSpPr>
      <dsp:spPr>
        <a:xfrm>
          <a:off x="3232368" y="3386091"/>
          <a:ext cx="3144447" cy="859809"/>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dirty="0"/>
            <a:t>awareness-raising campaign for </a:t>
          </a:r>
          <a:r>
            <a:rPr lang="en-US" sz="1800" b="0" kern="1200" dirty="0"/>
            <a:t>5000 people</a:t>
          </a:r>
          <a:endParaRPr lang="en-IE" sz="1800" b="0" kern="1200" dirty="0"/>
        </a:p>
      </dsp:txBody>
      <dsp:txXfrm>
        <a:off x="3274340" y="3428063"/>
        <a:ext cx="3060503" cy="77586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DFB4D-A1CA-44BD-9342-86D4C38E2D5C}">
      <dsp:nvSpPr>
        <dsp:cNvPr id="0" name=""/>
        <dsp:cNvSpPr/>
      </dsp:nvSpPr>
      <dsp:spPr>
        <a:xfrm>
          <a:off x="1136033" y="0"/>
          <a:ext cx="4650376" cy="4650376"/>
        </a:xfrm>
        <a:prstGeom prst="triangl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04EB45E-5BF6-4ACC-97AE-F4AE5F332589}">
      <dsp:nvSpPr>
        <dsp:cNvPr id="0" name=""/>
        <dsp:cNvSpPr/>
      </dsp:nvSpPr>
      <dsp:spPr>
        <a:xfrm>
          <a:off x="3461221" y="467011"/>
          <a:ext cx="3022744" cy="685748"/>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strengthen legal professionals in the EU</a:t>
          </a:r>
          <a:endParaRPr lang="en-IE" sz="1800" kern="1200" dirty="0"/>
        </a:p>
      </dsp:txBody>
      <dsp:txXfrm>
        <a:off x="3494696" y="500486"/>
        <a:ext cx="2955794" cy="618798"/>
      </dsp:txXfrm>
    </dsp:sp>
    <dsp:sp modelId="{44356DA7-97F3-47D0-A16A-8E31D45BD5C9}">
      <dsp:nvSpPr>
        <dsp:cNvPr id="0" name=""/>
        <dsp:cNvSpPr/>
      </dsp:nvSpPr>
      <dsp:spPr>
        <a:xfrm>
          <a:off x="3461221" y="1238478"/>
          <a:ext cx="3022744" cy="924910"/>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IE" sz="1800" kern="1200" noProof="0" dirty="0"/>
            <a:t>engage specialised</a:t>
          </a:r>
          <a:r>
            <a:rPr lang="en-US" sz="1800" kern="1200" dirty="0"/>
            <a:t> CSOs working with law enforcement &amp; justice professionals</a:t>
          </a:r>
          <a:endParaRPr lang="en-IE" sz="1800" kern="1200" dirty="0"/>
        </a:p>
      </dsp:txBody>
      <dsp:txXfrm>
        <a:off x="3506371" y="1283628"/>
        <a:ext cx="2932444" cy="834610"/>
      </dsp:txXfrm>
    </dsp:sp>
    <dsp:sp modelId="{8EEA796E-E592-4FBA-BDDF-FD97600CA687}">
      <dsp:nvSpPr>
        <dsp:cNvPr id="0" name=""/>
        <dsp:cNvSpPr/>
      </dsp:nvSpPr>
      <dsp:spPr>
        <a:xfrm>
          <a:off x="3461221" y="2249107"/>
          <a:ext cx="3022744" cy="1077071"/>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use nationally the Charter in legal support, intervention &amp; litigation</a:t>
          </a:r>
          <a:endParaRPr lang="en-IE" sz="1800" kern="1200" dirty="0"/>
        </a:p>
      </dsp:txBody>
      <dsp:txXfrm>
        <a:off x="3513799" y="2301685"/>
        <a:ext cx="2917588" cy="971915"/>
      </dsp:txXfrm>
    </dsp:sp>
    <dsp:sp modelId="{C7A138BD-3F9B-43FD-9DB9-BE7CEF082CD4}">
      <dsp:nvSpPr>
        <dsp:cNvPr id="0" name=""/>
        <dsp:cNvSpPr/>
      </dsp:nvSpPr>
      <dsp:spPr>
        <a:xfrm>
          <a:off x="3461221" y="3411897"/>
          <a:ext cx="3022744" cy="685748"/>
        </a:xfrm>
        <a:prstGeom prst="round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strategic litigation and case-law training</a:t>
          </a:r>
          <a:endParaRPr lang="en-IE" sz="1800" kern="1200" dirty="0"/>
        </a:p>
      </dsp:txBody>
      <dsp:txXfrm>
        <a:off x="3494696" y="3445372"/>
        <a:ext cx="2955794" cy="61879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E480A1-ACD2-4168-A371-28E0B3014378}">
      <dsp:nvSpPr>
        <dsp:cNvPr id="0" name=""/>
        <dsp:cNvSpPr/>
      </dsp:nvSpPr>
      <dsp:spPr>
        <a:xfrm rot="10800000">
          <a:off x="1429346" y="131420"/>
          <a:ext cx="9431693" cy="1047386"/>
        </a:xfrm>
        <a:prstGeom prst="homePlate">
          <a:avLst/>
        </a:prstGeom>
        <a:solidFill>
          <a:srgbClr val="BDDE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7" tIns="83820" rIns="156464" bIns="83820" numCol="1" spcCol="1270" anchor="ctr" anchorCtr="0">
          <a:noAutofit/>
        </a:bodyPr>
        <a:lstStyle/>
        <a:p>
          <a:pPr lvl="0" algn="ctr" defTabSz="977900" rtl="0">
            <a:lnSpc>
              <a:spcPct val="90000"/>
            </a:lnSpc>
            <a:spcBef>
              <a:spcPct val="0"/>
            </a:spcBef>
            <a:spcAft>
              <a:spcPct val="35000"/>
            </a:spcAft>
          </a:pPr>
          <a:r>
            <a:rPr lang="fr-BE" sz="2200" b="1" kern="1200" dirty="0">
              <a:solidFill>
                <a:srgbClr val="002060"/>
              </a:solidFill>
            </a:rPr>
            <a:t>Go to the </a:t>
          </a:r>
          <a:r>
            <a:rPr lang="en-GB" sz="2200" b="1" kern="1200" dirty="0">
              <a:solidFill>
                <a:srgbClr val="002060"/>
              </a:solidFill>
            </a:rPr>
            <a:t>Funding &amp; tenders opportunities portal</a:t>
          </a:r>
        </a:p>
        <a:p>
          <a:pPr lvl="0" algn="ctr" defTabSz="977900" rtl="0">
            <a:lnSpc>
              <a:spcPct val="90000"/>
            </a:lnSpc>
            <a:spcBef>
              <a:spcPct val="0"/>
            </a:spcBef>
            <a:spcAft>
              <a:spcPct val="35000"/>
            </a:spcAft>
          </a:pPr>
          <a:r>
            <a:rPr lang="de-DE" sz="2200" kern="1200" dirty="0">
              <a:hlinkClick xmlns:r="http://schemas.openxmlformats.org/officeDocument/2006/relationships" r:id="rId1"/>
            </a:rPr>
            <a:t>Search </a:t>
          </a:r>
          <a:r>
            <a:rPr lang="de-DE" sz="2200" kern="1200" dirty="0" err="1">
              <a:hlinkClick xmlns:r="http://schemas.openxmlformats.org/officeDocument/2006/relationships" r:id="rId1"/>
            </a:rPr>
            <a:t>Funding</a:t>
          </a:r>
          <a:r>
            <a:rPr lang="de-DE" sz="2200" kern="1200" dirty="0">
              <a:hlinkClick xmlns:r="http://schemas.openxmlformats.org/officeDocument/2006/relationships" r:id="rId1"/>
            </a:rPr>
            <a:t> &amp; Tenders (europa.eu)</a:t>
          </a:r>
          <a:endParaRPr lang="fr-BE" sz="2200" b="1" kern="1200" dirty="0">
            <a:solidFill>
              <a:srgbClr val="002060"/>
            </a:solidFill>
          </a:endParaRPr>
        </a:p>
      </dsp:txBody>
      <dsp:txXfrm rot="10800000">
        <a:off x="1691192" y="131420"/>
        <a:ext cx="9169847" cy="1047386"/>
      </dsp:txXfrm>
    </dsp:sp>
    <dsp:sp modelId="{AE8E0C55-1BB8-49E0-93D0-4CAAAE1E4C83}">
      <dsp:nvSpPr>
        <dsp:cNvPr id="0" name=""/>
        <dsp:cNvSpPr/>
      </dsp:nvSpPr>
      <dsp:spPr>
        <a:xfrm>
          <a:off x="105447" y="2841342"/>
          <a:ext cx="1360472" cy="1378976"/>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5000" r="-1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25B9DC2-8A24-4997-A36A-1AD773DE81BB}">
      <dsp:nvSpPr>
        <dsp:cNvPr id="0" name=""/>
        <dsp:cNvSpPr/>
      </dsp:nvSpPr>
      <dsp:spPr>
        <a:xfrm rot="10800000">
          <a:off x="1569320" y="1576827"/>
          <a:ext cx="9291719" cy="1037022"/>
        </a:xfrm>
        <a:prstGeom prst="homePlate">
          <a:avLst/>
        </a:prstGeom>
        <a:solidFill>
          <a:srgbClr val="BDDE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7" tIns="83820" rIns="156464" bIns="83820" numCol="1" spcCol="1270" anchor="ctr" anchorCtr="0">
          <a:noAutofit/>
        </a:bodyPr>
        <a:lstStyle/>
        <a:p>
          <a:pPr lvl="0" algn="ctr" defTabSz="977900">
            <a:lnSpc>
              <a:spcPct val="90000"/>
            </a:lnSpc>
            <a:spcBef>
              <a:spcPct val="0"/>
            </a:spcBef>
            <a:spcAft>
              <a:spcPct val="35000"/>
            </a:spcAft>
          </a:pPr>
          <a:r>
            <a:rPr lang="fr-BE" sz="2200" b="1" kern="1200" dirty="0">
              <a:solidFill>
                <a:srgbClr val="002060"/>
              </a:solidFill>
            </a:rPr>
            <a:t>Read carefully the </a:t>
          </a:r>
          <a:r>
            <a:rPr lang="fr-BE" sz="2200" b="1" kern="1200" dirty="0" err="1">
              <a:solidFill>
                <a:srgbClr val="002060"/>
              </a:solidFill>
            </a:rPr>
            <a:t>text</a:t>
          </a:r>
          <a:r>
            <a:rPr lang="fr-BE" sz="2200" b="1" kern="1200" dirty="0">
              <a:solidFill>
                <a:srgbClr val="002060"/>
              </a:solidFill>
            </a:rPr>
            <a:t> of the call document</a:t>
          </a:r>
        </a:p>
        <a:p>
          <a:pPr lvl="0" algn="ctr" defTabSz="977900">
            <a:lnSpc>
              <a:spcPct val="90000"/>
            </a:lnSpc>
            <a:spcBef>
              <a:spcPct val="0"/>
            </a:spcBef>
            <a:spcAft>
              <a:spcPct val="35000"/>
            </a:spcAft>
          </a:pPr>
          <a:r>
            <a:rPr lang="de-DE" sz="2200" kern="1200" dirty="0">
              <a:hlinkClick xmlns:r="http://schemas.openxmlformats.org/officeDocument/2006/relationships" r:id="rId3"/>
            </a:rPr>
            <a:t>call-fiche_cerv-2023-char-liti_en.pdf (europa.eu)</a:t>
          </a:r>
          <a:endParaRPr lang="fr-BE" sz="2200" b="1" kern="1200" dirty="0">
            <a:solidFill>
              <a:srgbClr val="002060"/>
            </a:solidFill>
          </a:endParaRPr>
        </a:p>
      </dsp:txBody>
      <dsp:txXfrm rot="10800000">
        <a:off x="1828575" y="1576827"/>
        <a:ext cx="9032464" cy="1037022"/>
      </dsp:txXfrm>
    </dsp:sp>
    <dsp:sp modelId="{E6D3A8A2-BD31-4307-95E7-47679C9FFCF7}">
      <dsp:nvSpPr>
        <dsp:cNvPr id="0" name=""/>
        <dsp:cNvSpPr/>
      </dsp:nvSpPr>
      <dsp:spPr>
        <a:xfrm>
          <a:off x="105447" y="10408"/>
          <a:ext cx="1327374" cy="1317107"/>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38000" r="-3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327E958-B5BE-453F-A1B6-0FE673D66A31}">
      <dsp:nvSpPr>
        <dsp:cNvPr id="0" name=""/>
        <dsp:cNvSpPr/>
      </dsp:nvSpPr>
      <dsp:spPr>
        <a:xfrm rot="10800000">
          <a:off x="1462714" y="2878197"/>
          <a:ext cx="9398325" cy="1424145"/>
        </a:xfrm>
        <a:prstGeom prst="homePlate">
          <a:avLst/>
        </a:prstGeom>
        <a:solidFill>
          <a:srgbClr val="BDDE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7" tIns="83820" rIns="156464" bIns="83820" numCol="1" spcCol="1270" anchor="ctr" anchorCtr="0">
          <a:noAutofit/>
        </a:bodyPr>
        <a:lstStyle/>
        <a:p>
          <a:pPr lvl="0" algn="ctr" defTabSz="977900" rtl="0">
            <a:lnSpc>
              <a:spcPct val="90000"/>
            </a:lnSpc>
            <a:spcBef>
              <a:spcPct val="0"/>
            </a:spcBef>
            <a:spcAft>
              <a:spcPct val="35000"/>
            </a:spcAft>
          </a:pPr>
          <a:r>
            <a:rPr lang="fr-BE" sz="2200" b="1" kern="1200" dirty="0">
              <a:solidFill>
                <a:srgbClr val="002060"/>
              </a:solidFill>
              <a:latin typeface="+mj-lt"/>
            </a:rPr>
            <a:t>Questions at</a:t>
          </a:r>
          <a:r>
            <a:rPr lang="fr-BE" sz="2200" kern="1200" dirty="0">
              <a:solidFill>
                <a:srgbClr val="002060"/>
              </a:solidFill>
              <a:latin typeface="+mj-lt"/>
            </a:rPr>
            <a:t> </a:t>
          </a:r>
          <a:r>
            <a:rPr lang="en-GB" sz="2200" b="0" i="0" kern="1200" dirty="0">
              <a:latin typeface="+mj-lt"/>
              <a:hlinkClick xmlns:r="http://schemas.openxmlformats.org/officeDocument/2006/relationships" r:id="rId5"/>
            </a:rPr>
            <a:t>EACEA-CERV@ec.europa.eu</a:t>
          </a:r>
          <a:r>
            <a:rPr lang="en-GB" sz="2200" b="0" i="0" kern="1200" dirty="0">
              <a:latin typeface="+mj-lt"/>
            </a:rPr>
            <a:t> </a:t>
          </a:r>
          <a:endParaRPr lang="pl-PL" sz="2200" kern="1200" dirty="0">
            <a:solidFill>
              <a:srgbClr val="002060"/>
            </a:solidFill>
            <a:latin typeface="+mj-lt"/>
          </a:endParaRPr>
        </a:p>
        <a:p>
          <a:pPr lvl="0" algn="ctr" defTabSz="977900" rtl="0">
            <a:lnSpc>
              <a:spcPct val="90000"/>
            </a:lnSpc>
            <a:spcBef>
              <a:spcPct val="0"/>
            </a:spcBef>
            <a:spcAft>
              <a:spcPct val="35000"/>
            </a:spcAft>
          </a:pPr>
          <a:r>
            <a:rPr lang="fr-BE" sz="2200" b="1" kern="1200" dirty="0">
              <a:solidFill>
                <a:srgbClr val="002060"/>
              </a:solidFill>
              <a:latin typeface="+mj-lt"/>
            </a:rPr>
            <a:t>For IT-</a:t>
          </a:r>
          <a:r>
            <a:rPr lang="fr-BE" sz="2200" b="1" kern="1200" dirty="0" err="1">
              <a:solidFill>
                <a:srgbClr val="002060"/>
              </a:solidFill>
              <a:latin typeface="+mj-lt"/>
            </a:rPr>
            <a:t>related</a:t>
          </a:r>
          <a:r>
            <a:rPr lang="fr-BE" sz="2200" b="1" kern="1200" dirty="0">
              <a:solidFill>
                <a:srgbClr val="002060"/>
              </a:solidFill>
              <a:latin typeface="+mj-lt"/>
            </a:rPr>
            <a:t> questions </a:t>
          </a:r>
          <a:r>
            <a:rPr lang="fr-BE" sz="2200" kern="1200" dirty="0">
              <a:solidFill>
                <a:srgbClr val="002060"/>
              </a:solidFill>
              <a:latin typeface="+mj-lt"/>
              <a:hlinkClick xmlns:r="http://schemas.openxmlformats.org/officeDocument/2006/relationships" r:id="rId6"/>
            </a:rPr>
            <a:t>contact </a:t>
          </a:r>
          <a:r>
            <a:rPr lang="fr-BE" sz="2200" kern="1200" dirty="0" err="1">
              <a:solidFill>
                <a:srgbClr val="002060"/>
              </a:solidFill>
              <a:latin typeface="+mj-lt"/>
              <a:hlinkClick xmlns:r="http://schemas.openxmlformats.org/officeDocument/2006/relationships" r:id="rId6"/>
            </a:rPr>
            <a:t>form</a:t>
          </a:r>
          <a:r>
            <a:rPr lang="fr-BE" sz="2200" kern="1200" dirty="0">
              <a:solidFill>
                <a:srgbClr val="002060"/>
              </a:solidFill>
              <a:latin typeface="+mj-lt"/>
              <a:hlinkClick xmlns:r="http://schemas.openxmlformats.org/officeDocument/2006/relationships" r:id="rId6"/>
            </a:rPr>
            <a:t> </a:t>
          </a:r>
          <a:r>
            <a:rPr lang="fr-BE" sz="2200" kern="1200" dirty="0" err="1">
              <a:solidFill>
                <a:srgbClr val="002060"/>
              </a:solidFill>
              <a:latin typeface="+mj-lt"/>
              <a:hlinkClick xmlns:r="http://schemas.openxmlformats.org/officeDocument/2006/relationships" r:id="rId6"/>
            </a:rPr>
            <a:t>here</a:t>
          </a:r>
          <a:endParaRPr lang="fr-BE" sz="2200" kern="1200" dirty="0">
            <a:solidFill>
              <a:srgbClr val="002060"/>
            </a:solidFill>
            <a:latin typeface="+mj-lt"/>
          </a:endParaRPr>
        </a:p>
        <a:p>
          <a:pPr lvl="0" algn="ctr" defTabSz="977900" rtl="0">
            <a:lnSpc>
              <a:spcPct val="90000"/>
            </a:lnSpc>
            <a:spcBef>
              <a:spcPct val="0"/>
            </a:spcBef>
            <a:spcAft>
              <a:spcPct val="35000"/>
            </a:spcAft>
          </a:pPr>
          <a:r>
            <a:rPr lang="en-US" sz="2200" b="1" kern="1200" dirty="0">
              <a:solidFill>
                <a:srgbClr val="002060"/>
              </a:solidFill>
              <a:latin typeface="+mj-lt"/>
            </a:rPr>
            <a:t>Subscribe to DG Justice newsletter on funding </a:t>
          </a:r>
          <a:r>
            <a:rPr lang="en-US" sz="2200" b="1" kern="1200" dirty="0" err="1">
              <a:solidFill>
                <a:srgbClr val="002060"/>
              </a:solidFill>
              <a:latin typeface="+mj-lt"/>
            </a:rPr>
            <a:t>opportunies</a:t>
          </a:r>
          <a:r>
            <a:rPr lang="en-US" sz="2200" b="1" kern="1200" dirty="0">
              <a:solidFill>
                <a:srgbClr val="002060"/>
              </a:solidFill>
              <a:latin typeface="+mj-lt"/>
            </a:rPr>
            <a:t> </a:t>
          </a:r>
          <a:r>
            <a:rPr lang="en-US" sz="2200" kern="1200" dirty="0">
              <a:latin typeface="+mj-lt"/>
              <a:ea typeface="Calibri" panose="020F0502020204030204" pitchFamily="34" charset="0"/>
              <a:cs typeface="Times New Roman" panose="02020603050405020304" pitchFamily="18" charset="0"/>
              <a:hlinkClick xmlns:r="http://schemas.openxmlformats.org/officeDocument/2006/relationships" r:id="rId7"/>
            </a:rPr>
            <a:t>here</a:t>
          </a:r>
          <a:r>
            <a:rPr lang="en-US" sz="2200" kern="1200" dirty="0">
              <a:solidFill>
                <a:srgbClr val="002060"/>
              </a:solidFill>
              <a:latin typeface="+mj-lt"/>
              <a:ea typeface="Calibri" panose="020F0502020204030204" pitchFamily="34" charset="0"/>
              <a:cs typeface="Times New Roman" panose="02020603050405020304" pitchFamily="18" charset="0"/>
            </a:rPr>
            <a:t>!</a:t>
          </a:r>
          <a:endParaRPr lang="cs-CZ" sz="2200" kern="1200" dirty="0">
            <a:solidFill>
              <a:srgbClr val="002060"/>
            </a:solidFill>
            <a:latin typeface="+mj-lt"/>
          </a:endParaRPr>
        </a:p>
      </dsp:txBody>
      <dsp:txXfrm rot="10800000">
        <a:off x="1818750" y="2878197"/>
        <a:ext cx="9042289" cy="1424145"/>
      </dsp:txXfrm>
    </dsp:sp>
    <dsp:sp modelId="{7FF515DB-25FC-42CE-BCFF-B5338ABAB6C8}">
      <dsp:nvSpPr>
        <dsp:cNvPr id="0" name=""/>
        <dsp:cNvSpPr/>
      </dsp:nvSpPr>
      <dsp:spPr>
        <a:xfrm>
          <a:off x="94426" y="1487399"/>
          <a:ext cx="1363239" cy="1320638"/>
        </a:xfrm>
        <a:prstGeom prst="ellipse">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12000" r="-1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8B522-23E7-4404-B85F-389BFCDA8D2A}">
      <dsp:nvSpPr>
        <dsp:cNvPr id="0" name=""/>
        <dsp:cNvSpPr/>
      </dsp:nvSpPr>
      <dsp:spPr>
        <a:xfrm>
          <a:off x="0" y="473"/>
          <a:ext cx="10905699" cy="110884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1385FE-5585-4E0E-9B22-75DE9F98F5FD}">
      <dsp:nvSpPr>
        <dsp:cNvPr id="0" name=""/>
        <dsp:cNvSpPr/>
      </dsp:nvSpPr>
      <dsp:spPr>
        <a:xfrm>
          <a:off x="335425" y="249963"/>
          <a:ext cx="609864" cy="60986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AD715A4-3CBA-4601-84F7-924BB2180B91}">
      <dsp:nvSpPr>
        <dsp:cNvPr id="0" name=""/>
        <dsp:cNvSpPr/>
      </dsp:nvSpPr>
      <dsp:spPr>
        <a:xfrm>
          <a:off x="1280715" y="473"/>
          <a:ext cx="9624983" cy="1108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353" tIns="117353" rIns="117353" bIns="117353" numCol="1" spcCol="1270" anchor="ctr" anchorCtr="0">
          <a:noAutofit/>
        </a:bodyPr>
        <a:lstStyle/>
        <a:p>
          <a:pPr lvl="0" algn="l" defTabSz="1111250">
            <a:lnSpc>
              <a:spcPct val="90000"/>
            </a:lnSpc>
            <a:spcBef>
              <a:spcPct val="0"/>
            </a:spcBef>
            <a:spcAft>
              <a:spcPct val="35000"/>
            </a:spcAft>
          </a:pPr>
          <a:r>
            <a:rPr lang="en-US" sz="2500" kern="1200"/>
            <a:t>Respect deadline for submission of application</a:t>
          </a:r>
        </a:p>
      </dsp:txBody>
      <dsp:txXfrm>
        <a:off x="1280715" y="473"/>
        <a:ext cx="9624983" cy="1108844"/>
      </dsp:txXfrm>
    </dsp:sp>
    <dsp:sp modelId="{EC0D84D4-25F3-4114-A163-2E34F7845387}">
      <dsp:nvSpPr>
        <dsp:cNvPr id="0" name=""/>
        <dsp:cNvSpPr/>
      </dsp:nvSpPr>
      <dsp:spPr>
        <a:xfrm>
          <a:off x="0" y="1386529"/>
          <a:ext cx="10905699" cy="110884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83AD6C-B2F7-46C9-80FC-50826262BF88}">
      <dsp:nvSpPr>
        <dsp:cNvPr id="0" name=""/>
        <dsp:cNvSpPr/>
      </dsp:nvSpPr>
      <dsp:spPr>
        <a:xfrm>
          <a:off x="335425" y="1636019"/>
          <a:ext cx="609864" cy="60986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54B10DE-DC06-4376-B699-5D1CF70D598A}">
      <dsp:nvSpPr>
        <dsp:cNvPr id="0" name=""/>
        <dsp:cNvSpPr/>
      </dsp:nvSpPr>
      <dsp:spPr>
        <a:xfrm>
          <a:off x="1280715" y="1386529"/>
          <a:ext cx="9624983" cy="1108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353" tIns="117353" rIns="117353" bIns="117353" numCol="1" spcCol="1270" anchor="ctr" anchorCtr="0">
          <a:noAutofit/>
        </a:bodyPr>
        <a:lstStyle/>
        <a:p>
          <a:pPr lvl="0" algn="l" defTabSz="1111250">
            <a:lnSpc>
              <a:spcPct val="90000"/>
            </a:lnSpc>
            <a:spcBef>
              <a:spcPct val="0"/>
            </a:spcBef>
            <a:spcAft>
              <a:spcPct val="35000"/>
            </a:spcAft>
          </a:pPr>
          <a:r>
            <a:rPr lang="en-US" sz="2500" kern="1200" dirty="0"/>
            <a:t>Electronically: Grant Application Form using the forms provided inside the Funding and Tenders portal</a:t>
          </a:r>
        </a:p>
      </dsp:txBody>
      <dsp:txXfrm>
        <a:off x="1280715" y="1386529"/>
        <a:ext cx="9624983" cy="1108844"/>
      </dsp:txXfrm>
    </dsp:sp>
    <dsp:sp modelId="{1350C669-5A5B-4BB0-A779-1EFECFDF1E04}">
      <dsp:nvSpPr>
        <dsp:cNvPr id="0" name=""/>
        <dsp:cNvSpPr/>
      </dsp:nvSpPr>
      <dsp:spPr>
        <a:xfrm>
          <a:off x="0" y="2772585"/>
          <a:ext cx="10905699" cy="110884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265276-CB74-4669-98B3-7619BC27DF27}">
      <dsp:nvSpPr>
        <dsp:cNvPr id="0" name=""/>
        <dsp:cNvSpPr/>
      </dsp:nvSpPr>
      <dsp:spPr>
        <a:xfrm>
          <a:off x="335425" y="3022075"/>
          <a:ext cx="609864" cy="60986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542B3C9-397D-42E4-BE15-95C45B9C5560}">
      <dsp:nvSpPr>
        <dsp:cNvPr id="0" name=""/>
        <dsp:cNvSpPr/>
      </dsp:nvSpPr>
      <dsp:spPr>
        <a:xfrm>
          <a:off x="1280715" y="2772585"/>
          <a:ext cx="9624983" cy="11088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353" tIns="117353" rIns="117353" bIns="117353" numCol="1" spcCol="1270" anchor="ctr" anchorCtr="0">
          <a:noAutofit/>
        </a:bodyPr>
        <a:lstStyle/>
        <a:p>
          <a:pPr lvl="0" algn="l" defTabSz="1111250">
            <a:lnSpc>
              <a:spcPct val="90000"/>
            </a:lnSpc>
            <a:spcBef>
              <a:spcPct val="0"/>
            </a:spcBef>
            <a:spcAft>
              <a:spcPct val="35000"/>
            </a:spcAft>
          </a:pPr>
          <a:r>
            <a:rPr lang="en-US" sz="2500" kern="1200" dirty="0"/>
            <a:t>Complete: Part A, part B, part C, annexes, supporting documents</a:t>
          </a:r>
        </a:p>
      </dsp:txBody>
      <dsp:txXfrm>
        <a:off x="1280715" y="2772585"/>
        <a:ext cx="9624983" cy="11088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D3E03-5C0F-4BAC-ADF8-04E952539D24}">
      <dsp:nvSpPr>
        <dsp:cNvPr id="0" name=""/>
        <dsp:cNvSpPr/>
      </dsp:nvSpPr>
      <dsp:spPr>
        <a:xfrm>
          <a:off x="2542" y="0"/>
          <a:ext cx="2665290" cy="4096204"/>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i="0" kern="1200" dirty="0"/>
            <a:t>Capacity building and awareness on </a:t>
          </a:r>
        </a:p>
        <a:p>
          <a:pPr lvl="0" algn="ctr" defTabSz="844550">
            <a:lnSpc>
              <a:spcPct val="90000"/>
            </a:lnSpc>
            <a:spcBef>
              <a:spcPct val="0"/>
            </a:spcBef>
            <a:spcAft>
              <a:spcPct val="35000"/>
            </a:spcAft>
          </a:pPr>
          <a:r>
            <a:rPr lang="en-150" sz="1900" b="1" i="0" kern="1200" dirty="0"/>
            <a:t>t</a:t>
          </a:r>
          <a:r>
            <a:rPr lang="en-US" sz="1900" b="1" i="0" kern="1200" dirty="0"/>
            <a:t>he EU Charter of Fundamental Rights</a:t>
          </a:r>
          <a:endParaRPr lang="en-US" sz="1900" b="1" kern="1200" dirty="0"/>
        </a:p>
      </dsp:txBody>
      <dsp:txXfrm>
        <a:off x="2542" y="1638481"/>
        <a:ext cx="2665290" cy="1638481"/>
      </dsp:txXfrm>
    </dsp:sp>
    <dsp:sp modelId="{7A8B8005-A9EB-459D-9ECD-A9DC23FD93EF}">
      <dsp:nvSpPr>
        <dsp:cNvPr id="0" name=""/>
        <dsp:cNvSpPr/>
      </dsp:nvSpPr>
      <dsp:spPr>
        <a:xfrm>
          <a:off x="653170" y="245772"/>
          <a:ext cx="1364035" cy="1364035"/>
        </a:xfrm>
        <a:prstGeom prst="ellipse">
          <a:avLst/>
        </a:prstGeom>
        <a:blipFill rotWithShape="1">
          <a:blip xmlns:r="http://schemas.openxmlformats.org/officeDocument/2006/relationships" r:embed="rId1"/>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5C9D1BA-8133-4866-A96C-8D246970D39D}">
      <dsp:nvSpPr>
        <dsp:cNvPr id="0" name=""/>
        <dsp:cNvSpPr/>
      </dsp:nvSpPr>
      <dsp:spPr>
        <a:xfrm>
          <a:off x="2747792" y="0"/>
          <a:ext cx="2665290" cy="4096204"/>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i="0" kern="1200" dirty="0"/>
            <a:t>Promoting rights and values by empowering the civic space</a:t>
          </a:r>
          <a:endParaRPr lang="en-US" sz="1900" b="1" kern="1200" dirty="0"/>
        </a:p>
      </dsp:txBody>
      <dsp:txXfrm>
        <a:off x="2747792" y="1638481"/>
        <a:ext cx="2665290" cy="1638481"/>
      </dsp:txXfrm>
    </dsp:sp>
    <dsp:sp modelId="{76FBF7F9-52B8-49E2-AD03-2A0949654EDC}">
      <dsp:nvSpPr>
        <dsp:cNvPr id="0" name=""/>
        <dsp:cNvSpPr/>
      </dsp:nvSpPr>
      <dsp:spPr>
        <a:xfrm>
          <a:off x="3398419" y="245772"/>
          <a:ext cx="1364035" cy="1364035"/>
        </a:xfrm>
        <a:prstGeom prst="ellipse">
          <a:avLst/>
        </a:prstGeom>
        <a:blipFill rotWithShape="1">
          <a:blip xmlns:r="http://schemas.openxmlformats.org/officeDocument/2006/relationships" r:embed="rId2"/>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73F873-C4DF-40CB-A342-F195EDD738EC}">
      <dsp:nvSpPr>
        <dsp:cNvPr id="0" name=""/>
        <dsp:cNvSpPr/>
      </dsp:nvSpPr>
      <dsp:spPr>
        <a:xfrm>
          <a:off x="5493041" y="0"/>
          <a:ext cx="2665290" cy="4096204"/>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de-DE" sz="1900" b="1" i="0" kern="1200" dirty="0"/>
            <a:t>Strategic </a:t>
          </a:r>
          <a:r>
            <a:rPr lang="de-DE" sz="1900" b="1" i="0" kern="1200" dirty="0" err="1"/>
            <a:t>litigation</a:t>
          </a:r>
          <a:endParaRPr lang="en-US" sz="1900" b="1" kern="1200" dirty="0"/>
        </a:p>
      </dsp:txBody>
      <dsp:txXfrm>
        <a:off x="5493041" y="1638481"/>
        <a:ext cx="2665290" cy="1638481"/>
      </dsp:txXfrm>
    </dsp:sp>
    <dsp:sp modelId="{75CAFF32-626C-4981-BE49-B2499B69E963}">
      <dsp:nvSpPr>
        <dsp:cNvPr id="0" name=""/>
        <dsp:cNvSpPr/>
      </dsp:nvSpPr>
      <dsp:spPr>
        <a:xfrm>
          <a:off x="6143669" y="245772"/>
          <a:ext cx="1364035" cy="1364035"/>
        </a:xfrm>
        <a:prstGeom prst="ellipse">
          <a:avLst/>
        </a:prstGeom>
        <a:blipFill rotWithShape="1">
          <a:blip xmlns:r="http://schemas.openxmlformats.org/officeDocument/2006/relationships" r:embed="rId3"/>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F8BD304-AE73-4C0E-BE04-2D0739C5E5DD}">
      <dsp:nvSpPr>
        <dsp:cNvPr id="0" name=""/>
        <dsp:cNvSpPr/>
      </dsp:nvSpPr>
      <dsp:spPr>
        <a:xfrm>
          <a:off x="8238291" y="0"/>
          <a:ext cx="2665290" cy="4096204"/>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b="1" i="0" kern="1200" dirty="0"/>
            <a:t>Supporting an enabling environment for the protection of whistleblowers</a:t>
          </a:r>
          <a:endParaRPr lang="en-US" sz="1900" b="1" kern="1200" dirty="0"/>
        </a:p>
      </dsp:txBody>
      <dsp:txXfrm>
        <a:off x="8238291" y="1638481"/>
        <a:ext cx="2665290" cy="1638481"/>
      </dsp:txXfrm>
    </dsp:sp>
    <dsp:sp modelId="{96D36036-D50A-458B-A54B-1B9EEC68D478}">
      <dsp:nvSpPr>
        <dsp:cNvPr id="0" name=""/>
        <dsp:cNvSpPr/>
      </dsp:nvSpPr>
      <dsp:spPr>
        <a:xfrm>
          <a:off x="8888918" y="245772"/>
          <a:ext cx="1364035" cy="1364035"/>
        </a:xfrm>
        <a:prstGeom prst="ellipse">
          <a:avLst/>
        </a:prstGeom>
        <a:blipFill rotWithShape="1">
          <a:blip xmlns:r="http://schemas.openxmlformats.org/officeDocument/2006/relationships" r:embed="rId4"/>
          <a:stretch>
            <a:fillRect/>
          </a:stretch>
        </a:blip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9CCC08-7927-440B-94F8-DE2571DF89AA}">
      <dsp:nvSpPr>
        <dsp:cNvPr id="0" name=""/>
        <dsp:cNvSpPr/>
      </dsp:nvSpPr>
      <dsp:spPr>
        <a:xfrm>
          <a:off x="436245" y="3276963"/>
          <a:ext cx="10033635" cy="614430"/>
        </a:xfrm>
        <a:prstGeom prst="leftRightArrow">
          <a:avLst/>
        </a:prstGeom>
        <a:solidFill>
          <a:schemeClr val="dk2">
            <a:tint val="60000"/>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B5716C-57FA-4440-BF5D-117CCBF64AF5}">
      <dsp:nvSpPr>
        <dsp:cNvPr id="0" name=""/>
        <dsp:cNvSpPr/>
      </dsp:nvSpPr>
      <dsp:spPr>
        <a:xfrm>
          <a:off x="1240421" y="320107"/>
          <a:ext cx="2483691" cy="776153"/>
        </a:xfrm>
        <a:prstGeom prst="rect">
          <a:avLst/>
        </a:prstGeom>
        <a:solidFill>
          <a:schemeClr val="bg2">
            <a:lumMod val="5000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25715" tIns="68580" rIns="68580" bIns="68580" numCol="1" spcCol="1270" anchor="ctr" anchorCtr="0">
          <a:noAutofit/>
        </a:bodyPr>
        <a:lstStyle/>
        <a:p>
          <a:pPr lvl="0" algn="ctr" defTabSz="800100">
            <a:lnSpc>
              <a:spcPct val="90000"/>
            </a:lnSpc>
            <a:spcBef>
              <a:spcPct val="0"/>
            </a:spcBef>
            <a:spcAft>
              <a:spcPct val="35000"/>
            </a:spcAft>
          </a:pPr>
          <a:r>
            <a:rPr lang="en-GB" sz="1800" b="1" i="0" kern="1200">
              <a:solidFill>
                <a:schemeClr val="bg1"/>
              </a:solidFill>
              <a:latin typeface="Calibri" panose="020F0502020204030204" pitchFamily="34" charset="0"/>
              <a:cs typeface="Calibri" panose="020F0502020204030204" pitchFamily="34" charset="0"/>
            </a:rPr>
            <a:t>Union values strand</a:t>
          </a:r>
        </a:p>
      </dsp:txBody>
      <dsp:txXfrm>
        <a:off x="1240421" y="320107"/>
        <a:ext cx="2483691" cy="776153"/>
      </dsp:txXfrm>
    </dsp:sp>
    <dsp:sp modelId="{4C5346E8-F37D-4F8B-9F8A-CC4929439EE2}">
      <dsp:nvSpPr>
        <dsp:cNvPr id="0" name=""/>
        <dsp:cNvSpPr/>
      </dsp:nvSpPr>
      <dsp:spPr>
        <a:xfrm>
          <a:off x="1136934" y="207996"/>
          <a:ext cx="543307" cy="814961"/>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EAF9746-E2BA-4273-827C-8088CDE4A0E5}">
      <dsp:nvSpPr>
        <dsp:cNvPr id="0" name=""/>
        <dsp:cNvSpPr/>
      </dsp:nvSpPr>
      <dsp:spPr>
        <a:xfrm>
          <a:off x="1240421" y="1297198"/>
          <a:ext cx="2483691" cy="776153"/>
        </a:xfrm>
        <a:prstGeom prst="rect">
          <a:avLst/>
        </a:prstGeom>
        <a:solidFill>
          <a:schemeClr val="bg2">
            <a:lumMod val="5000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25715" tIns="68580" rIns="68580" bIns="68580" numCol="1" spcCol="1270" anchor="ctr" anchorCtr="0">
          <a:noAutofit/>
        </a:bodyPr>
        <a:lstStyle/>
        <a:p>
          <a:pPr lvl="0" algn="ctr" defTabSz="800100">
            <a:lnSpc>
              <a:spcPct val="90000"/>
            </a:lnSpc>
            <a:spcBef>
              <a:spcPct val="0"/>
            </a:spcBef>
            <a:spcAft>
              <a:spcPct val="35000"/>
            </a:spcAft>
          </a:pPr>
          <a:r>
            <a:rPr lang="en-GB" sz="1800" b="1" kern="1200">
              <a:solidFill>
                <a:schemeClr val="bg1"/>
              </a:solidFill>
              <a:latin typeface="Calibri" panose="020F0502020204030204" pitchFamily="34" charset="0"/>
              <a:cs typeface="Calibri" panose="020F0502020204030204" pitchFamily="34" charset="0"/>
            </a:rPr>
            <a:t>Equality</a:t>
          </a:r>
          <a:r>
            <a:rPr lang="en-GB" sz="1800" b="1" i="1" kern="1200">
              <a:solidFill>
                <a:schemeClr val="bg1"/>
              </a:solidFill>
              <a:latin typeface="Calibri" panose="020F0502020204030204" pitchFamily="34" charset="0"/>
              <a:cs typeface="Calibri" panose="020F0502020204030204" pitchFamily="34" charset="0"/>
            </a:rPr>
            <a:t>,</a:t>
          </a:r>
          <a:r>
            <a:rPr lang="en-GB" sz="1800" b="1" kern="1200">
              <a:solidFill>
                <a:schemeClr val="bg1"/>
              </a:solidFill>
              <a:latin typeface="Calibri" panose="020F0502020204030204" pitchFamily="34" charset="0"/>
              <a:cs typeface="Calibri" panose="020F0502020204030204" pitchFamily="34" charset="0"/>
            </a:rPr>
            <a:t> Rights </a:t>
          </a:r>
          <a:r>
            <a:rPr lang="en-GB" sz="1800" b="1" i="0" kern="1200">
              <a:solidFill>
                <a:schemeClr val="bg1"/>
              </a:solidFill>
              <a:latin typeface="Calibri" panose="020F0502020204030204" pitchFamily="34" charset="0"/>
              <a:cs typeface="Calibri" panose="020F0502020204030204" pitchFamily="34" charset="0"/>
            </a:rPr>
            <a:t>and Gender Equality </a:t>
          </a:r>
          <a:r>
            <a:rPr lang="en-GB" sz="1800" b="1" kern="1200">
              <a:solidFill>
                <a:schemeClr val="bg1"/>
              </a:solidFill>
              <a:latin typeface="Calibri" panose="020F0502020204030204" pitchFamily="34" charset="0"/>
              <a:cs typeface="Calibri" panose="020F0502020204030204" pitchFamily="34" charset="0"/>
            </a:rPr>
            <a:t>strand </a:t>
          </a:r>
          <a:endParaRPr lang="fr-BE" sz="1800" b="1" kern="1200">
            <a:solidFill>
              <a:schemeClr val="bg1"/>
            </a:solidFill>
            <a:latin typeface="Calibri" panose="020F0502020204030204" pitchFamily="34" charset="0"/>
            <a:cs typeface="Calibri" panose="020F0502020204030204" pitchFamily="34" charset="0"/>
          </a:endParaRPr>
        </a:p>
      </dsp:txBody>
      <dsp:txXfrm>
        <a:off x="1240421" y="1297198"/>
        <a:ext cx="2483691" cy="776153"/>
      </dsp:txXfrm>
    </dsp:sp>
    <dsp:sp modelId="{9F245753-975C-40AD-8959-002198008BC8}">
      <dsp:nvSpPr>
        <dsp:cNvPr id="0" name=""/>
        <dsp:cNvSpPr/>
      </dsp:nvSpPr>
      <dsp:spPr>
        <a:xfrm>
          <a:off x="1136934" y="1185087"/>
          <a:ext cx="543307" cy="814961"/>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3A271D-BC95-4FDA-B01F-EE9088F8169C}">
      <dsp:nvSpPr>
        <dsp:cNvPr id="0" name=""/>
        <dsp:cNvSpPr/>
      </dsp:nvSpPr>
      <dsp:spPr>
        <a:xfrm>
          <a:off x="1240421" y="2274289"/>
          <a:ext cx="2483691" cy="776153"/>
        </a:xfrm>
        <a:prstGeom prst="rect">
          <a:avLst/>
        </a:prstGeom>
        <a:solidFill>
          <a:schemeClr val="bg2">
            <a:lumMod val="5000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25715" tIns="68580" rIns="68580" bIns="68580" numCol="1" spcCol="1270" anchor="ctr" anchorCtr="0">
          <a:noAutofit/>
        </a:bodyPr>
        <a:lstStyle/>
        <a:p>
          <a:pPr lvl="0" algn="ctr" defTabSz="800100">
            <a:lnSpc>
              <a:spcPct val="90000"/>
            </a:lnSpc>
            <a:spcBef>
              <a:spcPct val="0"/>
            </a:spcBef>
            <a:spcAft>
              <a:spcPct val="35000"/>
            </a:spcAft>
          </a:pPr>
          <a:r>
            <a:rPr lang="en-GB" sz="1800" b="1" kern="1200">
              <a:solidFill>
                <a:schemeClr val="bg1"/>
              </a:solidFill>
              <a:latin typeface="Calibri" panose="020F0502020204030204" pitchFamily="34" charset="0"/>
              <a:cs typeface="Calibri" panose="020F0502020204030204" pitchFamily="34" charset="0"/>
            </a:rPr>
            <a:t>Citizens' engagement and participation strand</a:t>
          </a:r>
          <a:endParaRPr lang="fr-BE" sz="1800" b="1" kern="1200">
            <a:solidFill>
              <a:schemeClr val="bg1"/>
            </a:solidFill>
            <a:latin typeface="Calibri" panose="020F0502020204030204" pitchFamily="34" charset="0"/>
            <a:cs typeface="Calibri" panose="020F0502020204030204" pitchFamily="34" charset="0"/>
          </a:endParaRPr>
        </a:p>
      </dsp:txBody>
      <dsp:txXfrm>
        <a:off x="1240421" y="2274289"/>
        <a:ext cx="2483691" cy="776153"/>
      </dsp:txXfrm>
    </dsp:sp>
    <dsp:sp modelId="{FD206378-7B58-4935-86C5-8458F53F4328}">
      <dsp:nvSpPr>
        <dsp:cNvPr id="0" name=""/>
        <dsp:cNvSpPr/>
      </dsp:nvSpPr>
      <dsp:spPr>
        <a:xfrm>
          <a:off x="1136934" y="2162178"/>
          <a:ext cx="543307" cy="814961"/>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9B17B3-07DB-4AE5-AC99-FAFD87FE4C72}">
      <dsp:nvSpPr>
        <dsp:cNvPr id="0" name=""/>
        <dsp:cNvSpPr/>
      </dsp:nvSpPr>
      <dsp:spPr>
        <a:xfrm>
          <a:off x="1240421" y="3251381"/>
          <a:ext cx="2483691" cy="776153"/>
        </a:xfrm>
        <a:prstGeom prst="rect">
          <a:avLst/>
        </a:prstGeom>
        <a:solidFill>
          <a:schemeClr val="bg2">
            <a:lumMod val="5000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25715" tIns="68580" rIns="68580" bIns="68580" numCol="1" spcCol="1270" anchor="ctr" anchorCtr="0">
          <a:noAutofit/>
        </a:bodyPr>
        <a:lstStyle/>
        <a:p>
          <a:pPr lvl="0" algn="ctr" defTabSz="800100">
            <a:lnSpc>
              <a:spcPct val="90000"/>
            </a:lnSpc>
            <a:spcBef>
              <a:spcPct val="0"/>
            </a:spcBef>
            <a:spcAft>
              <a:spcPct val="35000"/>
            </a:spcAft>
          </a:pPr>
          <a:r>
            <a:rPr lang="en-GB" sz="1800" b="1" kern="1200">
              <a:solidFill>
                <a:schemeClr val="bg1"/>
              </a:solidFill>
              <a:latin typeface="Calibri" panose="020F0502020204030204" pitchFamily="34" charset="0"/>
              <a:cs typeface="Calibri" panose="020F0502020204030204" pitchFamily="34" charset="0"/>
            </a:rPr>
            <a:t>Daphne strand </a:t>
          </a:r>
          <a:endParaRPr lang="fr-BE" sz="1800" b="1" kern="1200">
            <a:solidFill>
              <a:schemeClr val="bg1"/>
            </a:solidFill>
            <a:latin typeface="Calibri" panose="020F0502020204030204" pitchFamily="34" charset="0"/>
            <a:cs typeface="Calibri" panose="020F0502020204030204" pitchFamily="34" charset="0"/>
          </a:endParaRPr>
        </a:p>
      </dsp:txBody>
      <dsp:txXfrm>
        <a:off x="1240421" y="3251381"/>
        <a:ext cx="2483691" cy="776153"/>
      </dsp:txXfrm>
    </dsp:sp>
    <dsp:sp modelId="{F1E00705-E996-4C36-B2D9-65B1551A523A}">
      <dsp:nvSpPr>
        <dsp:cNvPr id="0" name=""/>
        <dsp:cNvSpPr/>
      </dsp:nvSpPr>
      <dsp:spPr>
        <a:xfrm>
          <a:off x="1136934" y="3139269"/>
          <a:ext cx="543307" cy="814961"/>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348950-30E3-437F-896F-BF284EF03806}">
      <dsp:nvSpPr>
        <dsp:cNvPr id="0" name=""/>
        <dsp:cNvSpPr/>
      </dsp:nvSpPr>
      <dsp:spPr>
        <a:xfrm>
          <a:off x="4100" y="35810"/>
          <a:ext cx="2465593" cy="723078"/>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b="1" i="0" u="none" kern="1200" dirty="0"/>
            <a:t>Union Values </a:t>
          </a:r>
        </a:p>
        <a:p>
          <a:pPr lvl="0" algn="ctr" defTabSz="800100">
            <a:lnSpc>
              <a:spcPct val="90000"/>
            </a:lnSpc>
            <a:spcBef>
              <a:spcPct val="0"/>
            </a:spcBef>
            <a:spcAft>
              <a:spcPct val="35000"/>
            </a:spcAft>
          </a:pPr>
          <a:r>
            <a:rPr lang="en-US" sz="1800" b="1" i="0" u="none" kern="1200" dirty="0"/>
            <a:t>(Re-granting) </a:t>
          </a:r>
          <a:endParaRPr lang="en-US" sz="1800" kern="1200" dirty="0"/>
        </a:p>
      </dsp:txBody>
      <dsp:txXfrm>
        <a:off x="4100" y="35810"/>
        <a:ext cx="2465593" cy="723078"/>
      </dsp:txXfrm>
    </dsp:sp>
    <dsp:sp modelId="{7A79E4C7-55CB-4FF1-90CF-3E255BF6FFFE}">
      <dsp:nvSpPr>
        <dsp:cNvPr id="0" name=""/>
        <dsp:cNvSpPr/>
      </dsp:nvSpPr>
      <dsp:spPr>
        <a:xfrm>
          <a:off x="4100" y="758889"/>
          <a:ext cx="2465593" cy="4051619"/>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b="0" kern="1200" dirty="0">
              <a:latin typeface="+mj-lt"/>
            </a:rPr>
            <a:t>New call with </a:t>
          </a:r>
          <a:r>
            <a:rPr lang="en-US" sz="1800" b="1" kern="1200" dirty="0">
              <a:latin typeface="+mj-lt"/>
            </a:rPr>
            <a:t>EUR</a:t>
          </a:r>
          <a:r>
            <a:rPr lang="en-US" sz="1800" b="0" kern="1200" dirty="0">
              <a:latin typeface="+mj-lt"/>
            </a:rPr>
            <a:t> </a:t>
          </a:r>
          <a:r>
            <a:rPr lang="en-US" sz="1800" b="1" kern="1200" dirty="0">
              <a:latin typeface="+mj-lt"/>
            </a:rPr>
            <a:t>51 million in 2022</a:t>
          </a:r>
          <a:endParaRPr lang="en-US" sz="1800" b="0" kern="1200" dirty="0">
            <a:latin typeface="+mj-lt"/>
          </a:endParaRPr>
        </a:p>
        <a:p>
          <a:pPr marL="171450" lvl="1" indent="-171450" algn="l" defTabSz="800100">
            <a:lnSpc>
              <a:spcPct val="90000"/>
            </a:lnSpc>
            <a:spcBef>
              <a:spcPct val="0"/>
            </a:spcBef>
            <a:spcAft>
              <a:spcPct val="15000"/>
            </a:spcAft>
            <a:buChar char="••"/>
          </a:pPr>
          <a:endParaRPr lang="en-US" sz="1800" b="0" kern="1200" dirty="0">
            <a:latin typeface="+mj-lt"/>
          </a:endParaRPr>
        </a:p>
        <a:p>
          <a:pPr marL="171450" lvl="1" indent="-171450" algn="l" defTabSz="800100">
            <a:lnSpc>
              <a:spcPct val="90000"/>
            </a:lnSpc>
            <a:spcBef>
              <a:spcPct val="0"/>
            </a:spcBef>
            <a:spcAft>
              <a:spcPct val="15000"/>
            </a:spcAft>
            <a:buChar char="••"/>
          </a:pPr>
          <a:r>
            <a:rPr lang="en-GB" sz="1800" i="0" kern="1200" dirty="0">
              <a:solidFill>
                <a:schemeClr val="accent1">
                  <a:lumMod val="50000"/>
                </a:schemeClr>
              </a:solidFill>
              <a:latin typeface="+mj-lt"/>
              <a:cs typeface="Calibri" panose="020F0502020204030204" pitchFamily="34" charset="0"/>
            </a:rPr>
            <a:t>EUR 2,5-4,5 million per organisation</a:t>
          </a:r>
          <a:endParaRPr lang="en-US" sz="1800" b="0" kern="1200" dirty="0">
            <a:latin typeface="+mj-lt"/>
          </a:endParaRPr>
        </a:p>
        <a:p>
          <a:pPr marL="171450" lvl="1" indent="-171450" algn="l" defTabSz="800100">
            <a:lnSpc>
              <a:spcPct val="90000"/>
            </a:lnSpc>
            <a:spcBef>
              <a:spcPct val="0"/>
            </a:spcBef>
            <a:spcAft>
              <a:spcPct val="15000"/>
            </a:spcAft>
            <a:buChar char="••"/>
          </a:pPr>
          <a:endParaRPr lang="en-US" sz="1800" b="0" kern="1200" dirty="0">
            <a:latin typeface="+mj-lt"/>
          </a:endParaRPr>
        </a:p>
        <a:p>
          <a:pPr marL="171450" lvl="1" indent="-171450" algn="l" defTabSz="800100">
            <a:lnSpc>
              <a:spcPct val="90000"/>
            </a:lnSpc>
            <a:spcBef>
              <a:spcPct val="0"/>
            </a:spcBef>
            <a:spcAft>
              <a:spcPct val="15000"/>
            </a:spcAft>
            <a:buChar char="••"/>
          </a:pPr>
          <a:r>
            <a:rPr lang="en-GB" sz="1800" b="1" i="0" kern="1200" dirty="0">
              <a:solidFill>
                <a:schemeClr val="accent1">
                  <a:lumMod val="50000"/>
                </a:schemeClr>
              </a:solidFill>
              <a:latin typeface="+mj-lt"/>
              <a:cs typeface="Calibri" panose="020F0502020204030204" pitchFamily="34" charset="0"/>
            </a:rPr>
            <a:t>Re-granting scheme </a:t>
          </a:r>
          <a:r>
            <a:rPr lang="en-GB" sz="1800" i="0" kern="1200" dirty="0">
              <a:solidFill>
                <a:schemeClr val="accent1">
                  <a:lumMod val="50000"/>
                </a:schemeClr>
              </a:solidFill>
              <a:latin typeface="+mj-lt"/>
              <a:cs typeface="Calibri" panose="020F0502020204030204" pitchFamily="34" charset="0"/>
            </a:rPr>
            <a:t>to support small and grassroots NGOs</a:t>
          </a:r>
        </a:p>
        <a:p>
          <a:pPr marL="171450" lvl="1" indent="-171450" algn="l" defTabSz="800100">
            <a:lnSpc>
              <a:spcPct val="90000"/>
            </a:lnSpc>
            <a:spcBef>
              <a:spcPct val="0"/>
            </a:spcBef>
            <a:spcAft>
              <a:spcPct val="15000"/>
            </a:spcAft>
            <a:buChar char="••"/>
          </a:pPr>
          <a:endParaRPr lang="en-GB" sz="1800" i="0" kern="1200" dirty="0">
            <a:solidFill>
              <a:schemeClr val="accent1">
                <a:lumMod val="50000"/>
              </a:schemeClr>
            </a:solidFill>
            <a:latin typeface="+mj-lt"/>
            <a:cs typeface="Calibri" panose="020F0502020204030204" pitchFamily="34" charset="0"/>
          </a:endParaRPr>
        </a:p>
        <a:p>
          <a:pPr marL="171450" lvl="1" indent="-171450" algn="l" defTabSz="800100">
            <a:lnSpc>
              <a:spcPct val="90000"/>
            </a:lnSpc>
            <a:spcBef>
              <a:spcPct val="0"/>
            </a:spcBef>
            <a:spcAft>
              <a:spcPct val="15000"/>
            </a:spcAft>
            <a:buChar char="••"/>
          </a:pPr>
          <a:r>
            <a:rPr lang="en-GB" sz="1800" i="0" kern="1200" dirty="0">
              <a:solidFill>
                <a:schemeClr val="accent1">
                  <a:lumMod val="50000"/>
                </a:schemeClr>
              </a:solidFill>
              <a:latin typeface="+mj-lt"/>
              <a:cs typeface="Calibri" panose="020F0502020204030204" pitchFamily="34" charset="0"/>
              <a:sym typeface="Wingdings" panose="05000000000000000000" pitchFamily="2" charset="2"/>
            </a:rPr>
            <a:t> </a:t>
          </a:r>
          <a:r>
            <a:rPr lang="en-GB" sz="1800" b="1" i="0" kern="1200" dirty="0">
              <a:solidFill>
                <a:schemeClr val="accent1">
                  <a:lumMod val="50000"/>
                </a:schemeClr>
              </a:solidFill>
              <a:latin typeface="+mj-lt"/>
              <a:cs typeface="Calibri" panose="020F0502020204030204" pitchFamily="34" charset="0"/>
              <a:sym typeface="Wingdings" panose="05000000000000000000" pitchFamily="2" charset="2"/>
            </a:rPr>
            <a:t>Soon for framework partners </a:t>
          </a:r>
          <a:r>
            <a:rPr lang="en-GB" sz="1800" i="0" kern="1200" dirty="0">
              <a:solidFill>
                <a:schemeClr val="accent1">
                  <a:lumMod val="50000"/>
                </a:schemeClr>
              </a:solidFill>
              <a:latin typeface="+mj-lt"/>
              <a:cs typeface="Calibri" panose="020F0502020204030204" pitchFamily="34" charset="0"/>
              <a:sym typeface="Wingdings" panose="05000000000000000000" pitchFamily="2" charset="2"/>
            </a:rPr>
            <a:t>(EUR 5,6 million in 2022)</a:t>
          </a:r>
          <a:endParaRPr lang="en-GB" sz="1800" i="0" kern="1200" dirty="0">
            <a:solidFill>
              <a:schemeClr val="accent1">
                <a:lumMod val="50000"/>
              </a:schemeClr>
            </a:solidFill>
            <a:latin typeface="+mj-lt"/>
            <a:cs typeface="Calibri" panose="020F0502020204030204" pitchFamily="34" charset="0"/>
          </a:endParaRPr>
        </a:p>
      </dsp:txBody>
      <dsp:txXfrm>
        <a:off x="4100" y="758889"/>
        <a:ext cx="2465593" cy="4051619"/>
      </dsp:txXfrm>
    </dsp:sp>
    <dsp:sp modelId="{CDFC1EBD-0C5E-47C5-9896-81E72DABFE96}">
      <dsp:nvSpPr>
        <dsp:cNvPr id="0" name=""/>
        <dsp:cNvSpPr/>
      </dsp:nvSpPr>
      <dsp:spPr>
        <a:xfrm>
          <a:off x="2814877" y="35810"/>
          <a:ext cx="2465593" cy="723078"/>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b="1" i="0" u="none" kern="1200" dirty="0"/>
            <a:t>National Contact Points</a:t>
          </a:r>
          <a:endParaRPr lang="en-US" sz="1800" kern="1200" dirty="0"/>
        </a:p>
      </dsp:txBody>
      <dsp:txXfrm>
        <a:off x="2814877" y="35810"/>
        <a:ext cx="2465593" cy="723078"/>
      </dsp:txXfrm>
    </dsp:sp>
    <dsp:sp modelId="{12559F5A-8C64-4E61-8536-F86974E98989}">
      <dsp:nvSpPr>
        <dsp:cNvPr id="0" name=""/>
        <dsp:cNvSpPr/>
      </dsp:nvSpPr>
      <dsp:spPr>
        <a:xfrm>
          <a:off x="2814877" y="758889"/>
          <a:ext cx="2465593" cy="4051619"/>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a:t>27 national relays</a:t>
          </a:r>
          <a:endParaRPr lang="en-US" sz="1800" kern="1200" dirty="0"/>
        </a:p>
        <a:p>
          <a:pPr marL="342900" lvl="2" indent="-171450" algn="l" defTabSz="800100">
            <a:lnSpc>
              <a:spcPct val="90000"/>
            </a:lnSpc>
            <a:spcBef>
              <a:spcPct val="0"/>
            </a:spcBef>
            <a:spcAft>
              <a:spcPct val="15000"/>
            </a:spcAft>
            <a:buChar char="••"/>
          </a:pPr>
          <a:r>
            <a:rPr lang="en-US" sz="1800" kern="1200" dirty="0"/>
            <a:t>19 appointed so far</a:t>
          </a:r>
        </a:p>
        <a:p>
          <a:pPr marL="171450" lvl="1" indent="-171450" algn="l" defTabSz="800100">
            <a:lnSpc>
              <a:spcPct val="90000"/>
            </a:lnSpc>
            <a:spcBef>
              <a:spcPct val="0"/>
            </a:spcBef>
            <a:spcAft>
              <a:spcPct val="15000"/>
            </a:spcAft>
            <a:buChar char="••"/>
          </a:pPr>
          <a:endParaRPr lang="en-US" sz="1800" kern="1200" dirty="0"/>
        </a:p>
        <a:p>
          <a:pPr marL="171450" lvl="1" indent="-171450" algn="l" defTabSz="800100">
            <a:lnSpc>
              <a:spcPct val="90000"/>
            </a:lnSpc>
            <a:spcBef>
              <a:spcPct val="0"/>
            </a:spcBef>
            <a:spcAft>
              <a:spcPct val="15000"/>
            </a:spcAft>
            <a:buChar char="••"/>
          </a:pPr>
          <a:r>
            <a:rPr lang="en-US" sz="1800" kern="1200" dirty="0"/>
            <a:t>Providing:</a:t>
          </a:r>
        </a:p>
        <a:p>
          <a:pPr marL="342900" lvl="2" indent="-171450" algn="l" defTabSz="800100">
            <a:lnSpc>
              <a:spcPct val="90000"/>
            </a:lnSpc>
            <a:spcBef>
              <a:spcPct val="0"/>
            </a:spcBef>
            <a:spcAft>
              <a:spcPct val="15000"/>
            </a:spcAft>
            <a:buChar char="••"/>
          </a:pPr>
          <a:r>
            <a:rPr lang="en-US" sz="1800" kern="1200" dirty="0"/>
            <a:t>guidance a</a:t>
          </a:r>
          <a:r>
            <a:rPr lang="en-US" sz="1800" b="1" kern="1200" dirty="0"/>
            <a:t>nd practical information</a:t>
          </a:r>
          <a:endParaRPr lang="en-US" sz="1800" kern="1200" dirty="0"/>
        </a:p>
        <a:p>
          <a:pPr marL="342900" lvl="2" indent="-171450" algn="l" defTabSz="800100">
            <a:lnSpc>
              <a:spcPct val="90000"/>
            </a:lnSpc>
            <a:spcBef>
              <a:spcPct val="0"/>
            </a:spcBef>
            <a:spcAft>
              <a:spcPct val="15000"/>
            </a:spcAft>
            <a:buChar char="••"/>
          </a:pPr>
          <a:endParaRPr lang="en-US" sz="1800" kern="1200" dirty="0"/>
        </a:p>
        <a:p>
          <a:pPr marL="342900" lvl="2" indent="-171450" algn="l" defTabSz="800100">
            <a:lnSpc>
              <a:spcPct val="90000"/>
            </a:lnSpc>
            <a:spcBef>
              <a:spcPct val="0"/>
            </a:spcBef>
            <a:spcAft>
              <a:spcPct val="15000"/>
            </a:spcAft>
            <a:buChar char="••"/>
          </a:pPr>
          <a:r>
            <a:rPr lang="en-US" sz="1800" kern="1200" dirty="0"/>
            <a:t>assistance to applicants, stakeholders and beneficiaries</a:t>
          </a:r>
        </a:p>
      </dsp:txBody>
      <dsp:txXfrm>
        <a:off x="2814877" y="758889"/>
        <a:ext cx="2465593" cy="4051619"/>
      </dsp:txXfrm>
    </dsp:sp>
    <dsp:sp modelId="{6603B101-558F-4E7D-8247-B0041F4D9C8B}">
      <dsp:nvSpPr>
        <dsp:cNvPr id="0" name=""/>
        <dsp:cNvSpPr/>
      </dsp:nvSpPr>
      <dsp:spPr>
        <a:xfrm>
          <a:off x="5625654" y="35810"/>
          <a:ext cx="2465593" cy="723078"/>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b="1" kern="1200" dirty="0"/>
            <a:t>Multi-year work programme</a:t>
          </a:r>
        </a:p>
      </dsp:txBody>
      <dsp:txXfrm>
        <a:off x="5625654" y="35810"/>
        <a:ext cx="2465593" cy="723078"/>
      </dsp:txXfrm>
    </dsp:sp>
    <dsp:sp modelId="{C34BB27B-63D9-444F-BC39-D41BC32B7D85}">
      <dsp:nvSpPr>
        <dsp:cNvPr id="0" name=""/>
        <dsp:cNvSpPr/>
      </dsp:nvSpPr>
      <dsp:spPr>
        <a:xfrm>
          <a:off x="5625654" y="758889"/>
          <a:ext cx="2465593" cy="4051619"/>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a:t>2021-2 Work Programme with</a:t>
          </a:r>
          <a:endParaRPr lang="en-US" sz="1800" b="1" kern="1200" dirty="0"/>
        </a:p>
        <a:p>
          <a:pPr marL="342900" lvl="2" indent="-171450" algn="l" defTabSz="800100">
            <a:lnSpc>
              <a:spcPct val="90000"/>
            </a:lnSpc>
            <a:spcBef>
              <a:spcPct val="0"/>
            </a:spcBef>
            <a:spcAft>
              <a:spcPct val="15000"/>
            </a:spcAft>
            <a:buChar char="••"/>
          </a:pPr>
          <a:r>
            <a:rPr lang="en-US" sz="1800" b="1" kern="1200" dirty="0"/>
            <a:t>EUR 292 million</a:t>
          </a:r>
        </a:p>
        <a:p>
          <a:pPr marL="342900" lvl="2" indent="-171450" algn="l" defTabSz="800100">
            <a:lnSpc>
              <a:spcPct val="90000"/>
            </a:lnSpc>
            <a:spcBef>
              <a:spcPct val="0"/>
            </a:spcBef>
            <a:spcAft>
              <a:spcPct val="15000"/>
            </a:spcAft>
            <a:buChar char="••"/>
          </a:pPr>
          <a:endParaRPr lang="en-US" sz="1800" b="1" kern="1200" dirty="0"/>
        </a:p>
        <a:p>
          <a:pPr marL="171450" lvl="1" indent="-171450" algn="l" defTabSz="800100">
            <a:lnSpc>
              <a:spcPct val="90000"/>
            </a:lnSpc>
            <a:spcBef>
              <a:spcPct val="0"/>
            </a:spcBef>
            <a:spcAft>
              <a:spcPct val="15000"/>
            </a:spcAft>
            <a:buChar char="••"/>
          </a:pPr>
          <a:r>
            <a:rPr lang="en-US" sz="1800" b="0" kern="1200" dirty="0"/>
            <a:t>Advanced planning for all calls</a:t>
          </a:r>
        </a:p>
        <a:p>
          <a:pPr marL="171450" lvl="1" indent="-171450" algn="l" defTabSz="800100">
            <a:lnSpc>
              <a:spcPct val="90000"/>
            </a:lnSpc>
            <a:spcBef>
              <a:spcPct val="0"/>
            </a:spcBef>
            <a:spcAft>
              <a:spcPct val="15000"/>
            </a:spcAft>
            <a:buChar char="••"/>
          </a:pPr>
          <a:r>
            <a:rPr lang="en-US" sz="1800" b="0" kern="1200" dirty="0"/>
            <a:t>Bigger </a:t>
          </a:r>
          <a:r>
            <a:rPr lang="en-US" sz="1800" b="1" kern="1200" dirty="0"/>
            <a:t>transparency</a:t>
          </a:r>
          <a:r>
            <a:rPr lang="en-US" sz="1800" b="0" kern="1200" dirty="0"/>
            <a:t> and earlier </a:t>
          </a:r>
          <a:r>
            <a:rPr lang="en-US" sz="1800" b="1" kern="1200" dirty="0"/>
            <a:t>information</a:t>
          </a:r>
          <a:r>
            <a:rPr lang="en-US" sz="1800" b="0" kern="1200" dirty="0"/>
            <a:t> for stakeholders</a:t>
          </a:r>
        </a:p>
        <a:p>
          <a:pPr marL="171450" lvl="1" indent="-171450" algn="l" defTabSz="800100">
            <a:lnSpc>
              <a:spcPct val="90000"/>
            </a:lnSpc>
            <a:spcBef>
              <a:spcPct val="0"/>
            </a:spcBef>
            <a:spcAft>
              <a:spcPct val="15000"/>
            </a:spcAft>
            <a:buChar char="••"/>
          </a:pPr>
          <a:endParaRPr lang="en-US" sz="1800" b="0" kern="1200" dirty="0"/>
        </a:p>
        <a:p>
          <a:pPr marL="171450" lvl="1" indent="-171450" algn="l" defTabSz="800100">
            <a:lnSpc>
              <a:spcPct val="90000"/>
            </a:lnSpc>
            <a:spcBef>
              <a:spcPct val="0"/>
            </a:spcBef>
            <a:spcAft>
              <a:spcPct val="15000"/>
            </a:spcAft>
            <a:buChar char="••"/>
          </a:pPr>
          <a:r>
            <a:rPr lang="en-US" sz="1800" b="0" kern="1200" dirty="0">
              <a:sym typeface="Wingdings" panose="05000000000000000000" pitchFamily="2" charset="2"/>
            </a:rPr>
            <a:t> </a:t>
          </a:r>
          <a:r>
            <a:rPr lang="en-US" sz="1800" b="1" kern="1200" dirty="0">
              <a:sym typeface="Wingdings" panose="05000000000000000000" pitchFamily="2" charset="2"/>
            </a:rPr>
            <a:t>multi-year priorities</a:t>
          </a:r>
          <a:endParaRPr lang="en-US" sz="1800" b="1" kern="1200" dirty="0"/>
        </a:p>
      </dsp:txBody>
      <dsp:txXfrm>
        <a:off x="5625654" y="758889"/>
        <a:ext cx="2465593" cy="4051619"/>
      </dsp:txXfrm>
    </dsp:sp>
    <dsp:sp modelId="{C963D583-D004-4D08-B9C2-C6385AB51E32}">
      <dsp:nvSpPr>
        <dsp:cNvPr id="0" name=""/>
        <dsp:cNvSpPr/>
      </dsp:nvSpPr>
      <dsp:spPr>
        <a:xfrm>
          <a:off x="8436430" y="35810"/>
          <a:ext cx="2465593" cy="723078"/>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b="1" kern="1200" dirty="0"/>
            <a:t>Merging of two </a:t>
          </a:r>
          <a:r>
            <a:rPr lang="en-US" sz="1800" b="1" kern="1200" dirty="0" err="1"/>
            <a:t>programmes</a:t>
          </a:r>
          <a:endParaRPr lang="en-US" sz="1800" b="1" kern="1200" dirty="0"/>
        </a:p>
      </dsp:txBody>
      <dsp:txXfrm>
        <a:off x="8436430" y="35810"/>
        <a:ext cx="2465593" cy="723078"/>
      </dsp:txXfrm>
    </dsp:sp>
    <dsp:sp modelId="{86FE412E-E479-484A-9F67-C720E9C3FE6B}">
      <dsp:nvSpPr>
        <dsp:cNvPr id="0" name=""/>
        <dsp:cNvSpPr/>
      </dsp:nvSpPr>
      <dsp:spPr>
        <a:xfrm>
          <a:off x="8436430" y="758889"/>
          <a:ext cx="2465593" cy="4051619"/>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b="1" kern="1200" dirty="0"/>
            <a:t>Rights, Equality and Citizenship 2014-2020</a:t>
          </a:r>
        </a:p>
        <a:p>
          <a:pPr marL="342900" lvl="2" indent="-171450" algn="l" defTabSz="800100">
            <a:lnSpc>
              <a:spcPct val="90000"/>
            </a:lnSpc>
            <a:spcBef>
              <a:spcPct val="0"/>
            </a:spcBef>
            <a:spcAft>
              <a:spcPct val="15000"/>
            </a:spcAft>
            <a:buChar char="••"/>
          </a:pPr>
          <a:r>
            <a:rPr lang="en-US" sz="1800" b="0" kern="1200" dirty="0"/>
            <a:t>	combating racism, gender-based violence,…</a:t>
          </a:r>
          <a:r>
            <a:rPr lang="en-US" sz="1800" b="0" kern="1200" dirty="0" err="1"/>
            <a:t>etc</a:t>
          </a:r>
          <a:endParaRPr lang="en-US" sz="1800" b="1" kern="1200" dirty="0"/>
        </a:p>
        <a:p>
          <a:pPr marL="171450" lvl="1" indent="-171450" algn="l" defTabSz="800100">
            <a:lnSpc>
              <a:spcPct val="90000"/>
            </a:lnSpc>
            <a:spcBef>
              <a:spcPct val="0"/>
            </a:spcBef>
            <a:spcAft>
              <a:spcPct val="15000"/>
            </a:spcAft>
            <a:buChar char="••"/>
          </a:pPr>
          <a:endParaRPr lang="en-US" sz="1800" kern="1200" dirty="0"/>
        </a:p>
        <a:p>
          <a:pPr marL="171450" lvl="1" indent="-171450" algn="l" defTabSz="800100">
            <a:lnSpc>
              <a:spcPct val="90000"/>
            </a:lnSpc>
            <a:spcBef>
              <a:spcPct val="0"/>
            </a:spcBef>
            <a:spcAft>
              <a:spcPct val="15000"/>
            </a:spcAft>
            <a:buChar char="••"/>
          </a:pPr>
          <a:r>
            <a:rPr lang="en-US" sz="1800" b="1" kern="1200" dirty="0"/>
            <a:t>Europe for Citizens 2014-2020</a:t>
          </a:r>
          <a:endParaRPr lang="en-US" sz="1800" kern="1200" dirty="0"/>
        </a:p>
        <a:p>
          <a:pPr marL="342900" lvl="2" indent="-171450" algn="l" defTabSz="800100">
            <a:lnSpc>
              <a:spcPct val="90000"/>
            </a:lnSpc>
            <a:spcBef>
              <a:spcPct val="0"/>
            </a:spcBef>
            <a:spcAft>
              <a:spcPct val="15000"/>
            </a:spcAft>
            <a:buChar char="••"/>
          </a:pPr>
          <a:r>
            <a:rPr lang="en-US" sz="1800" kern="1200" dirty="0"/>
            <a:t>citizen engagement and participation, town-twinning, European remembrance</a:t>
          </a:r>
        </a:p>
      </dsp:txBody>
      <dsp:txXfrm>
        <a:off x="8436430" y="758889"/>
        <a:ext cx="2465593" cy="405161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13B806-08C3-4471-A880-489E02A36B65}">
      <dsp:nvSpPr>
        <dsp:cNvPr id="0" name=""/>
        <dsp:cNvSpPr/>
      </dsp:nvSpPr>
      <dsp:spPr>
        <a:xfrm>
          <a:off x="0" y="371139"/>
          <a:ext cx="6085840" cy="538200"/>
        </a:xfrm>
        <a:prstGeom prst="roundRect">
          <a:avLst/>
        </a:prstGeom>
        <a:solidFill>
          <a:schemeClr val="dk2">
            <a:hueOff val="0"/>
            <a:satOff val="0"/>
            <a:lum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a:t>Almost </a:t>
          </a:r>
          <a:r>
            <a:rPr lang="en-US" sz="2300" b="1" kern="1200" dirty="0"/>
            <a:t>1500</a:t>
          </a:r>
          <a:r>
            <a:rPr lang="en-US" sz="2300" kern="1200" dirty="0"/>
            <a:t> CSOs supported</a:t>
          </a:r>
        </a:p>
      </dsp:txBody>
      <dsp:txXfrm>
        <a:off x="26273" y="397412"/>
        <a:ext cx="6033294" cy="485654"/>
      </dsp:txXfrm>
    </dsp:sp>
    <dsp:sp modelId="{AFC7500E-468C-480D-9B9E-9C07159E49D2}">
      <dsp:nvSpPr>
        <dsp:cNvPr id="0" name=""/>
        <dsp:cNvSpPr/>
      </dsp:nvSpPr>
      <dsp:spPr>
        <a:xfrm>
          <a:off x="0" y="975579"/>
          <a:ext cx="6085840" cy="53820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de-DE" sz="2300" kern="1200" dirty="0"/>
            <a:t>3616 ENTITIES </a:t>
          </a:r>
          <a:r>
            <a:rPr lang="de-DE" sz="2300" kern="1200" dirty="0" err="1"/>
            <a:t>reached</a:t>
          </a:r>
          <a:endParaRPr lang="de-DE" sz="2300" kern="1200" dirty="0"/>
        </a:p>
      </dsp:txBody>
      <dsp:txXfrm>
        <a:off x="26273" y="1001852"/>
        <a:ext cx="6033294" cy="485654"/>
      </dsp:txXfrm>
    </dsp:sp>
    <dsp:sp modelId="{9777112B-19A5-4488-9978-47DB31667610}">
      <dsp:nvSpPr>
        <dsp:cNvPr id="0" name=""/>
        <dsp:cNvSpPr/>
      </dsp:nvSpPr>
      <dsp:spPr>
        <a:xfrm>
          <a:off x="0" y="1580020"/>
          <a:ext cx="6085840" cy="53820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0" kern="1200" dirty="0"/>
            <a:t>22 call for proposals</a:t>
          </a:r>
        </a:p>
      </dsp:txBody>
      <dsp:txXfrm>
        <a:off x="26273" y="1606293"/>
        <a:ext cx="6033294" cy="485654"/>
      </dsp:txXfrm>
    </dsp:sp>
    <dsp:sp modelId="{C76475B6-94B6-491A-B26C-1DAD88E834D7}">
      <dsp:nvSpPr>
        <dsp:cNvPr id="0" name=""/>
        <dsp:cNvSpPr/>
      </dsp:nvSpPr>
      <dsp:spPr>
        <a:xfrm>
          <a:off x="0" y="2184460"/>
          <a:ext cx="6085840" cy="53820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de-DE" sz="2300" b="0" kern="1200" dirty="0">
              <a:solidFill>
                <a:srgbClr val="00B050"/>
              </a:solidFill>
            </a:rPr>
            <a:t>EUR 131 </a:t>
          </a:r>
          <a:r>
            <a:rPr lang="de-DE" sz="2300" b="0" kern="1200" dirty="0" err="1">
              <a:solidFill>
                <a:srgbClr val="00B050"/>
              </a:solidFill>
            </a:rPr>
            <a:t>million</a:t>
          </a:r>
          <a:r>
            <a:rPr lang="de-DE" sz="2300" b="0" kern="1200" dirty="0">
              <a:solidFill>
                <a:srgbClr val="00B050"/>
              </a:solidFill>
            </a:rPr>
            <a:t> </a:t>
          </a:r>
          <a:r>
            <a:rPr lang="de-DE" sz="2300" b="0" kern="1200" dirty="0" err="1"/>
            <a:t>disbursed</a:t>
          </a:r>
          <a:r>
            <a:rPr lang="de-DE" sz="2300" b="0" kern="1200" dirty="0"/>
            <a:t> </a:t>
          </a:r>
          <a:r>
            <a:rPr lang="de-DE" sz="2300" b="0" kern="1200" dirty="0" err="1"/>
            <a:t>to</a:t>
          </a:r>
          <a:r>
            <a:rPr lang="de-DE" sz="2300" b="0" kern="1200" dirty="0"/>
            <a:t> CSOs	</a:t>
          </a:r>
          <a:endParaRPr lang="en-US" sz="2300" b="0" kern="1200" dirty="0"/>
        </a:p>
      </dsp:txBody>
      <dsp:txXfrm>
        <a:off x="26273" y="2210733"/>
        <a:ext cx="6033294" cy="485654"/>
      </dsp:txXfrm>
    </dsp:sp>
    <dsp:sp modelId="{CC0CCFB1-982E-466E-A2EF-9D8EE48F2757}">
      <dsp:nvSpPr>
        <dsp:cNvPr id="0" name=""/>
        <dsp:cNvSpPr/>
      </dsp:nvSpPr>
      <dsp:spPr>
        <a:xfrm>
          <a:off x="0" y="2788900"/>
          <a:ext cx="6085840" cy="53820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b="0" kern="1200" dirty="0">
              <a:solidFill>
                <a:srgbClr val="00B050"/>
              </a:solidFill>
            </a:rPr>
            <a:t>EUR 51 million </a:t>
          </a:r>
          <a:r>
            <a:rPr lang="en-US" sz="2300" b="0" kern="1200" dirty="0"/>
            <a:t>to local and grassroots CSOs</a:t>
          </a:r>
        </a:p>
      </dsp:txBody>
      <dsp:txXfrm>
        <a:off x="26273" y="2815173"/>
        <a:ext cx="6033294" cy="48565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0A20F8-83EA-41D6-AF26-8E510A98EFAD}">
      <dsp:nvSpPr>
        <dsp:cNvPr id="0" name=""/>
        <dsp:cNvSpPr/>
      </dsp:nvSpPr>
      <dsp:spPr>
        <a:xfrm>
          <a:off x="0" y="442778"/>
          <a:ext cx="8572500" cy="56159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de-DE" sz="2400" kern="1200" dirty="0"/>
            <a:t>2nd Charter </a:t>
          </a:r>
          <a:r>
            <a:rPr lang="de-DE" sz="2400" kern="1200" dirty="0" err="1"/>
            <a:t>call</a:t>
          </a:r>
          <a:r>
            <a:rPr lang="de-DE" sz="2400" kern="1200" dirty="0"/>
            <a:t> </a:t>
          </a:r>
          <a:r>
            <a:rPr lang="de-DE" sz="2400" kern="1200" dirty="0" err="1"/>
            <a:t>with</a:t>
          </a:r>
          <a:r>
            <a:rPr lang="de-DE" sz="2400" kern="1200" dirty="0"/>
            <a:t> </a:t>
          </a:r>
          <a:r>
            <a:rPr lang="de-DE" sz="2400" b="0" u="none" kern="1200" dirty="0"/>
            <a:t>8 </a:t>
          </a:r>
          <a:r>
            <a:rPr lang="de-DE" sz="2400" b="0" u="none" kern="1200" dirty="0" err="1"/>
            <a:t>times</a:t>
          </a:r>
          <a:r>
            <a:rPr lang="de-DE" sz="2400" b="0" u="none" kern="1200" dirty="0"/>
            <a:t> </a:t>
          </a:r>
          <a:r>
            <a:rPr lang="de-DE" sz="2400" b="0" u="none" kern="1200" dirty="0" err="1"/>
            <a:t>more</a:t>
          </a:r>
          <a:r>
            <a:rPr lang="de-DE" sz="2400" b="0" u="none" kern="1200" dirty="0"/>
            <a:t> </a:t>
          </a:r>
          <a:r>
            <a:rPr lang="de-DE" sz="2400" b="0" u="none" kern="1200" dirty="0" err="1"/>
            <a:t>budget</a:t>
          </a:r>
          <a:endParaRPr lang="en-US" sz="2400" b="0" u="none" kern="1200" dirty="0"/>
        </a:p>
      </dsp:txBody>
      <dsp:txXfrm>
        <a:off x="27415" y="470193"/>
        <a:ext cx="8517670" cy="506769"/>
      </dsp:txXfrm>
    </dsp:sp>
    <dsp:sp modelId="{3413B806-08C3-4471-A880-489E02A36B65}">
      <dsp:nvSpPr>
        <dsp:cNvPr id="0" name=""/>
        <dsp:cNvSpPr/>
      </dsp:nvSpPr>
      <dsp:spPr>
        <a:xfrm>
          <a:off x="0" y="1073498"/>
          <a:ext cx="8572500" cy="56159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de-DE" sz="2400" kern="1200" dirty="0"/>
            <a:t>24 </a:t>
          </a:r>
          <a:r>
            <a:rPr lang="de-DE" sz="2400" kern="1200" dirty="0" err="1"/>
            <a:t>January</a:t>
          </a:r>
          <a:r>
            <a:rPr lang="de-DE" sz="2400" kern="1200" dirty="0"/>
            <a:t> 2023 – 25 May 2023 (16 </a:t>
          </a:r>
          <a:r>
            <a:rPr lang="de-DE" sz="2400" kern="1200" dirty="0" err="1"/>
            <a:t>weeks</a:t>
          </a:r>
          <a:r>
            <a:rPr lang="de-DE" sz="2400" kern="1200" dirty="0"/>
            <a:t> </a:t>
          </a:r>
          <a:r>
            <a:rPr lang="de-DE" sz="2400" kern="1200" dirty="0" err="1"/>
            <a:t>submission</a:t>
          </a:r>
          <a:r>
            <a:rPr lang="de-DE" sz="2400" kern="1200" dirty="0"/>
            <a:t> time)</a:t>
          </a:r>
          <a:endParaRPr lang="en-US" sz="2400" kern="1200" dirty="0"/>
        </a:p>
      </dsp:txBody>
      <dsp:txXfrm>
        <a:off x="27415" y="1100913"/>
        <a:ext cx="8517670" cy="506769"/>
      </dsp:txXfrm>
    </dsp:sp>
    <dsp:sp modelId="{0C6BA53D-1B91-4C0C-B521-5023AC0D5BEF}">
      <dsp:nvSpPr>
        <dsp:cNvPr id="0" name=""/>
        <dsp:cNvSpPr/>
      </dsp:nvSpPr>
      <dsp:spPr>
        <a:xfrm>
          <a:off x="0" y="1704218"/>
          <a:ext cx="8572500" cy="56159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de-DE" sz="2400" kern="1200" dirty="0">
              <a:solidFill>
                <a:srgbClr val="00B050"/>
              </a:solidFill>
            </a:rPr>
            <a:t>EUR 16 </a:t>
          </a:r>
          <a:r>
            <a:rPr lang="de-DE" sz="2400" kern="1200" dirty="0" err="1">
              <a:solidFill>
                <a:srgbClr val="00B050"/>
              </a:solidFill>
            </a:rPr>
            <a:t>million</a:t>
          </a:r>
          <a:r>
            <a:rPr lang="de-DE" sz="2400" kern="1200" dirty="0">
              <a:solidFill>
                <a:srgbClr val="00B050"/>
              </a:solidFill>
            </a:rPr>
            <a:t> </a:t>
          </a:r>
          <a:r>
            <a:rPr lang="de-DE" sz="2400" kern="1200" dirty="0" err="1">
              <a:solidFill>
                <a:srgbClr val="00B050"/>
              </a:solidFill>
            </a:rPr>
            <a:t>with</a:t>
          </a:r>
          <a:r>
            <a:rPr lang="de-DE" sz="2400" kern="1200" dirty="0">
              <a:solidFill>
                <a:srgbClr val="00B050"/>
              </a:solidFill>
            </a:rPr>
            <a:t> min </a:t>
          </a:r>
          <a:r>
            <a:rPr lang="de-DE" sz="2400" kern="1200" dirty="0" err="1">
              <a:solidFill>
                <a:srgbClr val="00B050"/>
              </a:solidFill>
            </a:rPr>
            <a:t>single</a:t>
          </a:r>
          <a:r>
            <a:rPr lang="de-DE" sz="2400" kern="1200" dirty="0">
              <a:solidFill>
                <a:srgbClr val="00B050"/>
              </a:solidFill>
            </a:rPr>
            <a:t> </a:t>
          </a:r>
          <a:r>
            <a:rPr lang="de-DE" sz="2400" kern="1200" dirty="0" err="1">
              <a:solidFill>
                <a:srgbClr val="00B050"/>
              </a:solidFill>
            </a:rPr>
            <a:t>grant</a:t>
          </a:r>
          <a:r>
            <a:rPr lang="de-DE" sz="2400" kern="1200" dirty="0">
              <a:solidFill>
                <a:srgbClr val="00B050"/>
              </a:solidFill>
            </a:rPr>
            <a:t> of EUR 75.000</a:t>
          </a:r>
          <a:endParaRPr lang="en-US" sz="2400" kern="1200" dirty="0">
            <a:solidFill>
              <a:srgbClr val="00B050"/>
            </a:solidFill>
          </a:endParaRPr>
        </a:p>
      </dsp:txBody>
      <dsp:txXfrm>
        <a:off x="27415" y="1731633"/>
        <a:ext cx="8517670" cy="506769"/>
      </dsp:txXfrm>
    </dsp:sp>
    <dsp:sp modelId="{AFC7500E-468C-480D-9B9E-9C07159E49D2}">
      <dsp:nvSpPr>
        <dsp:cNvPr id="0" name=""/>
        <dsp:cNvSpPr/>
      </dsp:nvSpPr>
      <dsp:spPr>
        <a:xfrm>
          <a:off x="0" y="2334938"/>
          <a:ext cx="8572500" cy="56159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de-DE" sz="2400" kern="1200" dirty="0"/>
            <a:t>Single </a:t>
          </a:r>
          <a:r>
            <a:rPr lang="de-DE" sz="2400" kern="1200" dirty="0" err="1"/>
            <a:t>applicant</a:t>
          </a:r>
          <a:r>
            <a:rPr lang="de-DE" sz="2400" kern="1200" dirty="0"/>
            <a:t> </a:t>
          </a:r>
          <a:r>
            <a:rPr lang="de-DE" sz="2400" kern="1200" dirty="0" err="1"/>
            <a:t>or</a:t>
          </a:r>
          <a:r>
            <a:rPr lang="de-DE" sz="2400" kern="1200" dirty="0"/>
            <a:t> </a:t>
          </a:r>
          <a:r>
            <a:rPr lang="de-DE" sz="2400" kern="1200" dirty="0" err="1"/>
            <a:t>consortium</a:t>
          </a:r>
          <a:endParaRPr lang="de-DE" sz="2400" kern="1200" dirty="0"/>
        </a:p>
      </dsp:txBody>
      <dsp:txXfrm>
        <a:off x="27415" y="2362353"/>
        <a:ext cx="8517670" cy="506769"/>
      </dsp:txXfrm>
    </dsp:sp>
    <dsp:sp modelId="{9777112B-19A5-4488-9978-47DB31667610}">
      <dsp:nvSpPr>
        <dsp:cNvPr id="0" name=""/>
        <dsp:cNvSpPr/>
      </dsp:nvSpPr>
      <dsp:spPr>
        <a:xfrm>
          <a:off x="0" y="2965657"/>
          <a:ext cx="8572500" cy="56159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de-DE" sz="2400" kern="1200" dirty="0"/>
            <a:t>National </a:t>
          </a:r>
          <a:r>
            <a:rPr lang="de-DE" sz="2400" b="0" kern="1200" dirty="0" err="1"/>
            <a:t>or</a:t>
          </a:r>
          <a:r>
            <a:rPr lang="de-DE" sz="2400" b="0" kern="1200" dirty="0"/>
            <a:t> transnational </a:t>
          </a:r>
          <a:r>
            <a:rPr lang="de-DE" sz="2400" b="0" kern="1200" dirty="0" err="1"/>
            <a:t>projects</a:t>
          </a:r>
          <a:endParaRPr lang="en-US" sz="2400" b="0" kern="1200" dirty="0"/>
        </a:p>
      </dsp:txBody>
      <dsp:txXfrm>
        <a:off x="27415" y="2993072"/>
        <a:ext cx="8517670" cy="506769"/>
      </dsp:txXfrm>
    </dsp:sp>
    <dsp:sp modelId="{C76475B6-94B6-491A-B26C-1DAD88E834D7}">
      <dsp:nvSpPr>
        <dsp:cNvPr id="0" name=""/>
        <dsp:cNvSpPr/>
      </dsp:nvSpPr>
      <dsp:spPr>
        <a:xfrm>
          <a:off x="0" y="3596378"/>
          <a:ext cx="8572500" cy="56159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de-DE" sz="2400" b="0" kern="1200" dirty="0" err="1"/>
            <a:t>Only</a:t>
          </a:r>
          <a:r>
            <a:rPr lang="de-DE" sz="2400" b="0" kern="1200" dirty="0"/>
            <a:t> </a:t>
          </a:r>
          <a:r>
            <a:rPr lang="de-DE" sz="2400" b="0" kern="1200" dirty="0" err="1"/>
            <a:t>organisations</a:t>
          </a:r>
          <a:r>
            <a:rPr lang="de-DE" sz="2400" b="0" kern="1200" dirty="0"/>
            <a:t> </a:t>
          </a:r>
          <a:r>
            <a:rPr lang="de-DE" sz="2400" b="0" kern="1200" dirty="0" err="1"/>
            <a:t>established</a:t>
          </a:r>
          <a:r>
            <a:rPr lang="de-DE" sz="2400" b="0" kern="1200" dirty="0"/>
            <a:t> in </a:t>
          </a:r>
          <a:r>
            <a:rPr lang="de-DE" sz="2400" b="0" kern="1200" dirty="0" err="1"/>
            <a:t>the</a:t>
          </a:r>
          <a:r>
            <a:rPr lang="de-DE" sz="2400" b="0" kern="1200" dirty="0"/>
            <a:t> EU	</a:t>
          </a:r>
          <a:endParaRPr lang="en-US" sz="2400" b="0" kern="1200" dirty="0"/>
        </a:p>
      </dsp:txBody>
      <dsp:txXfrm>
        <a:off x="27415" y="3623793"/>
        <a:ext cx="8517670" cy="506769"/>
      </dsp:txXfrm>
    </dsp:sp>
    <dsp:sp modelId="{CC0CCFB1-982E-466E-A2EF-9D8EE48F2757}">
      <dsp:nvSpPr>
        <dsp:cNvPr id="0" name=""/>
        <dsp:cNvSpPr/>
      </dsp:nvSpPr>
      <dsp:spPr>
        <a:xfrm>
          <a:off x="0" y="4227097"/>
          <a:ext cx="8572500" cy="561599"/>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de-DE" sz="2400" b="0" kern="1200" dirty="0"/>
            <a:t>Project </a:t>
          </a:r>
          <a:r>
            <a:rPr lang="de-DE" sz="2400" b="0" kern="1200" dirty="0" err="1"/>
            <a:t>duration</a:t>
          </a:r>
          <a:r>
            <a:rPr lang="de-DE" sz="2400" b="0" kern="1200" dirty="0"/>
            <a:t> </a:t>
          </a:r>
          <a:r>
            <a:rPr lang="de-DE" sz="2400" b="0" kern="1200" dirty="0" err="1"/>
            <a:t>max</a:t>
          </a:r>
          <a:r>
            <a:rPr lang="de-DE" sz="2400" b="0" kern="1200" dirty="0"/>
            <a:t> 2 </a:t>
          </a:r>
          <a:r>
            <a:rPr lang="de-DE" sz="2400" b="0" kern="1200" dirty="0" err="1"/>
            <a:t>years</a:t>
          </a:r>
          <a:endParaRPr lang="en-US" sz="2400" b="0" kern="1200" dirty="0"/>
        </a:p>
      </dsp:txBody>
      <dsp:txXfrm>
        <a:off x="27415" y="4254512"/>
        <a:ext cx="8517670" cy="50676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3D38DB-E773-4544-8507-B8CDAE1ECB2B}">
      <dsp:nvSpPr>
        <dsp:cNvPr id="0" name=""/>
        <dsp:cNvSpPr/>
      </dsp:nvSpPr>
      <dsp:spPr>
        <a:xfrm>
          <a:off x="4100" y="71156"/>
          <a:ext cx="2465593" cy="598239"/>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err="1"/>
            <a:t>Awarness</a:t>
          </a:r>
          <a:r>
            <a:rPr lang="en-US" sz="1700" kern="1200" dirty="0"/>
            <a:t> of the EU Charter</a:t>
          </a:r>
        </a:p>
      </dsp:txBody>
      <dsp:txXfrm>
        <a:off x="4100" y="71156"/>
        <a:ext cx="2465593" cy="598239"/>
      </dsp:txXfrm>
    </dsp:sp>
    <dsp:sp modelId="{6808C0B4-9E21-4000-A2F8-4FC7E541C3CB}">
      <dsp:nvSpPr>
        <dsp:cNvPr id="0" name=""/>
        <dsp:cNvSpPr/>
      </dsp:nvSpPr>
      <dsp:spPr>
        <a:xfrm>
          <a:off x="4100" y="669396"/>
          <a:ext cx="2465593" cy="4479840"/>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a:t>to </a:t>
          </a:r>
          <a:r>
            <a:rPr lang="en-US" sz="1700" b="1" kern="1200" dirty="0"/>
            <a:t>increase the knowledge </a:t>
          </a:r>
          <a:r>
            <a:rPr lang="en-US" sz="1700" kern="1200" dirty="0"/>
            <a:t>and the use of the EU Charter</a:t>
          </a:r>
        </a:p>
        <a:p>
          <a:pPr marL="171450" lvl="1" indent="-171450" algn="l" defTabSz="755650">
            <a:lnSpc>
              <a:spcPct val="90000"/>
            </a:lnSpc>
            <a:spcBef>
              <a:spcPct val="0"/>
            </a:spcBef>
            <a:spcAft>
              <a:spcPct val="15000"/>
            </a:spcAft>
            <a:buChar char="••"/>
          </a:pPr>
          <a:r>
            <a:rPr lang="en-US" sz="1700" b="1" kern="1200" dirty="0"/>
            <a:t>Cooperation</a:t>
          </a:r>
          <a:r>
            <a:rPr lang="en-US" sz="1700" kern="1200" dirty="0"/>
            <a:t> between CSO and other key actors in enforcing the Charter</a:t>
          </a:r>
        </a:p>
        <a:p>
          <a:pPr marL="171450" lvl="1" indent="-171450" algn="l" defTabSz="755650">
            <a:lnSpc>
              <a:spcPct val="90000"/>
            </a:lnSpc>
            <a:spcBef>
              <a:spcPct val="0"/>
            </a:spcBef>
            <a:spcAft>
              <a:spcPct val="15000"/>
            </a:spcAft>
            <a:buChar char="••"/>
          </a:pPr>
          <a:r>
            <a:rPr lang="en-US" sz="1700" b="1" kern="1200" dirty="0"/>
            <a:t>Training and train-the-trainer </a:t>
          </a:r>
          <a:r>
            <a:rPr lang="en-US" sz="1700" kern="1200" dirty="0"/>
            <a:t>activities for professionals</a:t>
          </a:r>
        </a:p>
        <a:p>
          <a:pPr marL="171450" lvl="1" indent="-171450" algn="l" defTabSz="755650">
            <a:lnSpc>
              <a:spcPct val="90000"/>
            </a:lnSpc>
            <a:spcBef>
              <a:spcPct val="0"/>
            </a:spcBef>
            <a:spcAft>
              <a:spcPct val="15000"/>
            </a:spcAft>
            <a:buChar char="••"/>
          </a:pPr>
          <a:r>
            <a:rPr lang="en-US" sz="1700" kern="1200" dirty="0"/>
            <a:t>Development of procedures, guidelines, technical benchmarks and tools, </a:t>
          </a:r>
          <a:r>
            <a:rPr lang="en-US" sz="1700" b="1" kern="1200" dirty="0"/>
            <a:t>including for algorithm-audits</a:t>
          </a:r>
          <a:endParaRPr lang="en-US" sz="1700" kern="1200" dirty="0"/>
        </a:p>
        <a:p>
          <a:pPr marL="171450" lvl="1" indent="-171450" algn="l" defTabSz="755650">
            <a:lnSpc>
              <a:spcPct val="90000"/>
            </a:lnSpc>
            <a:spcBef>
              <a:spcPct val="0"/>
            </a:spcBef>
            <a:spcAft>
              <a:spcPct val="15000"/>
            </a:spcAft>
            <a:buChar char="••"/>
          </a:pPr>
          <a:endParaRPr lang="en-US" sz="1700" kern="1200" dirty="0"/>
        </a:p>
      </dsp:txBody>
      <dsp:txXfrm>
        <a:off x="4100" y="669396"/>
        <a:ext cx="2465593" cy="4479840"/>
      </dsp:txXfrm>
    </dsp:sp>
    <dsp:sp modelId="{FFDAB480-C144-443E-B8A1-81A0F82D053D}">
      <dsp:nvSpPr>
        <dsp:cNvPr id="0" name=""/>
        <dsp:cNvSpPr/>
      </dsp:nvSpPr>
      <dsp:spPr>
        <a:xfrm>
          <a:off x="2814877" y="71156"/>
          <a:ext cx="2465593" cy="598239"/>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i="0" kern="1200" dirty="0"/>
            <a:t>Empowering the civic space</a:t>
          </a:r>
          <a:endParaRPr lang="en-US" sz="1700" kern="1200" dirty="0"/>
        </a:p>
      </dsp:txBody>
      <dsp:txXfrm>
        <a:off x="2814877" y="71156"/>
        <a:ext cx="2465593" cy="598239"/>
      </dsp:txXfrm>
    </dsp:sp>
    <dsp:sp modelId="{6179690F-468A-4F77-99AC-1905728375EB}">
      <dsp:nvSpPr>
        <dsp:cNvPr id="0" name=""/>
        <dsp:cNvSpPr/>
      </dsp:nvSpPr>
      <dsp:spPr>
        <a:xfrm>
          <a:off x="2814877" y="669396"/>
          <a:ext cx="2465593" cy="4479840"/>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a:t> </a:t>
          </a:r>
          <a:r>
            <a:rPr lang="en-US" sz="1700" b="1" kern="1200" dirty="0"/>
            <a:t>monitor the civic space </a:t>
          </a:r>
          <a:r>
            <a:rPr lang="en-US" sz="1700" kern="1200" dirty="0"/>
            <a:t>in EU Member States</a:t>
          </a:r>
        </a:p>
        <a:p>
          <a:pPr marL="171450" lvl="1" indent="-171450" algn="l" defTabSz="755650">
            <a:lnSpc>
              <a:spcPct val="90000"/>
            </a:lnSpc>
            <a:spcBef>
              <a:spcPct val="0"/>
            </a:spcBef>
            <a:spcAft>
              <a:spcPct val="15000"/>
            </a:spcAft>
            <a:buChar char="••"/>
          </a:pPr>
          <a:r>
            <a:rPr lang="en-US" sz="1700" kern="1200" dirty="0"/>
            <a:t>Capacity building in CSOs on monitoring the civic space;</a:t>
          </a:r>
        </a:p>
        <a:p>
          <a:pPr marL="171450" lvl="1" indent="-171450" algn="l" defTabSz="755650">
            <a:lnSpc>
              <a:spcPct val="90000"/>
            </a:lnSpc>
            <a:spcBef>
              <a:spcPct val="0"/>
            </a:spcBef>
            <a:spcAft>
              <a:spcPct val="15000"/>
            </a:spcAft>
            <a:buChar char="••"/>
          </a:pPr>
          <a:r>
            <a:rPr lang="en-US" sz="1700" kern="1200" dirty="0"/>
            <a:t>support and the protection of CSOs, their members and other rights defenders</a:t>
          </a:r>
        </a:p>
        <a:p>
          <a:pPr marL="171450" lvl="1" indent="-171450" algn="l" defTabSz="755650">
            <a:lnSpc>
              <a:spcPct val="90000"/>
            </a:lnSpc>
            <a:spcBef>
              <a:spcPct val="0"/>
            </a:spcBef>
            <a:spcAft>
              <a:spcPct val="15000"/>
            </a:spcAft>
            <a:buChar char="••"/>
          </a:pPr>
          <a:r>
            <a:rPr lang="en-US" sz="1700" kern="1200" dirty="0"/>
            <a:t>Development of synergies between local, regional, national and European level </a:t>
          </a:r>
        </a:p>
      </dsp:txBody>
      <dsp:txXfrm>
        <a:off x="2814877" y="669396"/>
        <a:ext cx="2465593" cy="4479840"/>
      </dsp:txXfrm>
    </dsp:sp>
    <dsp:sp modelId="{4E9F2622-3BF2-42AD-A18B-CE2458BE74EF}">
      <dsp:nvSpPr>
        <dsp:cNvPr id="0" name=""/>
        <dsp:cNvSpPr/>
      </dsp:nvSpPr>
      <dsp:spPr>
        <a:xfrm>
          <a:off x="5625654" y="71156"/>
          <a:ext cx="2465593" cy="598239"/>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de-DE" sz="1700" b="1" i="0" kern="1200" dirty="0"/>
            <a:t>Strategic </a:t>
          </a:r>
          <a:r>
            <a:rPr lang="de-DE" sz="1700" b="1" i="0" kern="1200" dirty="0" err="1"/>
            <a:t>litigation</a:t>
          </a:r>
          <a:endParaRPr lang="en-US" sz="1700" kern="1200" dirty="0"/>
        </a:p>
      </dsp:txBody>
      <dsp:txXfrm>
        <a:off x="5625654" y="71156"/>
        <a:ext cx="2465593" cy="598239"/>
      </dsp:txXfrm>
    </dsp:sp>
    <dsp:sp modelId="{78C810B7-84DA-44AB-BBF5-43A229259D49}">
      <dsp:nvSpPr>
        <dsp:cNvPr id="0" name=""/>
        <dsp:cNvSpPr/>
      </dsp:nvSpPr>
      <dsp:spPr>
        <a:xfrm>
          <a:off x="5625654" y="669396"/>
          <a:ext cx="2465593" cy="4479840"/>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a:t>increase the ability of CSOs </a:t>
          </a:r>
          <a:r>
            <a:rPr lang="en-US" sz="1700" b="1" kern="1200" dirty="0"/>
            <a:t>in the area of strategic litigation </a:t>
          </a:r>
          <a:r>
            <a:rPr lang="en-US" sz="1700" kern="1200" dirty="0"/>
            <a:t>on fundamental rights under the Charter</a:t>
          </a:r>
        </a:p>
        <a:p>
          <a:pPr marL="171450" lvl="1" indent="-171450" algn="l" defTabSz="755650">
            <a:lnSpc>
              <a:spcPct val="90000"/>
            </a:lnSpc>
            <a:spcBef>
              <a:spcPct val="0"/>
            </a:spcBef>
            <a:spcAft>
              <a:spcPct val="15000"/>
            </a:spcAft>
            <a:buChar char="••"/>
          </a:pPr>
          <a:r>
            <a:rPr lang="en-US" sz="1700" b="1" kern="1200" dirty="0"/>
            <a:t>Capacity building and awareness raising </a:t>
          </a:r>
          <a:r>
            <a:rPr lang="en-US" sz="1700" kern="1200" dirty="0"/>
            <a:t>activities to counter abusive court proceedings against journalists and human rights (Strategic lawsuits against public participation).</a:t>
          </a:r>
        </a:p>
        <a:p>
          <a:pPr marL="171450" lvl="1" indent="-171450" algn="l" defTabSz="755650">
            <a:lnSpc>
              <a:spcPct val="90000"/>
            </a:lnSpc>
            <a:spcBef>
              <a:spcPct val="0"/>
            </a:spcBef>
            <a:spcAft>
              <a:spcPct val="15000"/>
            </a:spcAft>
            <a:buChar char="••"/>
          </a:pPr>
          <a:r>
            <a:rPr lang="en-US" sz="1700" kern="1200" dirty="0"/>
            <a:t>! the litigation fees will not be funded.!</a:t>
          </a:r>
        </a:p>
      </dsp:txBody>
      <dsp:txXfrm>
        <a:off x="5625654" y="669396"/>
        <a:ext cx="2465593" cy="4479840"/>
      </dsp:txXfrm>
    </dsp:sp>
    <dsp:sp modelId="{9AFF6890-4224-4BA0-BD74-205D381A72C3}">
      <dsp:nvSpPr>
        <dsp:cNvPr id="0" name=""/>
        <dsp:cNvSpPr/>
      </dsp:nvSpPr>
      <dsp:spPr>
        <a:xfrm>
          <a:off x="8436430" y="71156"/>
          <a:ext cx="2465593" cy="598239"/>
        </a:xfrm>
        <a:prstGeom prst="rect">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i="0" kern="1200" dirty="0"/>
            <a:t>Protection of whistleblowers</a:t>
          </a:r>
          <a:endParaRPr lang="en-US" sz="1700" kern="1200" dirty="0"/>
        </a:p>
      </dsp:txBody>
      <dsp:txXfrm>
        <a:off x="8436430" y="71156"/>
        <a:ext cx="2465593" cy="598239"/>
      </dsp:txXfrm>
    </dsp:sp>
    <dsp:sp modelId="{58C786F4-334D-4B22-BA55-9D6063D206B7}">
      <dsp:nvSpPr>
        <dsp:cNvPr id="0" name=""/>
        <dsp:cNvSpPr/>
      </dsp:nvSpPr>
      <dsp:spPr>
        <a:xfrm>
          <a:off x="8436430" y="669396"/>
          <a:ext cx="2465593" cy="4479840"/>
        </a:xfrm>
        <a:prstGeom prst="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a:t>Develop guidance or training materials for the implementation of the Directive on whistleblower protection</a:t>
          </a:r>
        </a:p>
        <a:p>
          <a:pPr marL="171450" lvl="1" indent="-171450" algn="l" defTabSz="755650">
            <a:lnSpc>
              <a:spcPct val="90000"/>
            </a:lnSpc>
            <a:spcBef>
              <a:spcPct val="0"/>
            </a:spcBef>
            <a:spcAft>
              <a:spcPct val="15000"/>
            </a:spcAft>
            <a:buChar char="••"/>
          </a:pPr>
          <a:r>
            <a:rPr lang="en-US" sz="1700" kern="1200" dirty="0"/>
            <a:t> increase the public’s knowledge and understanding of the national laws transposing the Directive, of the existence of the internal and external reporting channels.</a:t>
          </a:r>
        </a:p>
      </dsp:txBody>
      <dsp:txXfrm>
        <a:off x="8436430" y="669396"/>
        <a:ext cx="2465593" cy="447984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3CEBA-E3EB-45F8-85BD-A32AC2F7C8E8}">
      <dsp:nvSpPr>
        <dsp:cNvPr id="0" name=""/>
        <dsp:cNvSpPr/>
      </dsp:nvSpPr>
      <dsp:spPr>
        <a:xfrm rot="5400000">
          <a:off x="-218310" y="212741"/>
          <a:ext cx="1854172" cy="1445845"/>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de-DE" sz="2000" kern="1200" dirty="0" err="1"/>
            <a:t>Coordinator</a:t>
          </a:r>
          <a:endParaRPr lang="en-US" sz="2000" kern="1200" dirty="0"/>
        </a:p>
      </dsp:txBody>
      <dsp:txXfrm rot="-5400000">
        <a:off x="-14146" y="731501"/>
        <a:ext cx="1445845" cy="408327"/>
      </dsp:txXfrm>
    </dsp:sp>
    <dsp:sp modelId="{E5053871-B3E0-4FF7-B452-FF2D6A1E452A}">
      <dsp:nvSpPr>
        <dsp:cNvPr id="0" name=""/>
        <dsp:cNvSpPr/>
      </dsp:nvSpPr>
      <dsp:spPr>
        <a:xfrm rot="5400000">
          <a:off x="5331391" y="-3908326"/>
          <a:ext cx="1214046" cy="9070018"/>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b="1" kern="1200" dirty="0"/>
            <a:t>Be non-profit legal entities (private bodies).</a:t>
          </a:r>
          <a:endParaRPr lang="en-US" sz="1600" kern="1200" dirty="0"/>
        </a:p>
      </dsp:txBody>
      <dsp:txXfrm rot="-5400000">
        <a:off x="1403406" y="78924"/>
        <a:ext cx="9010753" cy="1095516"/>
      </dsp:txXfrm>
    </dsp:sp>
    <dsp:sp modelId="{E1CF2863-E1F7-4BA7-874A-CBA1B45676AE}">
      <dsp:nvSpPr>
        <dsp:cNvPr id="0" name=""/>
        <dsp:cNvSpPr/>
      </dsp:nvSpPr>
      <dsp:spPr>
        <a:xfrm rot="5400000">
          <a:off x="-207453" y="1864779"/>
          <a:ext cx="1854172" cy="1467559"/>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de-DE" sz="2000" kern="1200" dirty="0"/>
            <a:t>Co-</a:t>
          </a:r>
          <a:r>
            <a:rPr lang="de-DE" sz="2000" kern="1200" dirty="0" err="1"/>
            <a:t>applicant</a:t>
          </a:r>
          <a:endParaRPr lang="en-US" sz="2000" kern="1200" dirty="0"/>
        </a:p>
      </dsp:txBody>
      <dsp:txXfrm rot="-5400000">
        <a:off x="-14146" y="2405253"/>
        <a:ext cx="1467559" cy="386613"/>
      </dsp:txXfrm>
    </dsp:sp>
    <dsp:sp modelId="{5B4CF775-08D8-4F54-99BA-E22B1AE1171E}">
      <dsp:nvSpPr>
        <dsp:cNvPr id="0" name=""/>
        <dsp:cNvSpPr/>
      </dsp:nvSpPr>
      <dsp:spPr>
        <a:xfrm rot="5400000">
          <a:off x="5328540" y="-2219958"/>
          <a:ext cx="1119618" cy="8883584"/>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Be non-profit or profit legal entities (public or private bodies). </a:t>
          </a:r>
          <a:endParaRPr lang="en-US" sz="1600" b="0" u="none" kern="1200" dirty="0"/>
        </a:p>
      </dsp:txBody>
      <dsp:txXfrm rot="-5400000">
        <a:off x="1446558" y="1716679"/>
        <a:ext cx="8828929" cy="1010308"/>
      </dsp:txXfrm>
    </dsp:sp>
    <dsp:sp modelId="{9BC3957A-DA56-4063-B7EF-DAC41AF620A5}">
      <dsp:nvSpPr>
        <dsp:cNvPr id="0" name=""/>
        <dsp:cNvSpPr/>
      </dsp:nvSpPr>
      <dsp:spPr>
        <a:xfrm rot="5400000">
          <a:off x="-163914" y="3488297"/>
          <a:ext cx="1854172" cy="1554636"/>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DE" sz="1600" kern="1200" dirty="0"/>
            <a:t>Other </a:t>
          </a:r>
          <a:r>
            <a:rPr lang="de-DE" sz="1600" kern="1200" dirty="0" err="1"/>
            <a:t>applicants</a:t>
          </a:r>
          <a:endParaRPr lang="en-US" sz="1600" kern="1200" dirty="0"/>
        </a:p>
      </dsp:txBody>
      <dsp:txXfrm rot="-5400000">
        <a:off x="-14146" y="4115847"/>
        <a:ext cx="1554636" cy="299536"/>
      </dsp:txXfrm>
    </dsp:sp>
    <dsp:sp modelId="{C8A67318-D0FF-49AD-87E8-8FB27AFC215F}">
      <dsp:nvSpPr>
        <dsp:cNvPr id="0" name=""/>
        <dsp:cNvSpPr/>
      </dsp:nvSpPr>
      <dsp:spPr>
        <a:xfrm rot="5400000">
          <a:off x="3466771" y="1394569"/>
          <a:ext cx="1205212" cy="5022332"/>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International </a:t>
          </a:r>
          <a:r>
            <a:rPr lang="en-US" sz="1600" kern="1200" dirty="0" err="1"/>
            <a:t>organisations</a:t>
          </a:r>
          <a:endParaRPr lang="en-US" sz="1600" kern="1200" dirty="0"/>
        </a:p>
        <a:p>
          <a:pPr marL="171450" lvl="1" indent="-171450" algn="l" defTabSz="711200">
            <a:lnSpc>
              <a:spcPct val="90000"/>
            </a:lnSpc>
            <a:spcBef>
              <a:spcPct val="0"/>
            </a:spcBef>
            <a:spcAft>
              <a:spcPct val="15000"/>
            </a:spcAft>
            <a:buChar char="••"/>
          </a:pPr>
          <a:r>
            <a:rPr lang="en-US" sz="1600" kern="1200" dirty="0"/>
            <a:t>National human rights institutions, </a:t>
          </a:r>
        </a:p>
        <a:p>
          <a:pPr marL="171450" lvl="1" indent="-171450" algn="l" defTabSz="711200">
            <a:lnSpc>
              <a:spcPct val="90000"/>
            </a:lnSpc>
            <a:spcBef>
              <a:spcPct val="0"/>
            </a:spcBef>
            <a:spcAft>
              <a:spcPct val="15000"/>
            </a:spcAft>
            <a:buChar char="••"/>
          </a:pPr>
          <a:r>
            <a:rPr lang="en-US" sz="1600" kern="1200" dirty="0"/>
            <a:t>Equality bodies</a:t>
          </a:r>
        </a:p>
        <a:p>
          <a:pPr marL="171450" lvl="1" indent="-171450" algn="l" defTabSz="711200">
            <a:lnSpc>
              <a:spcPct val="90000"/>
            </a:lnSpc>
            <a:spcBef>
              <a:spcPct val="0"/>
            </a:spcBef>
            <a:spcAft>
              <a:spcPct val="15000"/>
            </a:spcAft>
            <a:buChar char="••"/>
          </a:pPr>
          <a:r>
            <a:rPr lang="en-US" sz="1600" kern="1200" dirty="0"/>
            <a:t>Ombuds Institutions</a:t>
          </a:r>
        </a:p>
      </dsp:txBody>
      <dsp:txXfrm rot="-5400000">
        <a:off x="1558211" y="3361963"/>
        <a:ext cx="4963498" cy="108754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3CEBA-E3EB-45F8-85BD-A32AC2F7C8E8}">
      <dsp:nvSpPr>
        <dsp:cNvPr id="0" name=""/>
        <dsp:cNvSpPr/>
      </dsp:nvSpPr>
      <dsp:spPr>
        <a:xfrm rot="5400000">
          <a:off x="-244091" y="453515"/>
          <a:ext cx="1612352" cy="1128646"/>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t>Child protection</a:t>
          </a:r>
        </a:p>
      </dsp:txBody>
      <dsp:txXfrm rot="-5400000">
        <a:off x="-2238" y="775985"/>
        <a:ext cx="1128646" cy="483706"/>
      </dsp:txXfrm>
    </dsp:sp>
    <dsp:sp modelId="{E5053871-B3E0-4FF7-B452-FF2D6A1E452A}">
      <dsp:nvSpPr>
        <dsp:cNvPr id="0" name=""/>
        <dsp:cNvSpPr/>
      </dsp:nvSpPr>
      <dsp:spPr>
        <a:xfrm rot="5400000">
          <a:off x="5135046" y="-3987562"/>
          <a:ext cx="1459739" cy="9464876"/>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b="0" kern="1200" dirty="0"/>
            <a:t>Activities involving children must have a </a:t>
          </a:r>
          <a:r>
            <a:rPr lang="en-US" sz="1600" b="1" kern="1200" dirty="0"/>
            <a:t>child protection policy </a:t>
          </a:r>
          <a:r>
            <a:rPr lang="en-US" sz="1600" b="0" kern="1200" dirty="0"/>
            <a:t>covering the four areas described in the Keeping Children Safe Child Safeguarding Standards. </a:t>
          </a:r>
        </a:p>
        <a:p>
          <a:pPr marL="171450" lvl="1" indent="-171450" algn="l" defTabSz="711200">
            <a:lnSpc>
              <a:spcPct val="90000"/>
            </a:lnSpc>
            <a:spcBef>
              <a:spcPct val="0"/>
            </a:spcBef>
            <a:spcAft>
              <a:spcPct val="15000"/>
            </a:spcAft>
            <a:buChar char="••"/>
          </a:pPr>
          <a:r>
            <a:rPr lang="en-US" sz="1600" b="0" kern="1200" dirty="0"/>
            <a:t>This policy must </a:t>
          </a:r>
          <a:r>
            <a:rPr lang="en-US" sz="1600" b="1" kern="1200" dirty="0"/>
            <a:t>be available online and transparent</a:t>
          </a:r>
          <a:r>
            <a:rPr lang="en-US" sz="1600" b="0" kern="1200" dirty="0"/>
            <a:t>. It must include clear information about the recruitment of staff (including trainees and volunteers) and </a:t>
          </a:r>
          <a:r>
            <a:rPr lang="en-US" sz="1600" b="1" kern="1200" dirty="0"/>
            <a:t>include background checks </a:t>
          </a:r>
          <a:r>
            <a:rPr lang="en-US" sz="1600" b="0" kern="1200" dirty="0"/>
            <a:t>(vetting). </a:t>
          </a:r>
        </a:p>
        <a:p>
          <a:pPr marL="171450" lvl="1" indent="-171450" algn="l" defTabSz="711200">
            <a:lnSpc>
              <a:spcPct val="90000"/>
            </a:lnSpc>
            <a:spcBef>
              <a:spcPct val="0"/>
            </a:spcBef>
            <a:spcAft>
              <a:spcPct val="15000"/>
            </a:spcAft>
            <a:buChar char="••"/>
          </a:pPr>
          <a:r>
            <a:rPr lang="en-US" sz="1600" b="0" kern="1200" dirty="0"/>
            <a:t>It must also include </a:t>
          </a:r>
          <a:r>
            <a:rPr lang="en-US" sz="1600" b="1" kern="1200" dirty="0"/>
            <a:t>clear procedures and rules to staff</a:t>
          </a:r>
          <a:r>
            <a:rPr lang="en-US" sz="1600" b="0" kern="1200" dirty="0"/>
            <a:t>, including </a:t>
          </a:r>
          <a:r>
            <a:rPr lang="en-US" sz="1600" b="1" kern="1200" dirty="0"/>
            <a:t>reporting rules</a:t>
          </a:r>
          <a:r>
            <a:rPr lang="en-US" sz="1600" b="0" kern="1200" dirty="0"/>
            <a:t>, and continuous </a:t>
          </a:r>
          <a:r>
            <a:rPr lang="en-US" sz="1600" b="1" kern="1200" dirty="0"/>
            <a:t>training</a:t>
          </a:r>
          <a:r>
            <a:rPr lang="en-US" sz="1600" b="0" kern="1200" dirty="0"/>
            <a:t>.</a:t>
          </a:r>
        </a:p>
      </dsp:txBody>
      <dsp:txXfrm rot="-5400000">
        <a:off x="1132478" y="86265"/>
        <a:ext cx="9393617" cy="1317221"/>
      </dsp:txXfrm>
    </dsp:sp>
    <dsp:sp modelId="{C885B69A-C761-40A0-A570-639609DA3AA2}">
      <dsp:nvSpPr>
        <dsp:cNvPr id="0" name=""/>
        <dsp:cNvSpPr/>
      </dsp:nvSpPr>
      <dsp:spPr>
        <a:xfrm rot="5400000">
          <a:off x="-244091" y="2305641"/>
          <a:ext cx="1612352" cy="1128646"/>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t>Gender main-streaming</a:t>
          </a:r>
        </a:p>
      </dsp:txBody>
      <dsp:txXfrm rot="-5400000">
        <a:off x="-2238" y="2628111"/>
        <a:ext cx="1128646" cy="483706"/>
      </dsp:txXfrm>
    </dsp:sp>
    <dsp:sp modelId="{FBA3F8AE-1F19-4367-AD14-130159F9BE12}">
      <dsp:nvSpPr>
        <dsp:cNvPr id="0" name=""/>
        <dsp:cNvSpPr/>
      </dsp:nvSpPr>
      <dsp:spPr>
        <a:xfrm rot="5400000">
          <a:off x="5169044" y="-2471072"/>
          <a:ext cx="1864140" cy="9958367"/>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Projects’ design and implementation are expected </a:t>
          </a:r>
          <a:r>
            <a:rPr lang="en-US" sz="1600" b="1" kern="1200" dirty="0"/>
            <a:t>to promote </a:t>
          </a:r>
          <a:r>
            <a:rPr lang="en-US" sz="1600" kern="1200" dirty="0"/>
            <a:t>gender equality and non-discrimination mainstreaming. </a:t>
          </a:r>
        </a:p>
        <a:p>
          <a:pPr marL="171450" lvl="1" indent="-171450" algn="l" defTabSz="711200">
            <a:lnSpc>
              <a:spcPct val="90000"/>
            </a:lnSpc>
            <a:spcBef>
              <a:spcPct val="0"/>
            </a:spcBef>
            <a:spcAft>
              <a:spcPct val="15000"/>
            </a:spcAft>
            <a:buChar char="••"/>
          </a:pPr>
          <a:r>
            <a:rPr lang="en-US" sz="1600" kern="1200" dirty="0"/>
            <a:t>Gender analysis, </a:t>
          </a:r>
          <a:r>
            <a:rPr lang="en-US" sz="1600" b="1" kern="1200" dirty="0"/>
            <a:t>mapping potential different needs of and impact on women and Amen</a:t>
          </a:r>
        </a:p>
        <a:p>
          <a:pPr marL="171450" lvl="1" indent="-171450" algn="l" defTabSz="711200">
            <a:lnSpc>
              <a:spcPct val="90000"/>
            </a:lnSpc>
            <a:spcBef>
              <a:spcPct val="0"/>
            </a:spcBef>
            <a:spcAft>
              <a:spcPct val="15000"/>
            </a:spcAft>
            <a:buChar char="••"/>
          </a:pPr>
          <a:r>
            <a:rPr lang="en-US" sz="1600" kern="1200" dirty="0"/>
            <a:t>Integrating </a:t>
          </a:r>
          <a:r>
            <a:rPr lang="en-US" sz="1600" b="1" kern="1200" dirty="0"/>
            <a:t>a gender equality perspective </a:t>
          </a:r>
          <a:r>
            <a:rPr lang="en-US" sz="1600" kern="1200" dirty="0"/>
            <a:t>in the design of the activities. </a:t>
          </a:r>
        </a:p>
        <a:p>
          <a:pPr marL="171450" lvl="1" indent="-171450" algn="l" defTabSz="711200">
            <a:lnSpc>
              <a:spcPct val="90000"/>
            </a:lnSpc>
            <a:spcBef>
              <a:spcPct val="0"/>
            </a:spcBef>
            <a:spcAft>
              <a:spcPct val="15000"/>
            </a:spcAft>
            <a:buChar char="••"/>
          </a:pPr>
          <a:r>
            <a:rPr lang="en-US" sz="1600" kern="1200" dirty="0"/>
            <a:t>Applicants are expected to design and implement their communication and dissemination </a:t>
          </a:r>
          <a:r>
            <a:rPr lang="en-US" sz="1600" b="1" kern="1200" dirty="0"/>
            <a:t>activities in a gender-sensitive way</a:t>
          </a:r>
          <a:r>
            <a:rPr lang="en-US" sz="1600" b="0" kern="1200" dirty="0"/>
            <a:t>. </a:t>
          </a:r>
        </a:p>
        <a:p>
          <a:pPr marL="171450" lvl="1" indent="-171450" algn="l" defTabSz="711200">
            <a:lnSpc>
              <a:spcPct val="90000"/>
            </a:lnSpc>
            <a:spcBef>
              <a:spcPct val="0"/>
            </a:spcBef>
            <a:spcAft>
              <a:spcPct val="15000"/>
            </a:spcAft>
            <a:buChar char="••"/>
          </a:pPr>
          <a:r>
            <a:rPr lang="en-US" sz="1600" kern="1200" dirty="0"/>
            <a:t>Proposals that integrate a </a:t>
          </a:r>
          <a:r>
            <a:rPr lang="en-US" sz="1600" b="1" kern="1200" dirty="0"/>
            <a:t>gender-perspective across all their activities will be considered of higher quality</a:t>
          </a:r>
          <a:r>
            <a:rPr lang="en-US" sz="1600" kern="1200" dirty="0"/>
            <a:t>.</a:t>
          </a:r>
        </a:p>
      </dsp:txBody>
      <dsp:txXfrm rot="-5400000">
        <a:off x="1121931" y="1667041"/>
        <a:ext cx="9867367" cy="1682140"/>
      </dsp:txXfrm>
    </dsp:sp>
    <dsp:sp modelId="{E1CF2863-E1F7-4BA7-874A-CBA1B45676AE}">
      <dsp:nvSpPr>
        <dsp:cNvPr id="0" name=""/>
        <dsp:cNvSpPr/>
      </dsp:nvSpPr>
      <dsp:spPr>
        <a:xfrm rot="5400000">
          <a:off x="-244091" y="3761994"/>
          <a:ext cx="1612352" cy="1128646"/>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t>EU values</a:t>
          </a:r>
        </a:p>
      </dsp:txBody>
      <dsp:txXfrm rot="-5400000">
        <a:off x="-2238" y="4084464"/>
        <a:ext cx="1128646" cy="483706"/>
      </dsp:txXfrm>
    </dsp:sp>
    <dsp:sp modelId="{5B4CF775-08D8-4F54-99BA-E22B1AE1171E}">
      <dsp:nvSpPr>
        <dsp:cNvPr id="0" name=""/>
        <dsp:cNvSpPr/>
      </dsp:nvSpPr>
      <dsp:spPr>
        <a:xfrm rot="5400000">
          <a:off x="5569408" y="-942460"/>
          <a:ext cx="1060427" cy="9949413"/>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rtl="0">
            <a:lnSpc>
              <a:spcPct val="90000"/>
            </a:lnSpc>
            <a:spcBef>
              <a:spcPct val="0"/>
            </a:spcBef>
            <a:spcAft>
              <a:spcPct val="15000"/>
            </a:spcAft>
            <a:buChar char="••"/>
          </a:pPr>
          <a:r>
            <a:rPr lang="en-US" sz="1600" b="0" u="none" kern="1200" dirty="0"/>
            <a:t>Applicants must show in their application that they </a:t>
          </a:r>
          <a:r>
            <a:rPr lang="en-US" sz="1600" b="1" u="none" kern="1200" dirty="0"/>
            <a:t>respect ethical principles</a:t>
          </a:r>
          <a:endParaRPr lang="en-US" sz="1300" b="0" u="none" kern="1200" dirty="0"/>
        </a:p>
        <a:p>
          <a:pPr marL="171450" lvl="1" indent="-171450" algn="l" defTabSz="711200">
            <a:lnSpc>
              <a:spcPct val="90000"/>
            </a:lnSpc>
            <a:spcBef>
              <a:spcPct val="0"/>
            </a:spcBef>
            <a:spcAft>
              <a:spcPct val="15000"/>
            </a:spcAft>
            <a:buChar char="••"/>
          </a:pPr>
          <a:r>
            <a:rPr lang="en-US" sz="1600" b="1" u="none" kern="1200" dirty="0"/>
            <a:t>Respect EU values based on Article 2 of the Treaty on the European Union and Article of the 21 EU Charter of Fundamental Rights</a:t>
          </a:r>
        </a:p>
        <a:p>
          <a:pPr marL="171450" lvl="1" indent="-171450" algn="l" defTabSz="711200">
            <a:lnSpc>
              <a:spcPct val="90000"/>
            </a:lnSpc>
            <a:spcBef>
              <a:spcPct val="0"/>
            </a:spcBef>
            <a:spcAft>
              <a:spcPct val="15000"/>
            </a:spcAft>
            <a:buChar char="••"/>
          </a:pPr>
          <a:r>
            <a:rPr lang="en-US" sz="1600" b="0" u="none" kern="1200" dirty="0"/>
            <a:t>Check of all applicants of a consortium for </a:t>
          </a:r>
          <a:r>
            <a:rPr lang="en-US" sz="1600" b="1" u="none" kern="1200" dirty="0"/>
            <a:t>EU Values compliance</a:t>
          </a:r>
        </a:p>
      </dsp:txBody>
      <dsp:txXfrm rot="-5400000">
        <a:off x="1124915" y="3553799"/>
        <a:ext cx="9897647" cy="956895"/>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3A939EFE-0303-44F6-9A16-FD3B5E015DB1}" type="datetimeFigureOut">
              <a:rPr lang="en-GB" smtClean="0"/>
              <a:t>31/01/2023</a:t>
            </a:fld>
            <a:endParaRPr lang="en-GB"/>
          </a:p>
        </p:txBody>
      </p:sp>
      <p:sp>
        <p:nvSpPr>
          <p:cNvPr id="4" name="Footer Placeholder 3"/>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C4F04766-77AF-4EBE-9704-229FD5F6AD6A}" type="slidenum">
              <a:rPr lang="en-GB" smtClean="0"/>
              <a:t>‹Nr.›</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A3B926D1-0013-4A80-B64E-9D824EE65210}" type="datetimeFigureOut">
              <a:rPr lang="en-GB" smtClean="0"/>
              <a:t>31/01/2023</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59CF2995-AB43-4B7C-B8CD-9DC7C3692A9C}" type="slidenum">
              <a:rPr lang="en-GB" smtClean="0"/>
              <a:t>‹Nr.›</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p:spPr>
        <p:txBody>
          <a:bodyPr/>
          <a:lstStyle/>
          <a:p>
            <a:endParaRPr lang="en-GB" altLang="en-US">
              <a:latin typeface="Arial" panose="020B0604020202020204" pitchFamily="34" charset="0"/>
            </a:endParaRPr>
          </a:p>
        </p:txBody>
      </p:sp>
      <p:sp>
        <p:nvSpPr>
          <p:cNvPr id="6148"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3C01284F-CF58-42EE-AE84-0B7C3FF3B3BB}" type="slidenum">
              <a:rPr lang="en-GB" altLang="en-US" smtClean="0">
                <a:solidFill>
                  <a:schemeClr val="tx1"/>
                </a:solidFill>
                <a:latin typeface="Arial" panose="020B0604020202020204" pitchFamily="34" charset="0"/>
              </a:rPr>
              <a:pPr/>
              <a:t>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051094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36</a:t>
            </a:fld>
            <a:endParaRPr lang="en-GB"/>
          </a:p>
        </p:txBody>
      </p:sp>
    </p:spTree>
    <p:extLst>
      <p:ext uri="{BB962C8B-B14F-4D97-AF65-F5344CB8AC3E}">
        <p14:creationId xmlns:p14="http://schemas.microsoft.com/office/powerpoint/2010/main" val="1671559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43</a:t>
            </a:fld>
            <a:endParaRPr lang="en-GB"/>
          </a:p>
        </p:txBody>
      </p:sp>
    </p:spTree>
    <p:extLst>
      <p:ext uri="{BB962C8B-B14F-4D97-AF65-F5344CB8AC3E}">
        <p14:creationId xmlns:p14="http://schemas.microsoft.com/office/powerpoint/2010/main" val="208803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p:spPr>
        <p:txBody>
          <a:bodyPr/>
          <a:lstStyle/>
          <a:p>
            <a:endParaRPr lang="en-GB" altLang="en-US">
              <a:latin typeface="Arial" panose="020B0604020202020204" pitchFamily="34" charset="0"/>
            </a:endParaRPr>
          </a:p>
        </p:txBody>
      </p:sp>
      <p:sp>
        <p:nvSpPr>
          <p:cNvPr id="6148"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3C01284F-CF58-42EE-AE84-0B7C3FF3B3BB}" type="slidenum">
              <a:rPr lang="en-GB" altLang="en-US" smtClean="0">
                <a:solidFill>
                  <a:schemeClr val="tx1"/>
                </a:solidFill>
                <a:latin typeface="Arial" panose="020B0604020202020204" pitchFamily="34" charset="0"/>
              </a:rPr>
              <a:pPr/>
              <a:t>44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2406558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45</a:t>
            </a:fld>
            <a:endParaRPr lang="en-GB"/>
          </a:p>
        </p:txBody>
      </p:sp>
    </p:spTree>
    <p:extLst>
      <p:ext uri="{BB962C8B-B14F-4D97-AF65-F5344CB8AC3E}">
        <p14:creationId xmlns:p14="http://schemas.microsoft.com/office/powerpoint/2010/main" val="3735285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9CF2995-AB43-4B7C-B8CD-9DC7C3692A9C}" type="slidenum">
              <a:rPr lang="en-GB" smtClean="0"/>
              <a:t>46</a:t>
            </a:fld>
            <a:endParaRPr lang="en-GB"/>
          </a:p>
        </p:txBody>
      </p:sp>
    </p:spTree>
    <p:extLst>
      <p:ext uri="{BB962C8B-B14F-4D97-AF65-F5344CB8AC3E}">
        <p14:creationId xmlns:p14="http://schemas.microsoft.com/office/powerpoint/2010/main" val="36878591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47</a:t>
            </a:fld>
            <a:endParaRPr lang="en-GB"/>
          </a:p>
        </p:txBody>
      </p:sp>
    </p:spTree>
    <p:extLst>
      <p:ext uri="{BB962C8B-B14F-4D97-AF65-F5344CB8AC3E}">
        <p14:creationId xmlns:p14="http://schemas.microsoft.com/office/powerpoint/2010/main" val="548599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48</a:t>
            </a:fld>
            <a:endParaRPr lang="en-GB"/>
          </a:p>
        </p:txBody>
      </p:sp>
    </p:spTree>
    <p:extLst>
      <p:ext uri="{BB962C8B-B14F-4D97-AF65-F5344CB8AC3E}">
        <p14:creationId xmlns:p14="http://schemas.microsoft.com/office/powerpoint/2010/main" val="1071689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59CF2995-AB43-4B7C-B8CD-9DC7C3692A9C}" type="slidenum">
              <a:rPr lang="en-GB" smtClean="0"/>
              <a:t>49</a:t>
            </a:fld>
            <a:endParaRPr lang="en-GB"/>
          </a:p>
        </p:txBody>
      </p:sp>
    </p:spTree>
    <p:extLst>
      <p:ext uri="{BB962C8B-B14F-4D97-AF65-F5344CB8AC3E}">
        <p14:creationId xmlns:p14="http://schemas.microsoft.com/office/powerpoint/2010/main" val="2958618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p:spPr>
        <p:txBody>
          <a:bodyPr/>
          <a:lstStyle/>
          <a:p>
            <a:pPr marL="0" indent="0">
              <a:buNone/>
            </a:pPr>
            <a:endParaRPr lang="en-GB" altLang="en-US">
              <a:latin typeface="Arial" panose="020B0604020202020204" pitchFamily="34" charset="0"/>
            </a:endParaRPr>
          </a:p>
        </p:txBody>
      </p:sp>
      <p:sp>
        <p:nvSpPr>
          <p:cNvPr id="53252"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28663" indent="-279400">
              <a:spcBef>
                <a:spcPct val="30000"/>
              </a:spcBef>
              <a:defRPr sz="1200">
                <a:solidFill>
                  <a:schemeClr val="tx1"/>
                </a:solidFill>
                <a:latin typeface="Arial" panose="020B0604020202020204" pitchFamily="34" charset="0"/>
              </a:defRPr>
            </a:lvl2pPr>
            <a:lvl3pPr marL="1120775" indent="-223838">
              <a:spcBef>
                <a:spcPct val="30000"/>
              </a:spcBef>
              <a:defRPr sz="1200">
                <a:solidFill>
                  <a:schemeClr val="tx1"/>
                </a:solidFill>
                <a:latin typeface="Arial" panose="020B0604020202020204" pitchFamily="34" charset="0"/>
              </a:defRPr>
            </a:lvl3pPr>
            <a:lvl4pPr marL="1570038" indent="-223838">
              <a:spcBef>
                <a:spcPct val="30000"/>
              </a:spcBef>
              <a:defRPr sz="1200">
                <a:solidFill>
                  <a:schemeClr val="tx1"/>
                </a:solidFill>
                <a:latin typeface="Arial" panose="020B0604020202020204" pitchFamily="34" charset="0"/>
              </a:defRPr>
            </a:lvl4pPr>
            <a:lvl5pPr marL="2019300" indent="-223838">
              <a:spcBef>
                <a:spcPct val="30000"/>
              </a:spcBef>
              <a:defRPr sz="1200">
                <a:solidFill>
                  <a:schemeClr val="tx1"/>
                </a:solidFill>
                <a:latin typeface="Arial" panose="020B0604020202020204" pitchFamily="34" charset="0"/>
              </a:defRPr>
            </a:lvl5pPr>
            <a:lvl6pPr marL="2476500" indent="-223838" eaLnBrk="0" fontAlgn="base" hangingPunct="0">
              <a:spcBef>
                <a:spcPct val="30000"/>
              </a:spcBef>
              <a:spcAft>
                <a:spcPct val="0"/>
              </a:spcAft>
              <a:defRPr sz="1200">
                <a:solidFill>
                  <a:schemeClr val="tx1"/>
                </a:solidFill>
                <a:latin typeface="Arial" panose="020B0604020202020204" pitchFamily="34" charset="0"/>
              </a:defRPr>
            </a:lvl6pPr>
            <a:lvl7pPr marL="2933700" indent="-223838" eaLnBrk="0" fontAlgn="base" hangingPunct="0">
              <a:spcBef>
                <a:spcPct val="30000"/>
              </a:spcBef>
              <a:spcAft>
                <a:spcPct val="0"/>
              </a:spcAft>
              <a:defRPr sz="1200">
                <a:solidFill>
                  <a:schemeClr val="tx1"/>
                </a:solidFill>
                <a:latin typeface="Arial" panose="020B0604020202020204" pitchFamily="34" charset="0"/>
              </a:defRPr>
            </a:lvl7pPr>
            <a:lvl8pPr marL="3390900" indent="-223838" eaLnBrk="0" fontAlgn="base" hangingPunct="0">
              <a:spcBef>
                <a:spcPct val="30000"/>
              </a:spcBef>
              <a:spcAft>
                <a:spcPct val="0"/>
              </a:spcAft>
              <a:defRPr sz="1200">
                <a:solidFill>
                  <a:schemeClr val="tx1"/>
                </a:solidFill>
                <a:latin typeface="Arial" panose="020B0604020202020204" pitchFamily="34" charset="0"/>
              </a:defRPr>
            </a:lvl8pPr>
            <a:lvl9pPr marL="3848100" indent="-22383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9142121-FE28-48ED-8A61-554700D64413}" type="slidenum">
              <a:rPr lang="en-GB" altLang="en-US" smtClean="0"/>
              <a:pPr>
                <a:spcBef>
                  <a:spcPct val="0"/>
                </a:spcBef>
              </a:pPr>
              <a:t>50</a:t>
            </a:fld>
            <a:endParaRPr lang="en-GB" altLang="en-US"/>
          </a:p>
        </p:txBody>
      </p:sp>
    </p:spTree>
    <p:extLst>
      <p:ext uri="{BB962C8B-B14F-4D97-AF65-F5344CB8AC3E}">
        <p14:creationId xmlns:p14="http://schemas.microsoft.com/office/powerpoint/2010/main" val="64840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fld id="{59CF2995-AB43-4B7C-B8CD-9DC7C3692A9C}" type="slidenum">
              <a:rPr lang="en-GB" smtClean="0"/>
              <a:t>51</a:t>
            </a:fld>
            <a:endParaRPr lang="en-GB"/>
          </a:p>
        </p:txBody>
      </p:sp>
    </p:spTree>
    <p:extLst>
      <p:ext uri="{BB962C8B-B14F-4D97-AF65-F5344CB8AC3E}">
        <p14:creationId xmlns:p14="http://schemas.microsoft.com/office/powerpoint/2010/main" val="3211988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18932028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59CF2995-AB43-4B7C-B8CD-9DC7C3692A9C}" type="slidenum">
              <a:rPr lang="en-GB" smtClean="0"/>
              <a:t>54</a:t>
            </a:fld>
            <a:endParaRPr lang="en-GB"/>
          </a:p>
        </p:txBody>
      </p:sp>
    </p:spTree>
    <p:extLst>
      <p:ext uri="{BB962C8B-B14F-4D97-AF65-F5344CB8AC3E}">
        <p14:creationId xmlns:p14="http://schemas.microsoft.com/office/powerpoint/2010/main" val="40510225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55</a:t>
            </a:fld>
            <a:endParaRPr lang="en-GB"/>
          </a:p>
        </p:txBody>
      </p:sp>
    </p:spTree>
    <p:extLst>
      <p:ext uri="{BB962C8B-B14F-4D97-AF65-F5344CB8AC3E}">
        <p14:creationId xmlns:p14="http://schemas.microsoft.com/office/powerpoint/2010/main" val="2052392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57</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8</a:t>
            </a:fld>
            <a:endParaRPr lang="en-GB"/>
          </a:p>
        </p:txBody>
      </p:sp>
    </p:spTree>
    <p:extLst>
      <p:ext uri="{BB962C8B-B14F-4D97-AF65-F5344CB8AC3E}">
        <p14:creationId xmlns:p14="http://schemas.microsoft.com/office/powerpoint/2010/main" val="3624582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3891227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12</a:t>
            </a:fld>
            <a:endParaRPr lang="en-GB"/>
          </a:p>
        </p:txBody>
      </p:sp>
    </p:spTree>
    <p:extLst>
      <p:ext uri="{BB962C8B-B14F-4D97-AF65-F5344CB8AC3E}">
        <p14:creationId xmlns:p14="http://schemas.microsoft.com/office/powerpoint/2010/main" val="3363147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p:spPr>
        <p:txBody>
          <a:bodyPr/>
          <a:lstStyle/>
          <a:p>
            <a:endParaRPr lang="en-GB" altLang="en-US">
              <a:latin typeface="Arial" panose="020B0604020202020204" pitchFamily="34" charset="0"/>
            </a:endParaRPr>
          </a:p>
        </p:txBody>
      </p:sp>
      <p:sp>
        <p:nvSpPr>
          <p:cNvPr id="6148" name="Slide Number Placeholder 3"/>
          <p:cNvSpPr>
            <a:spLocks noGrp="1"/>
          </p:cNvSpPr>
          <p:nvPr>
            <p:ph type="sldNum" sz="quarter" idx="5"/>
          </p:nvPr>
        </p:nvSpPr>
        <p:spPr>
          <a:noFill/>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3C01284F-CF58-42EE-AE84-0B7C3FF3B3BB}" type="slidenum">
              <a:rPr lang="en-GB" altLang="en-US" smtClean="0">
                <a:solidFill>
                  <a:schemeClr val="tx1"/>
                </a:solidFill>
                <a:latin typeface="Arial" panose="020B0604020202020204" pitchFamily="34" charset="0"/>
              </a:rPr>
              <a:pPr/>
              <a:t>26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072834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a:p>
          <a:p>
            <a:endParaRPr lang="en-GB" baseline="0"/>
          </a:p>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27</a:t>
            </a:fld>
            <a:endParaRPr lang="en-GB"/>
          </a:p>
        </p:txBody>
      </p:sp>
    </p:spTree>
    <p:extLst>
      <p:ext uri="{BB962C8B-B14F-4D97-AF65-F5344CB8AC3E}">
        <p14:creationId xmlns:p14="http://schemas.microsoft.com/office/powerpoint/2010/main" val="2767015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a:p>
          <a:p>
            <a:endParaRPr lang="en-GB" baseline="0"/>
          </a:p>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28</a:t>
            </a:fld>
            <a:endParaRPr lang="en-GB"/>
          </a:p>
        </p:txBody>
      </p:sp>
    </p:spTree>
    <p:extLst>
      <p:ext uri="{BB962C8B-B14F-4D97-AF65-F5344CB8AC3E}">
        <p14:creationId xmlns:p14="http://schemas.microsoft.com/office/powerpoint/2010/main" val="892239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35</a:t>
            </a:fld>
            <a:endParaRPr lang="en-GB"/>
          </a:p>
        </p:txBody>
      </p:sp>
    </p:spTree>
    <p:extLst>
      <p:ext uri="{BB962C8B-B14F-4D97-AF65-F5344CB8AC3E}">
        <p14:creationId xmlns:p14="http://schemas.microsoft.com/office/powerpoint/2010/main" val="6098948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F46C79FD-C571-418B-AB0F-5EE936C85276}" type="slidenum">
              <a:rPr lang="en-GB" smtClean="0"/>
              <a:t>‹Nr.›</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Click to 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F46C79FD-C571-418B-AB0F-5EE936C85276}" type="slidenum">
              <a:rPr lang="en-GB" smtClean="0"/>
              <a:t>‹Nr.›</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Click to 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Click to 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Click to 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Click to 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Click to 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Click to 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Click to 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‹Nr.›</a:t>
            </a:fld>
            <a:endParaRPr lang="en-GB"/>
          </a:p>
        </p:txBody>
      </p:sp>
      <p:sp>
        <p:nvSpPr>
          <p:cNvPr id="6" name="Text Placeholder 5"/>
          <p:cNvSpPr>
            <a:spLocks noGrp="1"/>
          </p:cNvSpPr>
          <p:nvPr>
            <p:ph type="body" sz="quarter" idx="14"/>
          </p:nvPr>
        </p:nvSpPr>
        <p:spPr>
          <a:xfrm>
            <a:off x="838200" y="3630613"/>
            <a:ext cx="10515600" cy="20351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‹Nr.›</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‹Nr.›</a:t>
            </a:fld>
            <a:endParaRPr lang="en-GB"/>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Click to 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commission.europa.eu/document/688807ed-a1a5-4526-a8b2-9d89dd47911c_en" TargetMode="External"/><Relationship Id="rId2" Type="http://schemas.openxmlformats.org/officeDocument/2006/relationships/hyperlink" Target="https://eur-lex.europa.eu/legal-content/EN/TXT/?uri=CELEX%3A52020DC0711&amp;qid=1608047356199" TargetMode="External"/><Relationship Id="rId1" Type="http://schemas.openxmlformats.org/officeDocument/2006/relationships/slideLayout" Target="../slideLayouts/slideLayout8.xml"/><Relationship Id="rId5" Type="http://schemas.openxmlformats.org/officeDocument/2006/relationships/hyperlink" Target="https://fra.europa.eu/fr/cooperation/civil-society/civil-society-space" TargetMode="External"/><Relationship Id="rId4" Type="http://schemas.openxmlformats.org/officeDocument/2006/relationships/hyperlink" Target="https://commission.europa.eu/strategy-and-policy/policies/justice-and-fundamental-rights/upholding-rule-law/rule-law/rule-law-mechanism_en"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s://curia.europa.eu/juris/liste.jsf?language=en&amp;jur=C%2CT%2CF&amp;num=C-78/18&amp;parties=&amp;dates=error&amp;docnodecision=docnodecision&amp;allcommjo=allcommjo&amp;affint=affint&amp;affclose=affclose&amp;alldocrec=alldocrec&amp;docdecision=docdecision&amp;docor=docor&amp;docav=docav&amp;docsom=docsom&amp;docinf=docinf&amp;alldocnorec=alldocnorec&amp;docnoor=docnoor&amp;docppoag=docppoag&amp;radtypeord=on&amp;newform=newform&amp;docj=docj&amp;docop=docop&amp;docnoj=docnoj&amp;typeord=ALL&amp;domaine=&amp;mots=&amp;resmax=100&amp;Submit=Rechercher" TargetMode="Externa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10.svg"/></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4.png"/><Relationship Id="rId2" Type="http://schemas.openxmlformats.org/officeDocument/2006/relationships/diagramData" Target="../diagrams/data5.xml"/><Relationship Id="rId1" Type="http://schemas.openxmlformats.org/officeDocument/2006/relationships/slideLayout" Target="../slideLayouts/slideLayout8.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8.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5.xml.rels><?xml version="1.0" encoding="UTF-8" standalone="yes"?>
<Relationships xmlns="http://schemas.openxmlformats.org/package/2006/relationships"><Relationship Id="rId8" Type="http://schemas.openxmlformats.org/officeDocument/2006/relationships/hyperlink" Target="https://ec.europa.eu/info/funding-tenders/opportunities/portal/screen/opportunities/topic-search;callCode=CERV-2023-CHAR-LITI;freeTextSearchKeyword=;matchWholeText=true;typeCodes=1,0;statusCodes=31094501,31094502,31094503;programmePeriod=2021%20-%202027;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8.xml"/><Relationship Id="rId5" Type="http://schemas.openxmlformats.org/officeDocument/2006/relationships/diagramQuickStyle" Target="../diagrams/quickStyle8.xml"/><Relationship Id="rId10" Type="http://schemas.openxmlformats.org/officeDocument/2006/relationships/image" Target="../media/image27.svg"/><Relationship Id="rId4" Type="http://schemas.openxmlformats.org/officeDocument/2006/relationships/diagramLayout" Target="../diagrams/layout8.xml"/><Relationship Id="rId9" Type="http://schemas.openxmlformats.org/officeDocument/2006/relationships/image" Target="../media/image25.png"/></Relationships>
</file>

<file path=ppt/slides/_rels/slide36.xml.rels><?xml version="1.0" encoding="UTF-8" standalone="yes"?>
<Relationships xmlns="http://schemas.openxmlformats.org/package/2006/relationships"><Relationship Id="rId8" Type="http://schemas.openxmlformats.org/officeDocument/2006/relationships/hyperlink" Target="https://ec.europa.eu/info/funding-tenders/opportunities/portal/screen/opportunities/topic-search;callCode=CERV-2023-CHAR-LITI;freeTextSearchKeyword=;matchWholeText=true;typeCodes=1,0;statusCodes=31094501,31094502,31094503;programmePeriod=2021%20-%202027;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diagramColors" Target="../diagrams/colors9.xml"/><Relationship Id="rId5" Type="http://schemas.openxmlformats.org/officeDocument/2006/relationships/diagramQuickStyle" Target="../diagrams/quickStyle9.xml"/><Relationship Id="rId10" Type="http://schemas.openxmlformats.org/officeDocument/2006/relationships/image" Target="../media/image27.svg"/><Relationship Id="rId4" Type="http://schemas.openxmlformats.org/officeDocument/2006/relationships/diagramLayout" Target="../diagrams/layout9.xml"/><Relationship Id="rId9"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29.svg"/><Relationship Id="rId7" Type="http://schemas.openxmlformats.org/officeDocument/2006/relationships/diagramColors" Target="../diagrams/colors10.xml"/><Relationship Id="rId2" Type="http://schemas.openxmlformats.org/officeDocument/2006/relationships/image" Target="../media/image26.png"/><Relationship Id="rId1" Type="http://schemas.openxmlformats.org/officeDocument/2006/relationships/slideLayout" Target="../slideLayouts/slideLayout8.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29.svg"/><Relationship Id="rId7" Type="http://schemas.openxmlformats.org/officeDocument/2006/relationships/diagramColors" Target="../diagrams/colors11.xml"/><Relationship Id="rId2" Type="http://schemas.openxmlformats.org/officeDocument/2006/relationships/image" Target="../media/image27.png"/><Relationship Id="rId1" Type="http://schemas.openxmlformats.org/officeDocument/2006/relationships/slideLayout" Target="../slideLayouts/slideLayout8.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42.xml.rels><?xml version="1.0" encoding="UTF-8" standalone="yes"?>
<Relationships xmlns="http://schemas.openxmlformats.org/package/2006/relationships"><Relationship Id="rId3" Type="http://schemas.openxmlformats.org/officeDocument/2006/relationships/hyperlink" Target="https://ec.europa.eu/info/funding-tenders/opportunities/portal/screen/opportunities/topic-details/cerv-2023-char-liti-litigation;callCode=null;freeTextSearchKeyword=;matchWholeText=true;typeCodes=1,0;statusCodes=31094502;programmePeriod=2021%20-%202027;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2" Type="http://schemas.openxmlformats.org/officeDocument/2006/relationships/image" Target="../media/image31.png"/><Relationship Id="rId1" Type="http://schemas.openxmlformats.org/officeDocument/2006/relationships/slideLayout" Target="../slideLayouts/slideLayout8.xml"/><Relationship Id="rId5" Type="http://schemas.openxmlformats.org/officeDocument/2006/relationships/image" Target="../media/image27.svg"/><Relationship Id="rId4" Type="http://schemas.openxmlformats.org/officeDocument/2006/relationships/image" Target="../media/image25.png"/></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hyperlink" Target="https://ec.europa.eu/info/funding-tenders/opportunities/portal/screen/home"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8" Type="http://schemas.openxmlformats.org/officeDocument/2006/relationships/hyperlink" Target="https://ec.europa.eu/info/funding-tenders/opportunities/portal/screen/opportunities/topic-details/cerv-2023-char-liti-whistle;callCode=CERV-2023-CHAR-LITI;freeTextSearchKeyword=;matchWholeText=true;typeCodes=0,1,2,8;statusCodes=31094501,31094502,31094503;programmePeriod=null;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3" Type="http://schemas.openxmlformats.org/officeDocument/2006/relationships/hyperlink" Target="https://ec.europa.eu/info/funding-tenders/opportunities/docs/2021-2027/cerv/wp-call/2023/call-fiche_cerv-2023-char-liti_en.pdf" TargetMode="External"/><Relationship Id="rId7" Type="http://schemas.openxmlformats.org/officeDocument/2006/relationships/hyperlink" Target="https://ec.europa.eu/info/funding-tenders/opportunities/portal/screen/opportunities/topic-details/cerv-2023-char-liti-speech;callCode=CERV-2023-CHAR-LITI;freeTextSearchKeyword=;matchWholeText=true;typeCodes=0,1,2,8;statusCodes=31094501,31094502,31094503;programmePeriod=null;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hyperlink" Target="https://ec.europa.eu/info/funding-tenders/opportunities/portal/screen/opportunities/topic-details/cerv-2023-char-liti-litigation;callCode=CERV-2023-CHAR-LITI;freeTextSearchKeyword=;matchWholeText=true;typeCodes=0,1,2,8;statusCodes=31094501,31094502,31094503;programmePeriod=null;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5" Type="http://schemas.openxmlformats.org/officeDocument/2006/relationships/hyperlink" Target="https://ec.europa.eu/info/funding-tenders/opportunities/portal/screen/opportunities/topic-details/cerv-2023-char-liti-civic;callCode=CERV-2023-CHAR-LITI;freeTextSearchKeyword=;matchWholeText=true;typeCodes=0,1,2,8;statusCodes=31094501,31094502,31094503;programmePeriod=null;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topicSearchTablePageState" TargetMode="External"/><Relationship Id="rId4" Type="http://schemas.openxmlformats.org/officeDocument/2006/relationships/hyperlink" Target="https://ec.europa.eu/info/funding-tenders/opportunities/portal/screen/opportunities/topic-details/cerv-2023-char-liti-charter;callCode=CERV-2023-CHAR-LITI;freeTextSearchKeyword=;matchWholeText=true;typeCodes=1;statusCodes=31094501,31094502,31094503;programmePeriod=null;programCcm2Id=43251589;programDivisionCode=null;focusAreaCode=null;destinationGroup=null;missionGroup=null;geographicalZonesCode=null;programmeDivisionProspect=null;startDateLte=null;startDateGte=null;crossCuttingPriorityCode=null;cpvCode=null;performanceOfDelivery=null;sortQuery=sortStatus;orderBy=asc;onlyTenders=false;topicListKey=callTopicSearchTableState"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hyperlink" Target="https://www.eacea.ec.europa.eu/news-events/events/info-session-cerv-2023-char-liti-2023-02-16_en" TargetMode="External"/><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hyperlink" Target="https://webgate.ec.europa.eu/funding-tenders-opportunities/display/OM/Online+Manual" TargetMode="External"/><Relationship Id="rId7"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hyperlink" Target="mailto:EACEA-CERV@ec.europa.eu" TargetMode="External"/><Relationship Id="rId5" Type="http://schemas.openxmlformats.org/officeDocument/2006/relationships/hyperlink" Target="https://commission.europa.eu/system/files/2022-10/cerv_contact_points_04_october_2022_2.pdf" TargetMode="External"/><Relationship Id="rId4" Type="http://schemas.openxmlformats.org/officeDocument/2006/relationships/hyperlink" Target="https://webgate.ec.europa.eu/funding-tenders-opportunities/display/IT/IT+How+to" TargetMode="External"/></Relationships>
</file>

<file path=ppt/slides/_rels/slide5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eur-lex.europa.eu/legal-content/EN/TXT/?uri=CELEX%3A52020DC0711&amp;qid=1608047356199"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hyperlink" Target="https://commission.europa.eu/system/files/2022-12/1_1_179442_ann_rep_en_0.pdf" TargetMode="External"/><Relationship Id="rId4" Type="http://schemas.openxmlformats.org/officeDocument/2006/relationships/hyperlink" Target="https://commission.europa.eu/aid-development-cooperation-fundamental-rights/your-rights-eu/eu-charter-fundamental-rights/application-charter/annual-reports-application-charter_e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E74902-DFAF-4CE2-B769-A998E7C13578}"/>
              </a:ext>
            </a:extLst>
          </p:cNvPr>
          <p:cNvSpPr>
            <a:spLocks noGrp="1"/>
          </p:cNvSpPr>
          <p:nvPr>
            <p:ph type="subTitle" idx="1"/>
          </p:nvPr>
        </p:nvSpPr>
        <p:spPr>
          <a:xfrm>
            <a:off x="8312728" y="4317371"/>
            <a:ext cx="2918690" cy="1353755"/>
          </a:xfrm>
        </p:spPr>
        <p:txBody>
          <a:bodyPr anchor="t">
            <a:normAutofit fontScale="40000" lnSpcReduction="20000"/>
          </a:bodyPr>
          <a:lstStyle/>
          <a:p>
            <a:pPr algn="r"/>
            <a:r>
              <a:rPr lang="en-IE" sz="4000" dirty="0">
                <a:solidFill>
                  <a:schemeClr val="accent4"/>
                </a:solidFill>
              </a:rPr>
              <a:t>Online information session</a:t>
            </a:r>
          </a:p>
          <a:p>
            <a:pPr algn="r"/>
            <a:r>
              <a:rPr lang="en-IE" sz="4000" dirty="0">
                <a:solidFill>
                  <a:schemeClr val="accent4"/>
                </a:solidFill>
              </a:rPr>
              <a:t>Brussels,</a:t>
            </a:r>
          </a:p>
          <a:p>
            <a:pPr algn="r"/>
            <a:r>
              <a:rPr lang="en-IE" sz="4000" dirty="0">
                <a:solidFill>
                  <a:schemeClr val="accent4"/>
                </a:solidFill>
              </a:rPr>
              <a:t>26 Jan 2023</a:t>
            </a:r>
            <a:endParaRPr lang="en-BE" sz="4000" dirty="0">
              <a:solidFill>
                <a:schemeClr val="accent4"/>
              </a:solidFill>
            </a:endParaRPr>
          </a:p>
        </p:txBody>
      </p:sp>
      <p:sp>
        <p:nvSpPr>
          <p:cNvPr id="4" name="Text Placeholder 3">
            <a:extLst>
              <a:ext uri="{FF2B5EF4-FFF2-40B4-BE49-F238E27FC236}">
                <a16:creationId xmlns:a16="http://schemas.microsoft.com/office/drawing/2014/main" id="{7D3F2352-4857-4CD8-9868-DC591C693D15}"/>
              </a:ext>
            </a:extLst>
          </p:cNvPr>
          <p:cNvSpPr>
            <a:spLocks noGrp="1"/>
          </p:cNvSpPr>
          <p:nvPr>
            <p:ph type="body" sz="quarter" idx="13"/>
          </p:nvPr>
        </p:nvSpPr>
        <p:spPr>
          <a:xfrm>
            <a:off x="5661891" y="4285642"/>
            <a:ext cx="2017074" cy="1302357"/>
          </a:xfrm>
        </p:spPr>
        <p:txBody>
          <a:bodyPr/>
          <a:lstStyle/>
          <a:p>
            <a:r>
              <a:rPr lang="en-US" sz="2400" dirty="0">
                <a:solidFill>
                  <a:schemeClr val="accent4"/>
                </a:solidFill>
                <a:latin typeface="Gill Sans Nova" panose="020B0602020104020203" pitchFamily="34" charset="0"/>
              </a:rPr>
              <a:t>We will be starting at 09:00 o'clock</a:t>
            </a:r>
            <a:endParaRPr lang="en-BE" sz="2400" dirty="0">
              <a:solidFill>
                <a:schemeClr val="accent4"/>
              </a:solidFill>
            </a:endParaRPr>
          </a:p>
          <a:p>
            <a:endParaRPr lang="en-IE" dirty="0"/>
          </a:p>
        </p:txBody>
      </p:sp>
      <p:pic>
        <p:nvPicPr>
          <p:cNvPr id="6" name="Picture 5" descr="Graphical user interface&#10;&#10;Description automatically generated">
            <a:extLst>
              <a:ext uri="{FF2B5EF4-FFF2-40B4-BE49-F238E27FC236}">
                <a16:creationId xmlns:a16="http://schemas.microsoft.com/office/drawing/2014/main" id="{13AF3714-3617-47FF-9E0D-A9929F9D8F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8864" y="4128567"/>
            <a:ext cx="3892990" cy="1965960"/>
          </a:xfrm>
          <a:prstGeom prst="rect">
            <a:avLst/>
          </a:prstGeom>
        </p:spPr>
      </p:pic>
      <p:sp>
        <p:nvSpPr>
          <p:cNvPr id="7" name="Title 6">
            <a:extLst>
              <a:ext uri="{FF2B5EF4-FFF2-40B4-BE49-F238E27FC236}">
                <a16:creationId xmlns:a16="http://schemas.microsoft.com/office/drawing/2014/main" id="{08C8A923-EFCF-4538-9954-DB5A6E08029C}"/>
              </a:ext>
            </a:extLst>
          </p:cNvPr>
          <p:cNvSpPr>
            <a:spLocks noGrp="1"/>
          </p:cNvSpPr>
          <p:nvPr>
            <p:ph type="ctrTitle"/>
          </p:nvPr>
        </p:nvSpPr>
        <p:spPr>
          <a:xfrm>
            <a:off x="1071350" y="1992572"/>
            <a:ext cx="10215486" cy="2149523"/>
          </a:xfrm>
        </p:spPr>
        <p:txBody>
          <a:bodyPr/>
          <a:lstStyle/>
          <a:p>
            <a:pPr algn="ctr"/>
            <a:r>
              <a:rPr lang="en-US" dirty="0"/>
              <a:t>The 2023 </a:t>
            </a:r>
            <a:r>
              <a:rPr lang="en-IE" dirty="0"/>
              <a:t>CHAR-LITI Call </a:t>
            </a:r>
            <a:br>
              <a:rPr lang="en-IE" dirty="0"/>
            </a:br>
            <a:r>
              <a:rPr lang="en-IE" dirty="0"/>
              <a:t>for proposals </a:t>
            </a:r>
            <a:r>
              <a:rPr lang="en-US" dirty="0"/>
              <a:t>under the CERV </a:t>
            </a:r>
            <a:endParaRPr lang="en-IE" dirty="0"/>
          </a:p>
        </p:txBody>
      </p:sp>
    </p:spTree>
    <p:extLst>
      <p:ext uri="{BB962C8B-B14F-4D97-AF65-F5344CB8AC3E}">
        <p14:creationId xmlns:p14="http://schemas.microsoft.com/office/powerpoint/2010/main" val="14503393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D1B6E2-F42A-48FD-BAFB-61DFBC9EE837}"/>
              </a:ext>
            </a:extLst>
          </p:cNvPr>
          <p:cNvSpPr>
            <a:spLocks noGrp="1"/>
          </p:cNvSpPr>
          <p:nvPr>
            <p:ph idx="1"/>
          </p:nvPr>
        </p:nvSpPr>
        <p:spPr>
          <a:xfrm>
            <a:off x="838199" y="1397000"/>
            <a:ext cx="10905699" cy="5100054"/>
          </a:xfrm>
        </p:spPr>
        <p:txBody>
          <a:bodyPr/>
          <a:lstStyle/>
          <a:p>
            <a:pPr marL="0" indent="0" algn="ctr">
              <a:buNone/>
            </a:pPr>
            <a:r>
              <a:rPr lang="en-US" dirty="0">
                <a:solidFill>
                  <a:schemeClr val="tx2"/>
                </a:solidFill>
              </a:rPr>
              <a:t>Protecting fundamental rights in the digital age</a:t>
            </a:r>
          </a:p>
          <a:p>
            <a:pPr marL="0" indent="0" algn="ctr">
              <a:buNone/>
            </a:pPr>
            <a:endParaRPr lang="en-IE" dirty="0">
              <a:solidFill>
                <a:schemeClr val="tx2"/>
              </a:solidFill>
            </a:endParaRPr>
          </a:p>
          <a:p>
            <a:pPr marL="0" indent="0" algn="ctr">
              <a:buNone/>
            </a:pPr>
            <a:endParaRPr lang="en-IE" dirty="0">
              <a:solidFill>
                <a:schemeClr val="tx2"/>
              </a:solidFill>
            </a:endParaRPr>
          </a:p>
          <a:p>
            <a:pPr marL="0" indent="0" algn="ctr">
              <a:buNone/>
            </a:pPr>
            <a:r>
              <a:rPr lang="en-IE" dirty="0">
                <a:solidFill>
                  <a:schemeClr val="tx2"/>
                </a:solidFill>
              </a:rPr>
              <a:t>In practice, the projects will develop</a:t>
            </a:r>
          </a:p>
          <a:p>
            <a:r>
              <a:rPr lang="en-US" dirty="0">
                <a:solidFill>
                  <a:schemeClr val="tx2"/>
                </a:solidFill>
              </a:rPr>
              <a:t>guidelines (measures that ensure </a:t>
            </a:r>
            <a:r>
              <a:rPr lang="en-US" dirty="0" err="1">
                <a:solidFill>
                  <a:schemeClr val="tx2"/>
                </a:solidFill>
              </a:rPr>
              <a:t>gendersensitive</a:t>
            </a:r>
            <a:r>
              <a:rPr lang="en-US" dirty="0">
                <a:solidFill>
                  <a:schemeClr val="tx2"/>
                </a:solidFill>
              </a:rPr>
              <a:t> implementation), technical benchmarks and tools, including for algorithm-audits</a:t>
            </a:r>
            <a:endParaRPr lang="en-IE" dirty="0">
              <a:solidFill>
                <a:schemeClr val="tx2"/>
              </a:solidFill>
            </a:endParaRPr>
          </a:p>
          <a:p>
            <a:r>
              <a:rPr lang="en-US" b="1" dirty="0">
                <a:solidFill>
                  <a:schemeClr val="tx2"/>
                </a:solidFill>
              </a:rPr>
              <a:t>a concrete tool or a benchmark process </a:t>
            </a:r>
            <a:r>
              <a:rPr lang="en-US" dirty="0">
                <a:solidFill>
                  <a:schemeClr val="tx2"/>
                </a:solidFill>
              </a:rPr>
              <a:t>in an area of the applicant’s choice </a:t>
            </a:r>
            <a:r>
              <a:rPr lang="en-US" b="1" dirty="0">
                <a:solidFill>
                  <a:schemeClr val="tx2"/>
                </a:solidFill>
              </a:rPr>
              <a:t>with demonstrated relevance for fundamental rights</a:t>
            </a:r>
            <a:r>
              <a:rPr lang="en-US" dirty="0">
                <a:solidFill>
                  <a:schemeClr val="tx2"/>
                </a:solidFill>
              </a:rPr>
              <a:t>, without prescribing the area or the type of the tool</a:t>
            </a:r>
            <a:r>
              <a:rPr lang="en-US" b="1" dirty="0">
                <a:solidFill>
                  <a:schemeClr val="tx2"/>
                </a:solidFill>
              </a:rPr>
              <a:t> </a:t>
            </a:r>
            <a:r>
              <a:rPr lang="en-US" dirty="0">
                <a:solidFill>
                  <a:schemeClr val="tx2"/>
                </a:solidFill>
              </a:rPr>
              <a:t>(e.g. it could be </a:t>
            </a:r>
            <a:r>
              <a:rPr lang="en-US" b="1" dirty="0">
                <a:solidFill>
                  <a:schemeClr val="tx2"/>
                </a:solidFill>
              </a:rPr>
              <a:t>software, a benchmark data set, a simulation environment, a procedure</a:t>
            </a:r>
            <a:r>
              <a:rPr lang="en-US" dirty="0">
                <a:solidFill>
                  <a:schemeClr val="tx2"/>
                </a:solidFill>
              </a:rPr>
              <a:t>).</a:t>
            </a:r>
            <a:endParaRPr lang="en-IE" dirty="0">
              <a:solidFill>
                <a:schemeClr val="tx2"/>
              </a:solidFill>
            </a:endParaRPr>
          </a:p>
        </p:txBody>
      </p:sp>
      <p:sp>
        <p:nvSpPr>
          <p:cNvPr id="3" name="Title 2">
            <a:extLst>
              <a:ext uri="{FF2B5EF4-FFF2-40B4-BE49-F238E27FC236}">
                <a16:creationId xmlns:a16="http://schemas.microsoft.com/office/drawing/2014/main" id="{EAD399F1-9AB8-415A-8612-F4141CA69804}"/>
              </a:ext>
            </a:extLst>
          </p:cNvPr>
          <p:cNvSpPr>
            <a:spLocks noGrp="1"/>
          </p:cNvSpPr>
          <p:nvPr>
            <p:ph type="title"/>
          </p:nvPr>
        </p:nvSpPr>
        <p:spPr>
          <a:xfrm>
            <a:off x="970722" y="249383"/>
            <a:ext cx="10515600" cy="1134917"/>
          </a:xfrm>
        </p:spPr>
        <p:txBody>
          <a:bodyPr/>
          <a:lstStyle/>
          <a:p>
            <a:r>
              <a:rPr lang="en-150" sz="3600" dirty="0"/>
              <a:t>How would the projects support the Commission work towards</a:t>
            </a:r>
            <a:r>
              <a:rPr lang="fr-BE" sz="3600" dirty="0"/>
              <a:t> the </a:t>
            </a:r>
            <a:r>
              <a:rPr lang="fr-BE" sz="3600" dirty="0" err="1"/>
              <a:t>Charter’s</a:t>
            </a:r>
            <a:r>
              <a:rPr lang="fr-BE" sz="3600" dirty="0"/>
              <a:t> </a:t>
            </a:r>
            <a:r>
              <a:rPr lang="fr-BE" sz="3600" dirty="0" err="1"/>
              <a:t>themes</a:t>
            </a:r>
            <a:r>
              <a:rPr lang="fr-BE" sz="3600" dirty="0"/>
              <a:t>?</a:t>
            </a:r>
            <a:endParaRPr lang="en-IE" sz="3600" dirty="0"/>
          </a:p>
        </p:txBody>
      </p:sp>
      <p:sp>
        <p:nvSpPr>
          <p:cNvPr id="14" name="TextBox 13">
            <a:extLst>
              <a:ext uri="{FF2B5EF4-FFF2-40B4-BE49-F238E27FC236}">
                <a16:creationId xmlns:a16="http://schemas.microsoft.com/office/drawing/2014/main" id="{2E017458-AC37-4E55-BBB9-64EC3ECAF39F}"/>
              </a:ext>
            </a:extLst>
          </p:cNvPr>
          <p:cNvSpPr txBox="1"/>
          <p:nvPr/>
        </p:nvSpPr>
        <p:spPr>
          <a:xfrm>
            <a:off x="609599" y="1544934"/>
            <a:ext cx="2954421" cy="1754326"/>
          </a:xfrm>
          <a:prstGeom prst="rect">
            <a:avLst/>
          </a:prstGeom>
          <a:noFill/>
        </p:spPr>
        <p:txBody>
          <a:bodyPr wrap="square">
            <a:spAutoFit/>
          </a:bodyPr>
          <a:lstStyle/>
          <a:p>
            <a:pPr algn="ctr"/>
            <a:r>
              <a:rPr lang="en-US" dirty="0"/>
              <a:t>Aims to </a:t>
            </a:r>
            <a:r>
              <a:rPr lang="en-US" b="1" dirty="0"/>
              <a:t>protect fundamental rights </a:t>
            </a:r>
            <a:r>
              <a:rPr lang="en-US" dirty="0"/>
              <a:t>by </a:t>
            </a:r>
            <a:r>
              <a:rPr lang="en-US" b="1" dirty="0"/>
              <a:t>strengthening accountability for the use of automation where rights are at stake. </a:t>
            </a:r>
            <a:endParaRPr lang="en-IE" b="1" dirty="0"/>
          </a:p>
        </p:txBody>
      </p:sp>
      <p:sp>
        <p:nvSpPr>
          <p:cNvPr id="15" name="TextBox 14">
            <a:extLst>
              <a:ext uri="{FF2B5EF4-FFF2-40B4-BE49-F238E27FC236}">
                <a16:creationId xmlns:a16="http://schemas.microsoft.com/office/drawing/2014/main" id="{6721C81B-2052-442C-97CD-090CF413A8F2}"/>
              </a:ext>
            </a:extLst>
          </p:cNvPr>
          <p:cNvSpPr txBox="1"/>
          <p:nvPr/>
        </p:nvSpPr>
        <p:spPr>
          <a:xfrm>
            <a:off x="3911599" y="1905000"/>
            <a:ext cx="8088563" cy="1477328"/>
          </a:xfrm>
          <a:prstGeom prst="rect">
            <a:avLst/>
          </a:prstGeom>
          <a:noFill/>
        </p:spPr>
        <p:txBody>
          <a:bodyPr wrap="square" rtlCol="0">
            <a:spAutoFit/>
          </a:bodyPr>
          <a:lstStyle/>
          <a:p>
            <a:pPr algn="ctr"/>
            <a:r>
              <a:rPr lang="en-US" dirty="0">
                <a:solidFill>
                  <a:schemeClr val="tx2"/>
                </a:solidFill>
              </a:rPr>
              <a:t> </a:t>
            </a:r>
            <a:r>
              <a:rPr lang="en-US" dirty="0"/>
              <a:t>This includes approaches for addressing and combatting bias and multiple/</a:t>
            </a:r>
            <a:r>
              <a:rPr lang="en-US" b="1" dirty="0"/>
              <a:t>intersectional discrimination </a:t>
            </a:r>
          </a:p>
          <a:p>
            <a:pPr marL="285750" indent="-285750" algn="ctr">
              <a:buFont typeface="Arial" panose="020B0604020202020204" pitchFamily="34" charset="0"/>
              <a:buChar char="•"/>
            </a:pPr>
            <a:r>
              <a:rPr lang="en-US" dirty="0"/>
              <a:t>based on </a:t>
            </a:r>
            <a:r>
              <a:rPr lang="en-US" b="1" dirty="0"/>
              <a:t>gender </a:t>
            </a:r>
            <a:r>
              <a:rPr lang="en-US" dirty="0"/>
              <a:t>and on other grounds including </a:t>
            </a:r>
            <a:r>
              <a:rPr lang="en-US" b="1" dirty="0"/>
              <a:t>ethnic and racial origin</a:t>
            </a:r>
            <a:r>
              <a:rPr lang="en-US" dirty="0"/>
              <a:t>, caused or intensified using artificial intelligence systems.</a:t>
            </a:r>
            <a:endParaRPr lang="en-IE" dirty="0"/>
          </a:p>
          <a:p>
            <a:endParaRPr lang="en-IE" dirty="0"/>
          </a:p>
        </p:txBody>
      </p:sp>
    </p:spTree>
    <p:extLst>
      <p:ext uri="{BB962C8B-B14F-4D97-AF65-F5344CB8AC3E}">
        <p14:creationId xmlns:p14="http://schemas.microsoft.com/office/powerpoint/2010/main" val="3770875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546E95-514C-47DB-B79B-A70B3F3EE113}"/>
              </a:ext>
            </a:extLst>
          </p:cNvPr>
          <p:cNvSpPr>
            <a:spLocks noGrp="1"/>
          </p:cNvSpPr>
          <p:nvPr>
            <p:ph type="title"/>
          </p:nvPr>
        </p:nvSpPr>
        <p:spPr>
          <a:xfrm>
            <a:off x="1054100" y="482860"/>
            <a:ext cx="1346200" cy="5397240"/>
          </a:xfrm>
        </p:spPr>
        <p:txBody>
          <a:bodyPr vert="wordArtVert"/>
          <a:lstStyle/>
          <a:p>
            <a:r>
              <a:rPr lang="fr-BE" dirty="0"/>
              <a:t>E</a:t>
            </a:r>
            <a:r>
              <a:rPr lang="en-150" dirty="0"/>
              <a:t>xpected results</a:t>
            </a:r>
            <a:endParaRPr lang="en-IE" dirty="0"/>
          </a:p>
        </p:txBody>
      </p:sp>
      <p:sp>
        <p:nvSpPr>
          <p:cNvPr id="6" name="Content Placeholder 5">
            <a:extLst>
              <a:ext uri="{FF2B5EF4-FFF2-40B4-BE49-F238E27FC236}">
                <a16:creationId xmlns:a16="http://schemas.microsoft.com/office/drawing/2014/main" id="{C67BC0D5-B35A-4D6F-8886-9BC62D7F4683}"/>
              </a:ext>
            </a:extLst>
          </p:cNvPr>
          <p:cNvSpPr>
            <a:spLocks noGrp="1"/>
          </p:cNvSpPr>
          <p:nvPr>
            <p:ph idx="1"/>
          </p:nvPr>
        </p:nvSpPr>
        <p:spPr>
          <a:xfrm>
            <a:off x="2362200" y="0"/>
            <a:ext cx="9622998" cy="6591300"/>
          </a:xfrm>
        </p:spPr>
        <p:txBody>
          <a:bodyPr/>
          <a:lstStyle/>
          <a:p>
            <a:pPr marL="28575"/>
            <a:r>
              <a:rPr lang="en-GB" sz="1800" dirty="0">
                <a:effectLst/>
                <a:latin typeface="Calibri" panose="020F0502020204030204" pitchFamily="34" charset="0"/>
                <a:ea typeface="Calibri" panose="020F0502020204030204" pitchFamily="34" charset="0"/>
                <a:cs typeface="Times New Roman" panose="02020603050405020304" pitchFamily="18" charset="0"/>
              </a:rPr>
              <a:t>Capacity building of civil society organisations and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awareness raising activities</a:t>
            </a:r>
            <a:r>
              <a:rPr lang="en-GB" sz="1800" dirty="0">
                <a:effectLst/>
                <a:latin typeface="Calibri" panose="020F0502020204030204" pitchFamily="34" charset="0"/>
                <a:ea typeface="Calibri" panose="020F0502020204030204" pitchFamily="34" charset="0"/>
                <a:cs typeface="Times New Roman" panose="02020603050405020304" pitchFamily="18" charset="0"/>
              </a:rPr>
              <a:t> aiming to increase the knowledge and the use of the EU Charter, including its gender dimension, especially on its scope of application;</a:t>
            </a:r>
            <a:endParaRPr lang="en-IE" sz="1800" dirty="0">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b="1" dirty="0">
                <a:effectLst/>
                <a:latin typeface="Calibri" panose="020F0502020204030204" pitchFamily="34" charset="0"/>
                <a:ea typeface="Calibri" panose="020F0502020204030204" pitchFamily="34" charset="0"/>
                <a:cs typeface="Times New Roman" panose="02020603050405020304" pitchFamily="18" charset="0"/>
              </a:rPr>
              <a:t>Facilitating cooperation between civil society organisations and other key partners </a:t>
            </a:r>
            <a:r>
              <a:rPr lang="en-GB" sz="1800" dirty="0">
                <a:effectLst/>
                <a:latin typeface="Calibri" panose="020F0502020204030204" pitchFamily="34" charset="0"/>
                <a:ea typeface="Calibri" panose="020F0502020204030204" pitchFamily="34" charset="0"/>
                <a:cs typeface="Times New Roman" panose="02020603050405020304" pitchFamily="18" charset="0"/>
              </a:rPr>
              <a:t>in enforcing the Charter, such as NHRIs, Equality bodies, Ombuds Institutions and Member State authorities (at national, regional and local level);</a:t>
            </a:r>
            <a:endParaRPr lang="en-IE" sz="1800" dirty="0">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b="1" dirty="0">
                <a:effectLst/>
                <a:latin typeface="Calibri" panose="020F0502020204030204" pitchFamily="34" charset="0"/>
                <a:ea typeface="Calibri" panose="020F0502020204030204" pitchFamily="34" charset="0"/>
                <a:cs typeface="Times New Roman" panose="02020603050405020304" pitchFamily="18" charset="0"/>
              </a:rPr>
              <a:t>Training and train-the-trainer activities for professionals</a:t>
            </a:r>
            <a:r>
              <a:rPr lang="en-GB" sz="1800" dirty="0">
                <a:effectLst/>
                <a:latin typeface="Calibri" panose="020F0502020204030204" pitchFamily="34" charset="0"/>
                <a:ea typeface="Calibri" panose="020F0502020204030204" pitchFamily="34" charset="0"/>
                <a:cs typeface="Times New Roman" panose="02020603050405020304" pitchFamily="18" charset="0"/>
              </a:rPr>
              <a:t> (such as experts, lawyers and legal advisers, communicators, policy and advocacy advisers), including through operational guidance and learning tools; </a:t>
            </a:r>
          </a:p>
          <a:p>
            <a:pPr marL="28575"/>
            <a:r>
              <a:rPr lang="en-GB" sz="1800" b="1" dirty="0">
                <a:effectLst/>
                <a:latin typeface="Calibri" panose="020F0502020204030204" pitchFamily="34" charset="0"/>
                <a:ea typeface="Calibri" panose="020F0502020204030204" pitchFamily="34" charset="0"/>
                <a:cs typeface="Times New Roman" panose="02020603050405020304" pitchFamily="18" charset="0"/>
              </a:rPr>
              <a:t>Mutual learning, exchange of good practices, development of working and learning methods</a:t>
            </a:r>
            <a:r>
              <a:rPr lang="en-GB" sz="1800" dirty="0">
                <a:effectLst/>
                <a:latin typeface="Calibri" panose="020F0502020204030204" pitchFamily="34" charset="0"/>
                <a:ea typeface="Calibri" panose="020F0502020204030204" pitchFamily="34" charset="0"/>
                <a:cs typeface="Times New Roman" panose="02020603050405020304" pitchFamily="18" charset="0"/>
              </a:rPr>
              <a:t>, including mentoring programmes that may be transferable to other countries;</a:t>
            </a:r>
            <a:endParaRPr lang="en-IE" sz="1800" dirty="0">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Analytical activities</a:t>
            </a:r>
            <a:r>
              <a:rPr lang="en-GB" sz="1800" dirty="0">
                <a:effectLst/>
                <a:latin typeface="Calibri" panose="020F0502020204030204" pitchFamily="34" charset="0"/>
                <a:ea typeface="Calibri" panose="020F0502020204030204" pitchFamily="34" charset="0"/>
                <a:cs typeface="Times New Roman" panose="02020603050405020304" pitchFamily="18" charset="0"/>
              </a:rPr>
              <a:t>, such as sex-disaggregated data collection and research, and the creation of tools or data bases (e.g. thematic databases of jurisprudence);</a:t>
            </a:r>
            <a:endParaRPr lang="en-IE" sz="1800" dirty="0">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dirty="0">
                <a:effectLst/>
                <a:latin typeface="Calibri" panose="020F0502020204030204" pitchFamily="34" charset="0"/>
                <a:ea typeface="Calibri" panose="020F0502020204030204" pitchFamily="34" charset="0"/>
                <a:cs typeface="Times New Roman" panose="02020603050405020304" pitchFamily="18" charset="0"/>
              </a:rPr>
              <a:t>Communication activities, including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dissemination of information and awareness raising about rights and redress mechanisms</a:t>
            </a:r>
            <a:r>
              <a:rPr lang="en-GB" sz="1800" dirty="0">
                <a:effectLst/>
                <a:latin typeface="Calibri" panose="020F0502020204030204" pitchFamily="34" charset="0"/>
                <a:ea typeface="Calibri" panose="020F0502020204030204" pitchFamily="34" charset="0"/>
                <a:cs typeface="Times New Roman" panose="02020603050405020304" pitchFamily="18" charset="0"/>
              </a:rPr>
              <a:t>, relevant to the priorities of the call;</a:t>
            </a:r>
            <a:endParaRPr lang="en-IE" sz="1800" dirty="0">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dirty="0">
                <a:effectLst/>
                <a:latin typeface="Calibri" panose="020F0502020204030204" pitchFamily="34" charset="0"/>
                <a:ea typeface="Calibri" panose="020F0502020204030204" pitchFamily="34" charset="0"/>
                <a:cs typeface="Times New Roman" panose="02020603050405020304" pitchFamily="18" charset="0"/>
              </a:rPr>
              <a:t>Development of procedures, guidelines, technical benchmarks, and tools, including for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algorithm-audits</a:t>
            </a:r>
            <a:r>
              <a:rPr lang="en-GB" sz="1800" dirty="0">
                <a:effectLst/>
                <a:latin typeface="Calibri" panose="020F0502020204030204" pitchFamily="34" charset="0"/>
                <a:ea typeface="Calibri" panose="020F0502020204030204" pitchFamily="34" charset="0"/>
                <a:cs typeface="Times New Roman" panose="02020603050405020304" pitchFamily="18" charset="0"/>
              </a:rPr>
              <a:t>, to help to protect fundamental rights, including gender equality and non-discrimination, where automation is used.</a:t>
            </a:r>
            <a:endParaRPr lang="en-IE"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80987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6D94E0-50AF-482D-83C3-A1D9639A9441}"/>
              </a:ext>
            </a:extLst>
          </p:cNvPr>
          <p:cNvSpPr>
            <a:spLocks noGrp="1"/>
          </p:cNvSpPr>
          <p:nvPr>
            <p:ph idx="1"/>
          </p:nvPr>
        </p:nvSpPr>
        <p:spPr>
          <a:xfrm>
            <a:off x="2527301" y="304800"/>
            <a:ext cx="9151088" cy="5753100"/>
          </a:xfrm>
        </p:spPr>
        <p:txBody>
          <a:bodyPr/>
          <a:lstStyle/>
          <a:p>
            <a:pPr marL="28575"/>
            <a:r>
              <a:rPr lang="en-GB" sz="1800" dirty="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Increased awareness and better use of the Charter by CSOs, NHRIs, equality bodies, Ombuds Institutions, other rights defenders, and Member State authorities; </a:t>
            </a:r>
            <a:endParaRPr lang="en-IE" sz="1800" dirty="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Improved knowledge of available redress mechanisms under national and EU law, and how to make the best use of them for the benefit of rights holders;</a:t>
            </a:r>
            <a:endParaRPr lang="en-IE"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Improved cooperation between CSOs, NHRIs, Equality bodies, Ombuds Institutions, other rights defenders and Member State authorities on Charter-related issues; </a:t>
            </a:r>
            <a:endParaRPr lang="en-IE"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dirty="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Increased prevention, mitigation, detection of and redress for breaches of fundamental rights, including algorithmic discrimination;</a:t>
            </a:r>
            <a:r>
              <a:rPr lang="en-GB"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 </a:t>
            </a:r>
            <a:endParaRPr lang="en-IE"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Improved accountability of the development and use of automated systems, including specific algorithms and their output;</a:t>
            </a:r>
            <a:endParaRPr lang="en-IE"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28575"/>
            <a:r>
              <a:rPr lang="en-GB" sz="1800" dirty="0">
                <a:solidFill>
                  <a:schemeClr val="accent4"/>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Increased capacities to mitigate or otherwise address discriminatory biases in automated systems; </a:t>
            </a:r>
          </a:p>
          <a:p>
            <a:pPr marL="28575"/>
            <a:r>
              <a:rPr lang="en-GB"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Improved knowledge of fundamental rights, including gender equality and non-discrimination law, the legal requirements associated with the development and use of automated systems, and of practical approaches to ensure compliance.</a:t>
            </a:r>
            <a:endParaRPr lang="en-IE" sz="1800" dirty="0">
              <a:solidFill>
                <a:schemeClr val="tx2"/>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21461FEB-6579-41E5-9FD7-6B2313E0C3DB}"/>
              </a:ext>
            </a:extLst>
          </p:cNvPr>
          <p:cNvSpPr>
            <a:spLocks noGrp="1"/>
          </p:cNvSpPr>
          <p:nvPr>
            <p:ph type="title"/>
          </p:nvPr>
        </p:nvSpPr>
        <p:spPr>
          <a:xfrm>
            <a:off x="970722" y="482860"/>
            <a:ext cx="1454978" cy="5498840"/>
          </a:xfrm>
        </p:spPr>
        <p:txBody>
          <a:bodyPr vert="wordArtVert"/>
          <a:lstStyle/>
          <a:p>
            <a:r>
              <a:rPr lang="en-IE" dirty="0"/>
              <a:t>Expected Impacts</a:t>
            </a:r>
          </a:p>
        </p:txBody>
      </p:sp>
    </p:spTree>
    <p:extLst>
      <p:ext uri="{BB962C8B-B14F-4D97-AF65-F5344CB8AC3E}">
        <p14:creationId xmlns:p14="http://schemas.microsoft.com/office/powerpoint/2010/main" val="1117705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699FC-4572-4473-AFAC-07A48F1140A0}"/>
              </a:ext>
            </a:extLst>
          </p:cNvPr>
          <p:cNvSpPr>
            <a:spLocks noGrp="1"/>
          </p:cNvSpPr>
          <p:nvPr>
            <p:ph type="ctrTitle"/>
          </p:nvPr>
        </p:nvSpPr>
        <p:spPr/>
        <p:txBody>
          <a:bodyPr/>
          <a:lstStyle/>
          <a:p>
            <a:r>
              <a:rPr lang="en-US"/>
              <a:t>Promoting rights and values by empowering the civic space </a:t>
            </a:r>
            <a:endParaRPr lang="en-IE"/>
          </a:p>
        </p:txBody>
      </p:sp>
      <p:sp>
        <p:nvSpPr>
          <p:cNvPr id="3" name="Subtitle 2">
            <a:extLst>
              <a:ext uri="{FF2B5EF4-FFF2-40B4-BE49-F238E27FC236}">
                <a16:creationId xmlns:a16="http://schemas.microsoft.com/office/drawing/2014/main" id="{EDC46FE1-162A-47EF-BE12-F32BF6B69F24}"/>
              </a:ext>
            </a:extLst>
          </p:cNvPr>
          <p:cNvSpPr>
            <a:spLocks noGrp="1"/>
          </p:cNvSpPr>
          <p:nvPr>
            <p:ph type="subTitle" idx="1"/>
          </p:nvPr>
        </p:nvSpPr>
        <p:spPr/>
        <p:txBody>
          <a:bodyPr/>
          <a:lstStyle/>
          <a:p>
            <a:r>
              <a:rPr lang="en-IE"/>
              <a:t>Topic ID: CERV-2023-CHAR-LITI-CIVIC</a:t>
            </a:r>
          </a:p>
        </p:txBody>
      </p:sp>
    </p:spTree>
    <p:extLst>
      <p:ext uri="{BB962C8B-B14F-4D97-AF65-F5344CB8AC3E}">
        <p14:creationId xmlns:p14="http://schemas.microsoft.com/office/powerpoint/2010/main" val="3909682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AE9119E-5B93-4BD9-A2BE-A18BD888A50A}"/>
              </a:ext>
            </a:extLst>
          </p:cNvPr>
          <p:cNvSpPr>
            <a:spLocks noGrp="1"/>
          </p:cNvSpPr>
          <p:nvPr>
            <p:ph idx="1"/>
          </p:nvPr>
        </p:nvSpPr>
        <p:spPr>
          <a:xfrm>
            <a:off x="838199" y="1409993"/>
            <a:ext cx="10905699" cy="5339937"/>
          </a:xfrm>
        </p:spPr>
        <p:txBody>
          <a:bodyPr/>
          <a:lstStyle/>
          <a:p>
            <a:r>
              <a:rPr lang="en-150"/>
              <a:t>2020 </a:t>
            </a:r>
            <a:r>
              <a:rPr lang="en-US">
                <a:hlinkClick r:id="rId2"/>
              </a:rPr>
              <a:t>Strategy to strengthen the application of the Charter of Fundamental Rights in the EU</a:t>
            </a:r>
            <a:r>
              <a:rPr lang="en-150"/>
              <a:t> “</a:t>
            </a:r>
            <a:r>
              <a:rPr lang="en-US"/>
              <a:t>Civil society organisations and rights defenders should be able to work without fear in a supportive environment.</a:t>
            </a:r>
            <a:r>
              <a:rPr lang="en-150"/>
              <a:t>” </a:t>
            </a:r>
          </a:p>
          <a:p>
            <a:r>
              <a:rPr lang="en-150"/>
              <a:t>2022 Annual Charter rep</a:t>
            </a:r>
            <a:r>
              <a:rPr lang="en-IE"/>
              <a:t>or</a:t>
            </a:r>
            <a:r>
              <a:rPr lang="en-150"/>
              <a:t>t, </a:t>
            </a:r>
            <a:r>
              <a:rPr lang="en-150">
                <a:hlinkClick r:id="rId3"/>
              </a:rPr>
              <a:t>A thriving civic space for upholding fundamental rights in the EU</a:t>
            </a:r>
            <a:r>
              <a:rPr lang="en-150"/>
              <a:t> “</a:t>
            </a:r>
            <a:r>
              <a:rPr lang="en-US"/>
              <a:t>Civil society organisations</a:t>
            </a:r>
            <a:r>
              <a:rPr lang="en-150"/>
              <a:t> (CSOs)</a:t>
            </a:r>
            <a:r>
              <a:rPr lang="en-US"/>
              <a:t> and rights defenders are essential in our constitutional democratic societies to bring life to and protect the values and rights enshrined in Article 2 of the Treaty on European Union and in the Charter</a:t>
            </a:r>
            <a:r>
              <a:rPr lang="en-150"/>
              <a:t> [...] [they] </a:t>
            </a:r>
            <a:r>
              <a:rPr lang="en-US"/>
              <a:t>should be able to work in an environment where their own fundamental rights are respected</a:t>
            </a:r>
            <a:r>
              <a:rPr lang="en-150"/>
              <a:t>”</a:t>
            </a:r>
          </a:p>
          <a:p>
            <a:r>
              <a:rPr lang="en-150"/>
              <a:t>Annual </a:t>
            </a:r>
            <a:r>
              <a:rPr lang="en-150">
                <a:hlinkClick r:id="rId4"/>
              </a:rPr>
              <a:t>Rule of law reports</a:t>
            </a:r>
            <a:r>
              <a:rPr lang="en-150"/>
              <a:t>, Pillar IV: check and balances – the framework for civil society</a:t>
            </a:r>
          </a:p>
          <a:p>
            <a:r>
              <a:rPr lang="en-150"/>
              <a:t>Fundamental Rights Agency (FRA) </a:t>
            </a:r>
            <a:r>
              <a:rPr lang="en-150">
                <a:hlinkClick r:id="rId5"/>
              </a:rPr>
              <a:t>work on civic space</a:t>
            </a:r>
            <a:endParaRPr lang="en-IE"/>
          </a:p>
        </p:txBody>
      </p:sp>
      <p:sp>
        <p:nvSpPr>
          <p:cNvPr id="4" name="Title 3">
            <a:extLst>
              <a:ext uri="{FF2B5EF4-FFF2-40B4-BE49-F238E27FC236}">
                <a16:creationId xmlns:a16="http://schemas.microsoft.com/office/drawing/2014/main" id="{7464DFBC-B932-46A7-963A-59B2139DC91B}"/>
              </a:ext>
            </a:extLst>
          </p:cNvPr>
          <p:cNvSpPr>
            <a:spLocks noGrp="1"/>
          </p:cNvSpPr>
          <p:nvPr>
            <p:ph type="title"/>
          </p:nvPr>
        </p:nvSpPr>
        <p:spPr/>
        <p:txBody>
          <a:bodyPr/>
          <a:lstStyle/>
          <a:p>
            <a:r>
              <a:rPr lang="en-150"/>
              <a:t>Commission policy: enabling civic space</a:t>
            </a:r>
            <a:endParaRPr lang="en-IE"/>
          </a:p>
        </p:txBody>
      </p:sp>
    </p:spTree>
    <p:extLst>
      <p:ext uri="{BB962C8B-B14F-4D97-AF65-F5344CB8AC3E}">
        <p14:creationId xmlns:p14="http://schemas.microsoft.com/office/powerpoint/2010/main" val="1763762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226CBB-57AA-4AF1-8225-8C02E85E85CC}"/>
              </a:ext>
            </a:extLst>
          </p:cNvPr>
          <p:cNvSpPr>
            <a:spLocks noGrp="1"/>
          </p:cNvSpPr>
          <p:nvPr>
            <p:ph idx="1"/>
          </p:nvPr>
        </p:nvSpPr>
        <p:spPr/>
        <p:txBody>
          <a:bodyPr/>
          <a:lstStyle/>
          <a:p>
            <a:r>
              <a:rPr lang="en-150">
                <a:hlinkClick r:id="rId2"/>
              </a:rPr>
              <a:t>C-78/18</a:t>
            </a:r>
            <a:r>
              <a:rPr lang="en-150"/>
              <a:t>: the </a:t>
            </a:r>
            <a:r>
              <a:rPr lang="en-US"/>
              <a:t>European Court of Justice made clear</a:t>
            </a:r>
            <a:r>
              <a:rPr lang="en-150"/>
              <a:t> that:</a:t>
            </a:r>
          </a:p>
          <a:p>
            <a:pPr lvl="1"/>
            <a:r>
              <a:rPr lang="en-US" sz="2400"/>
              <a:t>civil society organisations “must be able to pursue [their] activities and operate without unjustified interference by the State”. </a:t>
            </a:r>
            <a:endParaRPr lang="en-150" sz="2400"/>
          </a:p>
          <a:p>
            <a:pPr lvl="1"/>
            <a:r>
              <a:rPr lang="en-US" sz="2400"/>
              <a:t>the right to freedom of association constitutes one of the essential foundations of a democratic and pluralist society, as it enables citizens to act collectively in areas of common interest and, in so doing, contribute to the proper functioning of public life. </a:t>
            </a:r>
          </a:p>
          <a:p>
            <a:endParaRPr lang="en-IE"/>
          </a:p>
        </p:txBody>
      </p:sp>
      <p:sp>
        <p:nvSpPr>
          <p:cNvPr id="3" name="Title 2">
            <a:extLst>
              <a:ext uri="{FF2B5EF4-FFF2-40B4-BE49-F238E27FC236}">
                <a16:creationId xmlns:a16="http://schemas.microsoft.com/office/drawing/2014/main" id="{544DB8D8-8596-44E9-9789-CFAC93A209C0}"/>
              </a:ext>
            </a:extLst>
          </p:cNvPr>
          <p:cNvSpPr>
            <a:spLocks noGrp="1"/>
          </p:cNvSpPr>
          <p:nvPr>
            <p:ph type="title"/>
          </p:nvPr>
        </p:nvSpPr>
        <p:spPr/>
        <p:txBody>
          <a:bodyPr/>
          <a:lstStyle/>
          <a:p>
            <a:r>
              <a:rPr lang="en-150" dirty="0"/>
              <a:t>Commission policy: enabling civic space</a:t>
            </a:r>
            <a:endParaRPr lang="en-IE" dirty="0"/>
          </a:p>
        </p:txBody>
      </p:sp>
    </p:spTree>
    <p:extLst>
      <p:ext uri="{BB962C8B-B14F-4D97-AF65-F5344CB8AC3E}">
        <p14:creationId xmlns:p14="http://schemas.microsoft.com/office/powerpoint/2010/main" val="1010040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61AF9B6-4FCD-4EAB-A9AC-D74633086B04}"/>
              </a:ext>
            </a:extLst>
          </p:cNvPr>
          <p:cNvSpPr>
            <a:spLocks noGrp="1"/>
          </p:cNvSpPr>
          <p:nvPr>
            <p:ph idx="1"/>
          </p:nvPr>
        </p:nvSpPr>
        <p:spPr>
          <a:xfrm>
            <a:off x="838199" y="1496291"/>
            <a:ext cx="10905699" cy="4211238"/>
          </a:xfrm>
        </p:spPr>
        <p:txBody>
          <a:bodyPr/>
          <a:lstStyle/>
          <a:p>
            <a:r>
              <a:rPr lang="en-US"/>
              <a:t>CSOs and rights defenders still report a </a:t>
            </a:r>
            <a:r>
              <a:rPr lang="en-US" b="1"/>
              <a:t>range of challenges, obstacles and restrictions</a:t>
            </a:r>
            <a:r>
              <a:rPr lang="en-US"/>
              <a:t> in certain Member States that have limited their ability to carry out their activities</a:t>
            </a:r>
            <a:endParaRPr lang="en-IE"/>
          </a:p>
        </p:txBody>
      </p:sp>
      <p:sp>
        <p:nvSpPr>
          <p:cNvPr id="3" name="Title 2">
            <a:extLst>
              <a:ext uri="{FF2B5EF4-FFF2-40B4-BE49-F238E27FC236}">
                <a16:creationId xmlns:a16="http://schemas.microsoft.com/office/drawing/2014/main" id="{4BA97E61-CB9D-46E7-9C48-0598B58F3AAF}"/>
              </a:ext>
            </a:extLst>
          </p:cNvPr>
          <p:cNvSpPr>
            <a:spLocks noGrp="1"/>
          </p:cNvSpPr>
          <p:nvPr>
            <p:ph type="title"/>
          </p:nvPr>
        </p:nvSpPr>
        <p:spPr/>
        <p:txBody>
          <a:bodyPr/>
          <a:lstStyle/>
          <a:p>
            <a:r>
              <a:rPr lang="en-150"/>
              <a:t>Commission policy: enabling civic space</a:t>
            </a:r>
            <a:endParaRPr lang="en-IE"/>
          </a:p>
        </p:txBody>
      </p:sp>
      <p:pic>
        <p:nvPicPr>
          <p:cNvPr id="6" name="Picture 5">
            <a:extLst>
              <a:ext uri="{FF2B5EF4-FFF2-40B4-BE49-F238E27FC236}">
                <a16:creationId xmlns:a16="http://schemas.microsoft.com/office/drawing/2014/main" id="{EA4FDBFC-CE47-4757-BAAE-272DD11E365B}"/>
              </a:ext>
            </a:extLst>
          </p:cNvPr>
          <p:cNvPicPr>
            <a:picLocks noChangeAspect="1"/>
          </p:cNvPicPr>
          <p:nvPr/>
        </p:nvPicPr>
        <p:blipFill>
          <a:blip r:embed="rId2"/>
          <a:stretch>
            <a:fillRect/>
          </a:stretch>
        </p:blipFill>
        <p:spPr>
          <a:xfrm>
            <a:off x="6685716" y="2782957"/>
            <a:ext cx="4881796" cy="3091069"/>
          </a:xfrm>
          <a:prstGeom prst="rect">
            <a:avLst/>
          </a:prstGeom>
        </p:spPr>
      </p:pic>
      <p:pic>
        <p:nvPicPr>
          <p:cNvPr id="7" name="Picture 6">
            <a:extLst>
              <a:ext uri="{FF2B5EF4-FFF2-40B4-BE49-F238E27FC236}">
                <a16:creationId xmlns:a16="http://schemas.microsoft.com/office/drawing/2014/main" id="{8108BDD7-ED86-4DA3-8CC5-CB0C109FEF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199" y="3166928"/>
            <a:ext cx="5007946" cy="3208212"/>
          </a:xfrm>
          <a:prstGeom prst="rect">
            <a:avLst/>
          </a:prstGeom>
        </p:spPr>
      </p:pic>
    </p:spTree>
    <p:extLst>
      <p:ext uri="{BB962C8B-B14F-4D97-AF65-F5344CB8AC3E}">
        <p14:creationId xmlns:p14="http://schemas.microsoft.com/office/powerpoint/2010/main" val="1225110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D1B6E2-F42A-48FD-BAFB-61DFBC9EE837}"/>
              </a:ext>
            </a:extLst>
          </p:cNvPr>
          <p:cNvSpPr>
            <a:spLocks noGrp="1"/>
          </p:cNvSpPr>
          <p:nvPr>
            <p:ph idx="1"/>
          </p:nvPr>
        </p:nvSpPr>
        <p:spPr>
          <a:xfrm>
            <a:off x="838199" y="2191380"/>
            <a:ext cx="10905699" cy="3881904"/>
          </a:xfrm>
        </p:spPr>
        <p:txBody>
          <a:bodyPr/>
          <a:lstStyle/>
          <a:p>
            <a:pPr marL="457200" indent="-457200">
              <a:buFont typeface="+mj-lt"/>
              <a:buAutoNum type="arabicPeriod"/>
            </a:pPr>
            <a:r>
              <a:rPr lang="en-150" b="1">
                <a:solidFill>
                  <a:schemeClr val="tx2"/>
                </a:solidFill>
              </a:rPr>
              <a:t>MONITORING</a:t>
            </a:r>
            <a:r>
              <a:rPr lang="en-150">
                <a:solidFill>
                  <a:schemeClr val="tx2"/>
                </a:solidFill>
              </a:rPr>
              <a:t>: </a:t>
            </a:r>
            <a:r>
              <a:rPr lang="en-US"/>
              <a:t>creation of a systematic and comprehensive monitoring system </a:t>
            </a:r>
            <a:r>
              <a:rPr lang="en-US" b="1"/>
              <a:t>to regularly and consistently monitor the environment in which civil society organisations work in the national contexts</a:t>
            </a:r>
            <a:r>
              <a:rPr lang="en-US"/>
              <a:t>,</a:t>
            </a:r>
            <a:endParaRPr lang="en-150"/>
          </a:p>
          <a:p>
            <a:pPr lvl="1"/>
            <a:r>
              <a:rPr lang="en-US"/>
              <a:t>building on the Fundamental Rights Agency indicators about the shrinking civic space  and of internal organisations’ data , </a:t>
            </a:r>
            <a:endParaRPr lang="en-150"/>
          </a:p>
          <a:p>
            <a:pPr lvl="1"/>
            <a:r>
              <a:rPr lang="en-US"/>
              <a:t>and in particular of breaches of CSOs and rights defenders’ fundamental rights</a:t>
            </a:r>
            <a:r>
              <a:rPr lang="en-150"/>
              <a:t>.</a:t>
            </a:r>
          </a:p>
          <a:p>
            <a:pPr marL="457200" indent="-457200">
              <a:buFont typeface="+mj-lt"/>
              <a:buAutoNum type="arabicPeriod"/>
            </a:pPr>
            <a:r>
              <a:rPr lang="en-150" b="1">
                <a:solidFill>
                  <a:schemeClr val="tx2"/>
                </a:solidFill>
              </a:rPr>
              <a:t>PROVIDING SUPPORT SERVICES</a:t>
            </a:r>
            <a:r>
              <a:rPr lang="en-150">
                <a:solidFill>
                  <a:schemeClr val="tx2"/>
                </a:solidFill>
              </a:rPr>
              <a:t>:</a:t>
            </a:r>
            <a:r>
              <a:rPr lang="en-150" b="1">
                <a:solidFill>
                  <a:schemeClr val="tx2"/>
                </a:solidFill>
              </a:rPr>
              <a:t> </a:t>
            </a:r>
            <a:r>
              <a:rPr lang="en-150"/>
              <a:t>to CSOs and their members under attacks: legal, practical (medical, </a:t>
            </a:r>
            <a:r>
              <a:rPr lang="en-150" err="1"/>
              <a:t>psyc</a:t>
            </a:r>
            <a:r>
              <a:rPr lang="en-IE"/>
              <a:t>h</a:t>
            </a:r>
            <a:r>
              <a:rPr lang="en-150" err="1"/>
              <a:t>ological</a:t>
            </a:r>
            <a:r>
              <a:rPr lang="en-150"/>
              <a:t>, family, etc.) </a:t>
            </a:r>
            <a:endParaRPr lang="en-IE"/>
          </a:p>
        </p:txBody>
      </p:sp>
      <p:sp>
        <p:nvSpPr>
          <p:cNvPr id="3" name="Title 2">
            <a:extLst>
              <a:ext uri="{FF2B5EF4-FFF2-40B4-BE49-F238E27FC236}">
                <a16:creationId xmlns:a16="http://schemas.microsoft.com/office/drawing/2014/main" id="{EAD399F1-9AB8-415A-8612-F4141CA69804}"/>
              </a:ext>
            </a:extLst>
          </p:cNvPr>
          <p:cNvSpPr>
            <a:spLocks noGrp="1"/>
          </p:cNvSpPr>
          <p:nvPr>
            <p:ph type="title"/>
          </p:nvPr>
        </p:nvSpPr>
        <p:spPr>
          <a:xfrm>
            <a:off x="970722" y="249383"/>
            <a:ext cx="10515600" cy="1697474"/>
          </a:xfrm>
        </p:spPr>
        <p:txBody>
          <a:bodyPr/>
          <a:lstStyle/>
          <a:p>
            <a:r>
              <a:rPr lang="en-150"/>
              <a:t>How would the projects support the Commission work towards an enabling civic space?</a:t>
            </a:r>
            <a:endParaRPr lang="en-IE"/>
          </a:p>
        </p:txBody>
      </p:sp>
    </p:spTree>
    <p:extLst>
      <p:ext uri="{BB962C8B-B14F-4D97-AF65-F5344CB8AC3E}">
        <p14:creationId xmlns:p14="http://schemas.microsoft.com/office/powerpoint/2010/main" val="3700615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6D056E-1EC8-48B0-872C-42FC4570845C}"/>
              </a:ext>
            </a:extLst>
          </p:cNvPr>
          <p:cNvSpPr>
            <a:spLocks noGrp="1"/>
          </p:cNvSpPr>
          <p:nvPr>
            <p:ph idx="1"/>
          </p:nvPr>
        </p:nvSpPr>
        <p:spPr>
          <a:xfrm>
            <a:off x="854999" y="1424352"/>
            <a:ext cx="10905699" cy="4808440"/>
          </a:xfrm>
        </p:spPr>
        <p:txBody>
          <a:bodyPr/>
          <a:lstStyle/>
          <a:p>
            <a:r>
              <a:rPr lang="en-US" dirty="0"/>
              <a:t>Increased awareness about the state of play on civic space in the EU;</a:t>
            </a:r>
          </a:p>
          <a:p>
            <a:r>
              <a:rPr lang="en-US" dirty="0"/>
              <a:t>Strengthened relations and creation of networks among the actors protecting the civic space; </a:t>
            </a:r>
          </a:p>
          <a:p>
            <a:r>
              <a:rPr lang="en-US" b="1" dirty="0"/>
              <a:t>Increased dialogue </a:t>
            </a:r>
            <a:r>
              <a:rPr lang="en-US" dirty="0"/>
              <a:t>on the situation of the civic space, with an increment of public attention to it, and developed positive narratives towards CSOs and rights defenders</a:t>
            </a:r>
            <a:r>
              <a:rPr lang="en-150" dirty="0"/>
              <a:t>;</a:t>
            </a:r>
            <a:endParaRPr lang="en-US" dirty="0"/>
          </a:p>
          <a:p>
            <a:r>
              <a:rPr lang="en-US" b="1" dirty="0"/>
              <a:t>More protected CSOs, </a:t>
            </a:r>
            <a:r>
              <a:rPr lang="en-150" b="1" dirty="0"/>
              <a:t>CSOs</a:t>
            </a:r>
            <a:r>
              <a:rPr lang="en-US" b="1" dirty="0"/>
              <a:t> members and rights defenders </a:t>
            </a:r>
            <a:r>
              <a:rPr lang="en-US" dirty="0"/>
              <a:t>working in a safe environment;</a:t>
            </a:r>
          </a:p>
          <a:p>
            <a:r>
              <a:rPr lang="en-US" b="1" dirty="0"/>
              <a:t>Increased reporting of attacks </a:t>
            </a:r>
            <a:r>
              <a:rPr lang="en-US" dirty="0"/>
              <a:t>faced by the targeted actors and more prompt and </a:t>
            </a:r>
            <a:r>
              <a:rPr lang="en-US" b="1" dirty="0"/>
              <a:t>targeted response</a:t>
            </a:r>
            <a:r>
              <a:rPr lang="en-US" dirty="0"/>
              <a:t>.</a:t>
            </a:r>
          </a:p>
          <a:p>
            <a:endParaRPr lang="en-IE" dirty="0"/>
          </a:p>
        </p:txBody>
      </p:sp>
      <p:sp>
        <p:nvSpPr>
          <p:cNvPr id="3" name="Title 2">
            <a:extLst>
              <a:ext uri="{FF2B5EF4-FFF2-40B4-BE49-F238E27FC236}">
                <a16:creationId xmlns:a16="http://schemas.microsoft.com/office/drawing/2014/main" id="{F7546E95-514C-47DB-B79B-A70B3F3EE113}"/>
              </a:ext>
            </a:extLst>
          </p:cNvPr>
          <p:cNvSpPr>
            <a:spLocks noGrp="1"/>
          </p:cNvSpPr>
          <p:nvPr>
            <p:ph type="title"/>
          </p:nvPr>
        </p:nvSpPr>
        <p:spPr/>
        <p:txBody>
          <a:bodyPr/>
          <a:lstStyle/>
          <a:p>
            <a:r>
              <a:rPr lang="en-150" dirty="0"/>
              <a:t>Which are the expected results?</a:t>
            </a:r>
            <a:endParaRPr lang="en-IE" dirty="0"/>
          </a:p>
        </p:txBody>
      </p:sp>
    </p:spTree>
    <p:extLst>
      <p:ext uri="{BB962C8B-B14F-4D97-AF65-F5344CB8AC3E}">
        <p14:creationId xmlns:p14="http://schemas.microsoft.com/office/powerpoint/2010/main" val="3995291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B4C09-F85B-4F4D-8319-BF27DBAA34B9}"/>
              </a:ext>
            </a:extLst>
          </p:cNvPr>
          <p:cNvSpPr>
            <a:spLocks noGrp="1"/>
          </p:cNvSpPr>
          <p:nvPr>
            <p:ph type="ctrTitle"/>
          </p:nvPr>
        </p:nvSpPr>
        <p:spPr/>
        <p:txBody>
          <a:bodyPr/>
          <a:lstStyle/>
          <a:p>
            <a:r>
              <a:rPr lang="en-IE"/>
              <a:t>Strategic litigation</a:t>
            </a:r>
          </a:p>
        </p:txBody>
      </p:sp>
      <p:sp>
        <p:nvSpPr>
          <p:cNvPr id="3" name="Subtitle 2">
            <a:extLst>
              <a:ext uri="{FF2B5EF4-FFF2-40B4-BE49-F238E27FC236}">
                <a16:creationId xmlns:a16="http://schemas.microsoft.com/office/drawing/2014/main" id="{EBBDA26E-05BE-4349-860F-7AAAB33D6D1E}"/>
              </a:ext>
            </a:extLst>
          </p:cNvPr>
          <p:cNvSpPr>
            <a:spLocks noGrp="1"/>
          </p:cNvSpPr>
          <p:nvPr>
            <p:ph type="subTitle" idx="1"/>
          </p:nvPr>
        </p:nvSpPr>
        <p:spPr/>
        <p:txBody>
          <a:bodyPr/>
          <a:lstStyle/>
          <a:p>
            <a:r>
              <a:rPr lang="en-IE"/>
              <a:t>Topic ID: CERV-2023-CHAR-LITI-LITIGATION</a:t>
            </a:r>
          </a:p>
        </p:txBody>
      </p:sp>
    </p:spTree>
    <p:extLst>
      <p:ext uri="{BB962C8B-B14F-4D97-AF65-F5344CB8AC3E}">
        <p14:creationId xmlns:p14="http://schemas.microsoft.com/office/powerpoint/2010/main" val="144528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EDDD9-EBC7-8033-5AB3-8185B60173F3}"/>
              </a:ext>
            </a:extLst>
          </p:cNvPr>
          <p:cNvSpPr>
            <a:spLocks noGrp="1"/>
          </p:cNvSpPr>
          <p:nvPr>
            <p:ph type="ctrTitle"/>
          </p:nvPr>
        </p:nvSpPr>
        <p:spPr/>
        <p:txBody>
          <a:bodyPr/>
          <a:lstStyle/>
          <a:p>
            <a:pPr algn="ctr"/>
            <a:r>
              <a:rPr lang="en-US" dirty="0">
                <a:cs typeface="Arial"/>
              </a:rPr>
              <a:t>Warm welcome to you!</a:t>
            </a:r>
            <a:endParaRPr lang="en-US" dirty="0"/>
          </a:p>
        </p:txBody>
      </p:sp>
      <p:sp>
        <p:nvSpPr>
          <p:cNvPr id="3" name="Subtitle 2">
            <a:extLst>
              <a:ext uri="{FF2B5EF4-FFF2-40B4-BE49-F238E27FC236}">
                <a16:creationId xmlns:a16="http://schemas.microsoft.com/office/drawing/2014/main" id="{BAA706E6-AB78-A0BF-37C6-D6351C87E2D0}"/>
              </a:ext>
            </a:extLst>
          </p:cNvPr>
          <p:cNvSpPr>
            <a:spLocks noGrp="1"/>
          </p:cNvSpPr>
          <p:nvPr>
            <p:ph type="subTitle" idx="1"/>
          </p:nvPr>
        </p:nvSpPr>
        <p:spPr>
          <a:xfrm>
            <a:off x="1070189" y="3602038"/>
            <a:ext cx="10156297" cy="874712"/>
          </a:xfrm>
        </p:spPr>
        <p:txBody>
          <a:bodyPr vert="horz" lIns="91440" tIns="45720" rIns="91440" bIns="45720" rtlCol="0" anchor="t">
            <a:noAutofit/>
          </a:bodyPr>
          <a:lstStyle/>
          <a:p>
            <a:pPr algn="r"/>
            <a:r>
              <a:rPr lang="en-US" sz="1800" i="1">
                <a:cs typeface="Arial"/>
              </a:rPr>
              <a:t>Hosting team:</a:t>
            </a:r>
            <a:br>
              <a:rPr lang="en-US" sz="1800" i="1">
                <a:cs typeface="Arial"/>
              </a:rPr>
            </a:br>
            <a:r>
              <a:rPr lang="en-US" sz="1800" i="1">
                <a:cs typeface="Arial"/>
              </a:rPr>
              <a:t>Larisa Antohi, Alessia Valentino, Femke </a:t>
            </a:r>
            <a:r>
              <a:rPr lang="en-US" sz="1800" i="1" err="1">
                <a:cs typeface="Arial"/>
              </a:rPr>
              <a:t>Gremmelprez</a:t>
            </a:r>
            <a:r>
              <a:rPr lang="en-US" sz="1800" i="1">
                <a:cs typeface="Arial"/>
              </a:rPr>
              <a:t>, Csilla Dobosi, Johannes </a:t>
            </a:r>
            <a:r>
              <a:rPr lang="en-US" sz="1800" i="1" err="1">
                <a:cs typeface="Arial"/>
              </a:rPr>
              <a:t>Boermann</a:t>
            </a:r>
            <a:r>
              <a:rPr lang="en-US" sz="1800">
                <a:cs typeface="Arial"/>
              </a:rPr>
              <a:t> </a:t>
            </a:r>
          </a:p>
        </p:txBody>
      </p:sp>
      <p:sp>
        <p:nvSpPr>
          <p:cNvPr id="5" name="Subtitle 6">
            <a:extLst>
              <a:ext uri="{FF2B5EF4-FFF2-40B4-BE49-F238E27FC236}">
                <a16:creationId xmlns:a16="http://schemas.microsoft.com/office/drawing/2014/main" id="{7C697850-1FC7-4FE1-AC06-19EA4983977E}"/>
              </a:ext>
            </a:extLst>
          </p:cNvPr>
          <p:cNvSpPr txBox="1">
            <a:spLocks/>
          </p:cNvSpPr>
          <p:nvPr/>
        </p:nvSpPr>
        <p:spPr>
          <a:xfrm>
            <a:off x="1517864" y="1430338"/>
            <a:ext cx="10156297" cy="138144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buFont typeface="Arial" panose="020B0604020202020204" pitchFamily="34" charset="0"/>
              <a:buChar char="•"/>
            </a:pPr>
            <a:endParaRPr lang="en-GB" i="1" dirty="0">
              <a:solidFill>
                <a:schemeClr val="tx1">
                  <a:lumMod val="50000"/>
                </a:schemeClr>
              </a:solidFill>
              <a:ea typeface="+mj-lt"/>
              <a:cs typeface="+mj-lt"/>
            </a:endParaRPr>
          </a:p>
        </p:txBody>
      </p:sp>
    </p:spTree>
    <p:extLst>
      <p:ext uri="{BB962C8B-B14F-4D97-AF65-F5344CB8AC3E}">
        <p14:creationId xmlns:p14="http://schemas.microsoft.com/office/powerpoint/2010/main" val="1246053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9D86F82-1818-42CC-955E-B1542AA9D1ED}"/>
              </a:ext>
            </a:extLst>
          </p:cNvPr>
          <p:cNvSpPr>
            <a:spLocks noGrp="1"/>
          </p:cNvSpPr>
          <p:nvPr>
            <p:ph idx="1"/>
          </p:nvPr>
        </p:nvSpPr>
        <p:spPr>
          <a:xfrm>
            <a:off x="838199" y="1825624"/>
            <a:ext cx="10905699" cy="4891059"/>
          </a:xfrm>
        </p:spPr>
        <p:txBody>
          <a:bodyPr/>
          <a:lstStyle/>
          <a:p>
            <a:r>
              <a:rPr lang="en-IE"/>
              <a:t>W</a:t>
            </a:r>
            <a:r>
              <a:rPr lang="en-150"/>
              <a:t>hat is needed for an effective litigation strategy? </a:t>
            </a:r>
          </a:p>
          <a:p>
            <a:pPr lvl="1">
              <a:spcAft>
                <a:spcPts val="600"/>
              </a:spcAft>
            </a:pPr>
            <a:r>
              <a:rPr lang="en-IE"/>
              <a:t>I</a:t>
            </a:r>
            <a:r>
              <a:rPr lang="en-150"/>
              <a:t>n depth knowledge of the legal instruments + ability of develop creative legal argument;</a:t>
            </a:r>
          </a:p>
          <a:p>
            <a:pPr lvl="1">
              <a:spcAft>
                <a:spcPts val="600"/>
              </a:spcAft>
            </a:pPr>
            <a:r>
              <a:rPr lang="en-US"/>
              <a:t>communication skills</a:t>
            </a:r>
            <a:r>
              <a:rPr lang="en-150"/>
              <a:t>;</a:t>
            </a:r>
          </a:p>
          <a:p>
            <a:pPr lvl="1">
              <a:spcAft>
                <a:spcPts val="600"/>
              </a:spcAft>
            </a:pPr>
            <a:r>
              <a:rPr lang="en-150"/>
              <a:t>a</a:t>
            </a:r>
            <a:r>
              <a:rPr lang="en-US" err="1"/>
              <a:t>dvocacy</a:t>
            </a:r>
            <a:r>
              <a:rPr lang="en-150"/>
              <a:t>;</a:t>
            </a:r>
          </a:p>
          <a:p>
            <a:pPr lvl="1"/>
            <a:r>
              <a:rPr lang="en-US"/>
              <a:t>and community engagement</a:t>
            </a:r>
            <a:r>
              <a:rPr lang="en-150"/>
              <a:t>.</a:t>
            </a:r>
            <a:r>
              <a:rPr lang="en-US"/>
              <a:t> </a:t>
            </a:r>
            <a:endParaRPr lang="en-150"/>
          </a:p>
          <a:p>
            <a:pPr>
              <a:spcBef>
                <a:spcPts val="500"/>
              </a:spcBef>
              <a:spcAft>
                <a:spcPts val="600"/>
              </a:spcAft>
            </a:pPr>
            <a:r>
              <a:rPr lang="en-150"/>
              <a:t>Why is strategic litigation key to advance the protection of fundament</a:t>
            </a:r>
            <a:r>
              <a:rPr lang="en-IE"/>
              <a:t>al</a:t>
            </a:r>
            <a:r>
              <a:rPr lang="en-150"/>
              <a:t> rights?</a:t>
            </a:r>
          </a:p>
          <a:p>
            <a:pPr lvl="1">
              <a:spcAft>
                <a:spcPts val="600"/>
              </a:spcAft>
            </a:pPr>
            <a:r>
              <a:rPr lang="en-150"/>
              <a:t>Legally binding decisions;</a:t>
            </a:r>
          </a:p>
          <a:p>
            <a:pPr lvl="1">
              <a:spcAft>
                <a:spcPts val="600"/>
              </a:spcAft>
            </a:pPr>
            <a:r>
              <a:rPr lang="en-IE"/>
              <a:t>C</a:t>
            </a:r>
            <a:r>
              <a:rPr lang="en-150"/>
              <a:t>ross borders impact;</a:t>
            </a:r>
          </a:p>
          <a:p>
            <a:pPr lvl="1">
              <a:spcAft>
                <a:spcPts val="600"/>
              </a:spcAft>
            </a:pPr>
            <a:r>
              <a:rPr lang="en-150"/>
              <a:t>Community impact.</a:t>
            </a:r>
          </a:p>
          <a:p>
            <a:pPr lvl="1"/>
            <a:endParaRPr lang="en-IE"/>
          </a:p>
        </p:txBody>
      </p:sp>
      <p:sp>
        <p:nvSpPr>
          <p:cNvPr id="4" name="Title 3">
            <a:extLst>
              <a:ext uri="{FF2B5EF4-FFF2-40B4-BE49-F238E27FC236}">
                <a16:creationId xmlns:a16="http://schemas.microsoft.com/office/drawing/2014/main" id="{08B9053B-B007-48CB-87EA-2581DDA26147}"/>
              </a:ext>
            </a:extLst>
          </p:cNvPr>
          <p:cNvSpPr>
            <a:spLocks noGrp="1"/>
          </p:cNvSpPr>
          <p:nvPr>
            <p:ph type="title"/>
          </p:nvPr>
        </p:nvSpPr>
        <p:spPr>
          <a:xfrm>
            <a:off x="970722" y="626781"/>
            <a:ext cx="10515600" cy="1086313"/>
          </a:xfrm>
        </p:spPr>
        <p:txBody>
          <a:bodyPr/>
          <a:lstStyle/>
          <a:p>
            <a:r>
              <a:rPr lang="en-150"/>
              <a:t>Commission policy: advancing the judicial  protection</a:t>
            </a:r>
            <a:r>
              <a:rPr lang="en-US"/>
              <a:t> of </a:t>
            </a:r>
            <a:r>
              <a:rPr lang="en-150"/>
              <a:t>fundamental </a:t>
            </a:r>
            <a:r>
              <a:rPr lang="en-US"/>
              <a:t>rights</a:t>
            </a:r>
            <a:r>
              <a:rPr lang="en-150"/>
              <a:t> </a:t>
            </a:r>
            <a:endParaRPr lang="en-IE"/>
          </a:p>
        </p:txBody>
      </p:sp>
    </p:spTree>
    <p:extLst>
      <p:ext uri="{BB962C8B-B14F-4D97-AF65-F5344CB8AC3E}">
        <p14:creationId xmlns:p14="http://schemas.microsoft.com/office/powerpoint/2010/main" val="2370119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9D86F82-1818-42CC-955E-B1542AA9D1ED}"/>
              </a:ext>
            </a:extLst>
          </p:cNvPr>
          <p:cNvSpPr>
            <a:spLocks noGrp="1"/>
          </p:cNvSpPr>
          <p:nvPr>
            <p:ph idx="1"/>
          </p:nvPr>
        </p:nvSpPr>
        <p:spPr>
          <a:xfrm>
            <a:off x="838199" y="1825625"/>
            <a:ext cx="10905699" cy="4060826"/>
          </a:xfrm>
        </p:spPr>
        <p:txBody>
          <a:bodyPr/>
          <a:lstStyle/>
          <a:p>
            <a:r>
              <a:rPr lang="en-IE" dirty="0"/>
              <a:t>W</a:t>
            </a:r>
            <a:r>
              <a:rPr lang="en-150" dirty="0"/>
              <a:t>hat is new this year? </a:t>
            </a:r>
          </a:p>
          <a:p>
            <a:pPr lvl="1"/>
            <a:r>
              <a:rPr lang="en-US" dirty="0"/>
              <a:t>Projects under this priority can also include a focus on c</a:t>
            </a:r>
            <a:r>
              <a:rPr lang="en-US" b="1" dirty="0"/>
              <a:t>ountering</a:t>
            </a:r>
            <a:r>
              <a:rPr lang="en-US" dirty="0"/>
              <a:t> manifestly unfounded or abusive court proceedings against journalists and human rights defenders who engage in public participation (</a:t>
            </a:r>
            <a:r>
              <a:rPr lang="en-US" b="1" dirty="0"/>
              <a:t>Strategic lawsuits against public participation</a:t>
            </a:r>
            <a:r>
              <a:rPr lang="en-150" b="1" dirty="0"/>
              <a:t> - SLAPP</a:t>
            </a:r>
            <a:r>
              <a:rPr lang="en-US" dirty="0"/>
              <a:t>).</a:t>
            </a:r>
            <a:r>
              <a:rPr lang="en-150" dirty="0"/>
              <a:t> </a:t>
            </a:r>
          </a:p>
          <a:p>
            <a:pPr lvl="2"/>
            <a:r>
              <a:rPr lang="en-150" sz="2000" dirty="0"/>
              <a:t>What is SLAPP?</a:t>
            </a:r>
            <a:endParaRPr lang="en-150" sz="1800" dirty="0"/>
          </a:p>
          <a:p>
            <a:pPr lvl="1"/>
            <a:endParaRPr lang="en-IE" dirty="0"/>
          </a:p>
        </p:txBody>
      </p:sp>
      <p:sp>
        <p:nvSpPr>
          <p:cNvPr id="4" name="Title 3">
            <a:extLst>
              <a:ext uri="{FF2B5EF4-FFF2-40B4-BE49-F238E27FC236}">
                <a16:creationId xmlns:a16="http://schemas.microsoft.com/office/drawing/2014/main" id="{08B9053B-B007-48CB-87EA-2581DDA26147}"/>
              </a:ext>
            </a:extLst>
          </p:cNvPr>
          <p:cNvSpPr>
            <a:spLocks noGrp="1"/>
          </p:cNvSpPr>
          <p:nvPr>
            <p:ph type="title"/>
          </p:nvPr>
        </p:nvSpPr>
        <p:spPr>
          <a:xfrm>
            <a:off x="970722" y="626781"/>
            <a:ext cx="10515600" cy="1086313"/>
          </a:xfrm>
        </p:spPr>
        <p:txBody>
          <a:bodyPr/>
          <a:lstStyle/>
          <a:p>
            <a:r>
              <a:rPr lang="en-150"/>
              <a:t>Commission policy: advancing the judicial  protection</a:t>
            </a:r>
            <a:r>
              <a:rPr lang="en-US"/>
              <a:t> of </a:t>
            </a:r>
            <a:r>
              <a:rPr lang="en-150"/>
              <a:t>fundamental </a:t>
            </a:r>
            <a:r>
              <a:rPr lang="en-US"/>
              <a:t>rights</a:t>
            </a:r>
            <a:r>
              <a:rPr lang="en-150"/>
              <a:t> </a:t>
            </a:r>
            <a:endParaRPr lang="en-IE"/>
          </a:p>
        </p:txBody>
      </p:sp>
      <p:sp>
        <p:nvSpPr>
          <p:cNvPr id="2" name="Rectangle: Rounded Corners 1">
            <a:extLst>
              <a:ext uri="{FF2B5EF4-FFF2-40B4-BE49-F238E27FC236}">
                <a16:creationId xmlns:a16="http://schemas.microsoft.com/office/drawing/2014/main" id="{582C3DC7-D8FA-4D09-AB34-4FCD0E7DD64E}"/>
              </a:ext>
            </a:extLst>
          </p:cNvPr>
          <p:cNvSpPr/>
          <p:nvPr/>
        </p:nvSpPr>
        <p:spPr>
          <a:xfrm>
            <a:off x="4562475" y="3752850"/>
            <a:ext cx="6438900" cy="19145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SLAPPs are manifestly unfounded or abusive court proceedings. They are a particular form of harassment increasingly used against journalists, human rights defenders and others engaged in public participation in a matter of public interest and upholding democratic values and fundamental rights.</a:t>
            </a:r>
            <a:endParaRPr lang="en-IE"/>
          </a:p>
        </p:txBody>
      </p:sp>
    </p:spTree>
    <p:extLst>
      <p:ext uri="{BB962C8B-B14F-4D97-AF65-F5344CB8AC3E}">
        <p14:creationId xmlns:p14="http://schemas.microsoft.com/office/powerpoint/2010/main" val="23383749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9D86F82-1818-42CC-955E-B1542AA9D1ED}"/>
              </a:ext>
            </a:extLst>
          </p:cNvPr>
          <p:cNvSpPr>
            <a:spLocks noGrp="1"/>
          </p:cNvSpPr>
          <p:nvPr>
            <p:ph idx="1"/>
          </p:nvPr>
        </p:nvSpPr>
        <p:spPr>
          <a:xfrm>
            <a:off x="838199" y="2450777"/>
            <a:ext cx="10905699" cy="2849011"/>
          </a:xfrm>
        </p:spPr>
        <p:txBody>
          <a:bodyPr/>
          <a:lstStyle/>
          <a:p>
            <a:r>
              <a:rPr lang="en-IE"/>
              <a:t>W</a:t>
            </a:r>
            <a:r>
              <a:rPr lang="en-150"/>
              <a:t>hat is not new? </a:t>
            </a:r>
          </a:p>
          <a:p>
            <a:pPr lvl="1"/>
            <a:r>
              <a:rPr lang="en-IE" b="1"/>
              <a:t>The</a:t>
            </a:r>
            <a:r>
              <a:rPr lang="en-150" b="1"/>
              <a:t> </a:t>
            </a:r>
            <a:r>
              <a:rPr lang="en-US" b="1"/>
              <a:t>litigation fees will not be funded.</a:t>
            </a:r>
            <a:endParaRPr lang="en-IE" b="1"/>
          </a:p>
        </p:txBody>
      </p:sp>
      <p:sp>
        <p:nvSpPr>
          <p:cNvPr id="4" name="Title 3">
            <a:extLst>
              <a:ext uri="{FF2B5EF4-FFF2-40B4-BE49-F238E27FC236}">
                <a16:creationId xmlns:a16="http://schemas.microsoft.com/office/drawing/2014/main" id="{08B9053B-B007-48CB-87EA-2581DDA26147}"/>
              </a:ext>
            </a:extLst>
          </p:cNvPr>
          <p:cNvSpPr>
            <a:spLocks noGrp="1"/>
          </p:cNvSpPr>
          <p:nvPr>
            <p:ph type="title"/>
          </p:nvPr>
        </p:nvSpPr>
        <p:spPr>
          <a:xfrm>
            <a:off x="970722" y="626781"/>
            <a:ext cx="10515600" cy="1086313"/>
          </a:xfrm>
        </p:spPr>
        <p:txBody>
          <a:bodyPr/>
          <a:lstStyle/>
          <a:p>
            <a:r>
              <a:rPr lang="en-150"/>
              <a:t>Commission policy: advancing the judicial  protection</a:t>
            </a:r>
            <a:r>
              <a:rPr lang="en-US"/>
              <a:t> of </a:t>
            </a:r>
            <a:r>
              <a:rPr lang="en-150"/>
              <a:t>fundamental </a:t>
            </a:r>
            <a:r>
              <a:rPr lang="en-US"/>
              <a:t>rights</a:t>
            </a:r>
            <a:r>
              <a:rPr lang="en-150"/>
              <a:t> </a:t>
            </a:r>
            <a:endParaRPr lang="en-IE"/>
          </a:p>
        </p:txBody>
      </p:sp>
    </p:spTree>
    <p:extLst>
      <p:ext uri="{BB962C8B-B14F-4D97-AF65-F5344CB8AC3E}">
        <p14:creationId xmlns:p14="http://schemas.microsoft.com/office/powerpoint/2010/main" val="107606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9D86F82-1818-42CC-955E-B1542AA9D1ED}"/>
              </a:ext>
            </a:extLst>
          </p:cNvPr>
          <p:cNvSpPr>
            <a:spLocks noGrp="1"/>
          </p:cNvSpPr>
          <p:nvPr>
            <p:ph idx="1"/>
          </p:nvPr>
        </p:nvSpPr>
        <p:spPr>
          <a:xfrm>
            <a:off x="838199" y="2096217"/>
            <a:ext cx="10905699" cy="4891059"/>
          </a:xfrm>
        </p:spPr>
        <p:txBody>
          <a:bodyPr/>
          <a:lstStyle/>
          <a:p>
            <a:r>
              <a:rPr lang="en-150"/>
              <a:t>There could be a focus on specific Charter rights? YES.  </a:t>
            </a:r>
          </a:p>
          <a:p>
            <a:pPr>
              <a:spcBef>
                <a:spcPts val="500"/>
              </a:spcBef>
              <a:spcAft>
                <a:spcPts val="600"/>
              </a:spcAft>
            </a:pPr>
            <a:r>
              <a:rPr lang="en-150"/>
              <a:t>Which ty</a:t>
            </a:r>
            <a:r>
              <a:rPr lang="en-IE"/>
              <a:t>p</a:t>
            </a:r>
            <a:r>
              <a:rPr lang="en-150"/>
              <a:t>e of activities are covered?</a:t>
            </a:r>
          </a:p>
          <a:p>
            <a:pPr lvl="1">
              <a:spcAft>
                <a:spcPts val="600"/>
              </a:spcAft>
            </a:pPr>
            <a:r>
              <a:rPr lang="en-US"/>
              <a:t>Training, knowledge sharing, and exchange of good practices</a:t>
            </a:r>
            <a:r>
              <a:rPr lang="en-150"/>
              <a:t>;</a:t>
            </a:r>
            <a:endParaRPr lang="en-US"/>
          </a:p>
          <a:p>
            <a:pPr lvl="1">
              <a:spcAft>
                <a:spcPts val="600"/>
              </a:spcAft>
            </a:pPr>
            <a:r>
              <a:rPr lang="en-US"/>
              <a:t>data collection and research, and the creation of tools or data bases (e.g. thematic databases of jurisprudence); </a:t>
            </a:r>
          </a:p>
          <a:p>
            <a:pPr lvl="1">
              <a:spcAft>
                <a:spcPts val="600"/>
              </a:spcAft>
            </a:pPr>
            <a:r>
              <a:rPr lang="en-US"/>
              <a:t>Communication activities, including dissemination of information and awareness raising about rights, redress mechanisms, and strategic cases;</a:t>
            </a:r>
          </a:p>
          <a:p>
            <a:pPr lvl="1">
              <a:spcAft>
                <a:spcPts val="600"/>
              </a:spcAft>
            </a:pPr>
            <a:r>
              <a:rPr lang="en-US"/>
              <a:t>Capacity building and awareness raising activities to counter manifestly unfounded or abusive court proceedings against journalists and human rights defenders who engage in public participation (Strategic lawsuits against public participation).</a:t>
            </a:r>
          </a:p>
          <a:p>
            <a:pPr lvl="1"/>
            <a:endParaRPr lang="en-IE"/>
          </a:p>
        </p:txBody>
      </p:sp>
      <p:sp>
        <p:nvSpPr>
          <p:cNvPr id="4" name="Title 3">
            <a:extLst>
              <a:ext uri="{FF2B5EF4-FFF2-40B4-BE49-F238E27FC236}">
                <a16:creationId xmlns:a16="http://schemas.microsoft.com/office/drawing/2014/main" id="{08B9053B-B007-48CB-87EA-2581DDA26147}"/>
              </a:ext>
            </a:extLst>
          </p:cNvPr>
          <p:cNvSpPr>
            <a:spLocks noGrp="1"/>
          </p:cNvSpPr>
          <p:nvPr>
            <p:ph type="title"/>
          </p:nvPr>
        </p:nvSpPr>
        <p:spPr>
          <a:xfrm>
            <a:off x="970722" y="177287"/>
            <a:ext cx="10515600" cy="1713094"/>
          </a:xfrm>
        </p:spPr>
        <p:txBody>
          <a:bodyPr/>
          <a:lstStyle/>
          <a:p>
            <a:r>
              <a:rPr lang="en-150"/>
              <a:t>How would the projects support the Commission work towards an enabling civic space?</a:t>
            </a:r>
            <a:endParaRPr lang="en-IE"/>
          </a:p>
        </p:txBody>
      </p:sp>
    </p:spTree>
    <p:extLst>
      <p:ext uri="{BB962C8B-B14F-4D97-AF65-F5344CB8AC3E}">
        <p14:creationId xmlns:p14="http://schemas.microsoft.com/office/powerpoint/2010/main" val="3955821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6D056E-1EC8-48B0-872C-42FC4570845C}"/>
              </a:ext>
            </a:extLst>
          </p:cNvPr>
          <p:cNvSpPr>
            <a:spLocks noGrp="1"/>
          </p:cNvSpPr>
          <p:nvPr>
            <p:ph idx="1"/>
          </p:nvPr>
        </p:nvSpPr>
        <p:spPr>
          <a:xfrm>
            <a:off x="838199" y="1825625"/>
            <a:ext cx="10905699" cy="4808440"/>
          </a:xfrm>
        </p:spPr>
        <p:txBody>
          <a:bodyPr vert="horz" lIns="91440" tIns="45720" rIns="91440" bIns="45720" rtlCol="0" anchor="t">
            <a:noAutofit/>
          </a:bodyPr>
          <a:lstStyle/>
          <a:p>
            <a:r>
              <a:rPr lang="en-US" b="1" dirty="0"/>
              <a:t>Increased awareness and knowledge </a:t>
            </a:r>
            <a:r>
              <a:rPr lang="en-US" dirty="0"/>
              <a:t>about EU law, the Charter</a:t>
            </a:r>
            <a:r>
              <a:rPr lang="en-150" dirty="0"/>
              <a:t>, the </a:t>
            </a:r>
            <a:r>
              <a:rPr lang="en-US" dirty="0"/>
              <a:t>existing remedies and redress mechanisms to enforce them at national and European level</a:t>
            </a:r>
            <a:r>
              <a:rPr lang="en-150" dirty="0"/>
              <a:t>, including the preliminary ruling mechanism;</a:t>
            </a:r>
            <a:endParaRPr lang="en-US" dirty="0"/>
          </a:p>
          <a:p>
            <a:r>
              <a:rPr lang="en-US" dirty="0"/>
              <a:t>Strengthened abilities of legal professionals and practitioners </a:t>
            </a:r>
            <a:r>
              <a:rPr lang="en-US" b="1" dirty="0"/>
              <a:t>to cooperate </a:t>
            </a:r>
            <a:r>
              <a:rPr lang="en-US" dirty="0"/>
              <a:t>and engage in litigation practices;</a:t>
            </a:r>
          </a:p>
          <a:p>
            <a:r>
              <a:rPr lang="en-US" b="1" dirty="0"/>
              <a:t>Increased awareness </a:t>
            </a:r>
            <a:r>
              <a:rPr lang="en-US" dirty="0"/>
              <a:t>on the use</a:t>
            </a:r>
            <a:r>
              <a:rPr lang="en-150" dirty="0"/>
              <a:t> and </a:t>
            </a:r>
            <a:r>
              <a:rPr lang="en-US" dirty="0"/>
              <a:t>of </a:t>
            </a:r>
            <a:r>
              <a:rPr lang="en-150" dirty="0"/>
              <a:t>the </a:t>
            </a:r>
            <a:r>
              <a:rPr lang="en-US" dirty="0"/>
              <a:t>safeguards and strategic protection against </a:t>
            </a:r>
            <a:r>
              <a:rPr lang="en-150" dirty="0"/>
              <a:t>SLAPP</a:t>
            </a:r>
            <a:r>
              <a:rPr lang="en-US" dirty="0"/>
              <a:t>.</a:t>
            </a:r>
          </a:p>
          <a:p>
            <a:endParaRPr lang="en-IE" dirty="0"/>
          </a:p>
        </p:txBody>
      </p:sp>
      <p:sp>
        <p:nvSpPr>
          <p:cNvPr id="3" name="Title 2">
            <a:extLst>
              <a:ext uri="{FF2B5EF4-FFF2-40B4-BE49-F238E27FC236}">
                <a16:creationId xmlns:a16="http://schemas.microsoft.com/office/drawing/2014/main" id="{F7546E95-514C-47DB-B79B-A70B3F3EE113}"/>
              </a:ext>
            </a:extLst>
          </p:cNvPr>
          <p:cNvSpPr>
            <a:spLocks noGrp="1"/>
          </p:cNvSpPr>
          <p:nvPr>
            <p:ph type="title"/>
          </p:nvPr>
        </p:nvSpPr>
        <p:spPr/>
        <p:txBody>
          <a:bodyPr/>
          <a:lstStyle/>
          <a:p>
            <a:r>
              <a:rPr lang="en-150"/>
              <a:t>Which are the expected results?</a:t>
            </a:r>
            <a:endParaRPr lang="en-IE"/>
          </a:p>
        </p:txBody>
      </p:sp>
    </p:spTree>
    <p:extLst>
      <p:ext uri="{BB962C8B-B14F-4D97-AF65-F5344CB8AC3E}">
        <p14:creationId xmlns:p14="http://schemas.microsoft.com/office/powerpoint/2010/main" val="24633388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23F8B-3358-479B-9CE2-1C7BA0840F84}"/>
              </a:ext>
            </a:extLst>
          </p:cNvPr>
          <p:cNvSpPr>
            <a:spLocks noGrp="1"/>
          </p:cNvSpPr>
          <p:nvPr>
            <p:ph type="ctrTitle"/>
          </p:nvPr>
        </p:nvSpPr>
        <p:spPr/>
        <p:txBody>
          <a:bodyPr/>
          <a:lstStyle/>
          <a:p>
            <a:r>
              <a:rPr lang="en-150" dirty="0"/>
              <a:t>Any question? </a:t>
            </a:r>
            <a:endParaRPr lang="en-IE" dirty="0"/>
          </a:p>
        </p:txBody>
      </p:sp>
      <p:sp>
        <p:nvSpPr>
          <p:cNvPr id="3" name="Subtitle 2">
            <a:extLst>
              <a:ext uri="{FF2B5EF4-FFF2-40B4-BE49-F238E27FC236}">
                <a16:creationId xmlns:a16="http://schemas.microsoft.com/office/drawing/2014/main" id="{40B262A5-5174-47DB-92B5-1C1D7FD61CAE}"/>
              </a:ext>
            </a:extLst>
          </p:cNvPr>
          <p:cNvSpPr>
            <a:spLocks noGrp="1"/>
          </p:cNvSpPr>
          <p:nvPr>
            <p:ph type="subTitle" idx="1"/>
          </p:nvPr>
        </p:nvSpPr>
        <p:spPr/>
        <p:txBody>
          <a:bodyPr/>
          <a:lstStyle/>
          <a:p>
            <a:endParaRPr lang="en-IE"/>
          </a:p>
        </p:txBody>
      </p:sp>
    </p:spTree>
    <p:extLst>
      <p:ext uri="{BB962C8B-B14F-4D97-AF65-F5344CB8AC3E}">
        <p14:creationId xmlns:p14="http://schemas.microsoft.com/office/powerpoint/2010/main" val="34322535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txBox="1">
            <a:spLocks/>
          </p:cNvSpPr>
          <p:nvPr/>
        </p:nvSpPr>
        <p:spPr>
          <a:xfrm>
            <a:off x="923069" y="191388"/>
            <a:ext cx="11001201" cy="3264783"/>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6000" kern="1200">
                <a:solidFill>
                  <a:schemeClr val="accent5"/>
                </a:solidFill>
                <a:latin typeface="+mj-lt"/>
                <a:ea typeface="+mj-ea"/>
                <a:cs typeface="+mj-cs"/>
              </a:defRPr>
            </a:lvl1pPr>
          </a:lstStyle>
          <a:p>
            <a:r>
              <a:rPr lang="en-US" altLang="en-US" dirty="0">
                <a:solidFill>
                  <a:schemeClr val="bg1"/>
                </a:solidFill>
              </a:rPr>
              <a:t>Citizens, Equality, Rights and Values (CERV) </a:t>
            </a:r>
            <a:r>
              <a:rPr lang="it-IT" altLang="en-US" dirty="0">
                <a:solidFill>
                  <a:schemeClr val="bg1"/>
                </a:solidFill>
              </a:rPr>
              <a:t>programme</a:t>
            </a:r>
            <a:endParaRPr lang="en-150" altLang="en-US" dirty="0">
              <a:solidFill>
                <a:schemeClr val="bg1"/>
              </a:solidFill>
            </a:endParaRPr>
          </a:p>
        </p:txBody>
      </p:sp>
      <p:sp>
        <p:nvSpPr>
          <p:cNvPr id="2" name="TextBox 1">
            <a:extLst>
              <a:ext uri="{FF2B5EF4-FFF2-40B4-BE49-F238E27FC236}">
                <a16:creationId xmlns:a16="http://schemas.microsoft.com/office/drawing/2014/main" id="{30CCDED5-CEB3-40C7-BF81-55EEBF6028E6}"/>
              </a:ext>
            </a:extLst>
          </p:cNvPr>
          <p:cNvSpPr txBox="1"/>
          <p:nvPr/>
        </p:nvSpPr>
        <p:spPr>
          <a:xfrm>
            <a:off x="1330036" y="3943926"/>
            <a:ext cx="4091709" cy="369332"/>
          </a:xfrm>
          <a:prstGeom prst="rect">
            <a:avLst/>
          </a:prstGeom>
          <a:noFill/>
        </p:spPr>
        <p:txBody>
          <a:bodyPr wrap="square" rtlCol="0">
            <a:spAutoFit/>
          </a:bodyPr>
          <a:lstStyle/>
          <a:p>
            <a:r>
              <a:rPr lang="en-US" dirty="0"/>
              <a:t>2021-2022 Lessons learned</a:t>
            </a:r>
            <a:endParaRPr lang="en-IE" dirty="0"/>
          </a:p>
        </p:txBody>
      </p:sp>
    </p:spTree>
    <p:extLst>
      <p:ext uri="{BB962C8B-B14F-4D97-AF65-F5344CB8AC3E}">
        <p14:creationId xmlns:p14="http://schemas.microsoft.com/office/powerpoint/2010/main" val="22978623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BE" sz="4400" dirty="0"/>
              <a:t>Budget, objective and structure</a:t>
            </a:r>
            <a:endParaRPr lang="en-GB" sz="4400" dirty="0"/>
          </a:p>
        </p:txBody>
      </p:sp>
      <p:sp>
        <p:nvSpPr>
          <p:cNvPr id="6" name="Right Arrow 5"/>
          <p:cNvSpPr/>
          <p:nvPr/>
        </p:nvSpPr>
        <p:spPr>
          <a:xfrm>
            <a:off x="4124766" y="1243889"/>
            <a:ext cx="4878072" cy="5077634"/>
          </a:xfrm>
          <a:prstGeom prst="rightArrow">
            <a:avLst>
              <a:gd name="adj1" fmla="val 86128"/>
              <a:gd name="adj2" fmla="val 34483"/>
            </a:avLst>
          </a:prstGeom>
          <a:solidFill>
            <a:schemeClr val="bg2"/>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r>
              <a:rPr lang="en-GB" dirty="0">
                <a:solidFill>
                  <a:srgbClr val="0F5494"/>
                </a:solidFill>
                <a:latin typeface="Calibri" panose="020F0502020204030204" pitchFamily="34" charset="0"/>
                <a:cs typeface="Calibri" panose="020F0502020204030204" pitchFamily="34" charset="0"/>
              </a:rPr>
              <a:t>To protect and promote rights and values as enshrined in </a:t>
            </a:r>
            <a:r>
              <a:rPr lang="en-GB" b="1" dirty="0">
                <a:solidFill>
                  <a:srgbClr val="0F5494"/>
                </a:solidFill>
                <a:latin typeface="Calibri" panose="020F0502020204030204" pitchFamily="34" charset="0"/>
                <a:cs typeface="Calibri" panose="020F0502020204030204" pitchFamily="34" charset="0"/>
              </a:rPr>
              <a:t>the EU Treaties and the EU Charter</a:t>
            </a:r>
          </a:p>
          <a:p>
            <a:pPr algn="just"/>
            <a:endParaRPr lang="en-GB" dirty="0">
              <a:solidFill>
                <a:srgbClr val="0F5494"/>
              </a:solidFill>
              <a:latin typeface="Calibri" panose="020F0502020204030204" pitchFamily="34" charset="0"/>
              <a:cs typeface="Calibri" panose="020F0502020204030204" pitchFamily="34" charset="0"/>
            </a:endParaRPr>
          </a:p>
          <a:p>
            <a:r>
              <a:rPr lang="en-GB" b="1" dirty="0">
                <a:solidFill>
                  <a:srgbClr val="0F5494"/>
                </a:solidFill>
                <a:latin typeface="Calibri" panose="020F0502020204030204" pitchFamily="34" charset="0"/>
                <a:cs typeface="Calibri" panose="020F0502020204030204" pitchFamily="34" charset="0"/>
              </a:rPr>
              <a:t>Supporting civil society organisations (CSOs)</a:t>
            </a:r>
            <a:r>
              <a:rPr lang="en-GB" dirty="0">
                <a:solidFill>
                  <a:srgbClr val="0F5494"/>
                </a:solidFill>
                <a:latin typeface="Calibri" panose="020F0502020204030204" pitchFamily="34" charset="0"/>
                <a:cs typeface="Calibri" panose="020F0502020204030204" pitchFamily="34" charset="0"/>
              </a:rPr>
              <a:t> and other stakeholders active at local, regional, national and transnational level, </a:t>
            </a:r>
          </a:p>
          <a:p>
            <a:pPr algn="just"/>
            <a:endParaRPr lang="en-GB" dirty="0">
              <a:solidFill>
                <a:srgbClr val="0F5494"/>
              </a:solidFill>
              <a:latin typeface="Calibri" panose="020F0502020204030204" pitchFamily="34" charset="0"/>
              <a:cs typeface="Calibri" panose="020F0502020204030204" pitchFamily="34" charset="0"/>
            </a:endParaRPr>
          </a:p>
          <a:p>
            <a:r>
              <a:rPr lang="en-GB" dirty="0">
                <a:solidFill>
                  <a:srgbClr val="0F5494"/>
                </a:solidFill>
                <a:latin typeface="Calibri" panose="020F0502020204030204" pitchFamily="34" charset="0"/>
                <a:cs typeface="Calibri" panose="020F0502020204030204" pitchFamily="34" charset="0"/>
              </a:rPr>
              <a:t>Encouraging civic and democratic participation to sustain and </a:t>
            </a:r>
            <a:r>
              <a:rPr lang="en-GB" b="1" dirty="0">
                <a:solidFill>
                  <a:srgbClr val="0F5494"/>
                </a:solidFill>
                <a:latin typeface="Calibri" panose="020F0502020204030204" pitchFamily="34" charset="0"/>
                <a:cs typeface="Calibri" panose="020F0502020204030204" pitchFamily="34" charset="0"/>
              </a:rPr>
              <a:t>further develop open, rights-based, democratic, equal and inclusive societies</a:t>
            </a:r>
            <a:r>
              <a:rPr lang="en-GB" dirty="0">
                <a:solidFill>
                  <a:srgbClr val="0F5494"/>
                </a:solidFill>
                <a:latin typeface="Calibri" panose="020F0502020204030204" pitchFamily="34" charset="0"/>
                <a:cs typeface="Calibri" panose="020F0502020204030204" pitchFamily="34" charset="0"/>
              </a:rPr>
              <a:t> based on the rule of law</a:t>
            </a:r>
            <a:endParaRPr lang="fr-BE" dirty="0">
              <a:solidFill>
                <a:srgbClr val="0F5494"/>
              </a:solidFill>
              <a:latin typeface="Calibri" panose="020F0502020204030204" pitchFamily="34" charset="0"/>
              <a:cs typeface="Calibri" panose="020F0502020204030204" pitchFamily="34" charset="0"/>
            </a:endParaRPr>
          </a:p>
        </p:txBody>
      </p:sp>
      <p:graphicFrame>
        <p:nvGraphicFramePr>
          <p:cNvPr id="11" name="Diagram 10"/>
          <p:cNvGraphicFramePr/>
          <p:nvPr/>
        </p:nvGraphicFramePr>
        <p:xfrm>
          <a:off x="7944200" y="1614142"/>
          <a:ext cx="4861048" cy="42355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Flowchart: Connector 7"/>
          <p:cNvSpPr/>
          <p:nvPr/>
        </p:nvSpPr>
        <p:spPr>
          <a:xfrm>
            <a:off x="949003" y="2729418"/>
            <a:ext cx="3018169" cy="2960016"/>
          </a:xfrm>
          <a:prstGeom prst="flowChartConnector">
            <a:avLst/>
          </a:prstGeom>
          <a:blipFill dpi="0" rotWithShape="1">
            <a:blip r:embed="rId8">
              <a:alphaModFix amt="55000"/>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b="1" dirty="0">
                <a:solidFill>
                  <a:srgbClr val="00B050"/>
                </a:solidFill>
                <a:latin typeface="Calibri" panose="020F0502020204030204" pitchFamily="34" charset="0"/>
                <a:cs typeface="Calibri" panose="020F0502020204030204" pitchFamily="34" charset="0"/>
              </a:rPr>
              <a:t>EUR 1.550 million</a:t>
            </a:r>
          </a:p>
        </p:txBody>
      </p:sp>
      <p:sp>
        <p:nvSpPr>
          <p:cNvPr id="14" name="TextBox 13"/>
          <p:cNvSpPr txBox="1"/>
          <p:nvPr/>
        </p:nvSpPr>
        <p:spPr>
          <a:xfrm>
            <a:off x="1473201" y="1567427"/>
            <a:ext cx="1930400" cy="861774"/>
          </a:xfrm>
          <a:prstGeom prst="rect">
            <a:avLst/>
          </a:prstGeom>
          <a:noFill/>
        </p:spPr>
        <p:txBody>
          <a:bodyPr wrap="square" rtlCol="0">
            <a:spAutoFit/>
          </a:bodyPr>
          <a:lstStyle/>
          <a:p>
            <a:r>
              <a:rPr lang="en-GB" sz="2500" b="1" dirty="0">
                <a:solidFill>
                  <a:srgbClr val="00B050"/>
                </a:solidFill>
                <a:latin typeface="Calibri" panose="020F0502020204030204" pitchFamily="34" charset="0"/>
                <a:cs typeface="Calibri" panose="020F0502020204030204" pitchFamily="34" charset="0"/>
              </a:rPr>
              <a:t>CERV Budget</a:t>
            </a:r>
          </a:p>
          <a:p>
            <a:r>
              <a:rPr lang="en-GB" sz="2500" b="1" dirty="0">
                <a:solidFill>
                  <a:srgbClr val="00B050"/>
                </a:solidFill>
                <a:latin typeface="Calibri" panose="020F0502020204030204" pitchFamily="34" charset="0"/>
                <a:cs typeface="Calibri" panose="020F0502020204030204" pitchFamily="34" charset="0"/>
              </a:rPr>
              <a:t> 2021-2027</a:t>
            </a:r>
            <a:endParaRPr lang="en-GB" sz="2500" dirty="0">
              <a:solidFill>
                <a:srgbClr val="00B050"/>
              </a:solidFill>
            </a:endParaRPr>
          </a:p>
        </p:txBody>
      </p:sp>
      <p:sp>
        <p:nvSpPr>
          <p:cNvPr id="7" name="Oval 6"/>
          <p:cNvSpPr/>
          <p:nvPr/>
        </p:nvSpPr>
        <p:spPr>
          <a:xfrm>
            <a:off x="9405940" y="1636076"/>
            <a:ext cx="2339344" cy="1231644"/>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Tree>
    <p:extLst>
      <p:ext uri="{BB962C8B-B14F-4D97-AF65-F5344CB8AC3E}">
        <p14:creationId xmlns:p14="http://schemas.microsoft.com/office/powerpoint/2010/main" val="395497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BE" sz="4400" dirty="0"/>
              <a:t>The CERV </a:t>
            </a:r>
            <a:r>
              <a:rPr lang="fr-BE" sz="4400" dirty="0" err="1"/>
              <a:t>strands</a:t>
            </a:r>
            <a:endParaRPr lang="en-GB" sz="4400" dirty="0"/>
          </a:p>
        </p:txBody>
      </p:sp>
      <p:pic>
        <p:nvPicPr>
          <p:cNvPr id="3" name="Picture 2"/>
          <p:cNvPicPr>
            <a:picLocks noChangeAspect="1"/>
          </p:cNvPicPr>
          <p:nvPr/>
        </p:nvPicPr>
        <p:blipFill>
          <a:blip r:embed="rId3">
            <a:duotone>
              <a:prstClr val="black"/>
              <a:schemeClr val="accent4">
                <a:tint val="45000"/>
                <a:satMod val="400000"/>
              </a:schemeClr>
            </a:duotone>
          </a:blip>
          <a:stretch>
            <a:fillRect/>
          </a:stretch>
        </p:blipFill>
        <p:spPr>
          <a:xfrm>
            <a:off x="1026160" y="1419973"/>
            <a:ext cx="10688320" cy="4459623"/>
          </a:xfrm>
          <a:prstGeom prst="rect">
            <a:avLst/>
          </a:prstGeom>
        </p:spPr>
      </p:pic>
      <p:sp>
        <p:nvSpPr>
          <p:cNvPr id="5" name="Oval 4"/>
          <p:cNvSpPr/>
          <p:nvPr/>
        </p:nvSpPr>
        <p:spPr>
          <a:xfrm>
            <a:off x="730452" y="1237846"/>
            <a:ext cx="2339344" cy="1231644"/>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Tree>
    <p:extLst>
      <p:ext uri="{BB962C8B-B14F-4D97-AF65-F5344CB8AC3E}">
        <p14:creationId xmlns:p14="http://schemas.microsoft.com/office/powerpoint/2010/main" val="179675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New in CERV</a:t>
            </a:r>
          </a:p>
        </p:txBody>
      </p:sp>
      <p:graphicFrame>
        <p:nvGraphicFramePr>
          <p:cNvPr id="6" name="Content Placeholder 7"/>
          <p:cNvGraphicFramePr>
            <a:graphicFrameLocks noGrp="1"/>
          </p:cNvGraphicFramePr>
          <p:nvPr>
            <p:ph idx="1"/>
          </p:nvPr>
        </p:nvGraphicFramePr>
        <p:xfrm>
          <a:off x="858520" y="1270000"/>
          <a:ext cx="10906125" cy="4846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8869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643E9C-35E6-8095-D2A6-7C6F6A5FCC5B}"/>
              </a:ext>
            </a:extLst>
          </p:cNvPr>
          <p:cNvSpPr>
            <a:spLocks noGrp="1"/>
          </p:cNvSpPr>
          <p:nvPr>
            <p:ph idx="1"/>
          </p:nvPr>
        </p:nvSpPr>
        <p:spPr>
          <a:xfrm>
            <a:off x="847724" y="1330325"/>
            <a:ext cx="10905699" cy="4409442"/>
          </a:xfrm>
        </p:spPr>
        <p:txBody>
          <a:bodyPr vert="horz" lIns="91440" tIns="45720" rIns="91440" bIns="45720" rtlCol="0" anchor="t">
            <a:noAutofit/>
          </a:bodyPr>
          <a:lstStyle/>
          <a:p>
            <a:pPr marL="0" indent="0">
              <a:buNone/>
            </a:pPr>
            <a:r>
              <a:rPr lang="en-GB" sz="1800" b="1" dirty="0">
                <a:ea typeface="+mn-lt"/>
                <a:cs typeface="+mn-lt"/>
              </a:rPr>
              <a:t>CERV programme policy priorities under the Charter of Fundamental Rights of the EU</a:t>
            </a:r>
            <a:endParaRPr lang="en-US" sz="1800" dirty="0">
              <a:cs typeface="Arial"/>
            </a:endParaRPr>
          </a:p>
          <a:p>
            <a:r>
              <a:rPr lang="en-GB" sz="1800" dirty="0">
                <a:ea typeface="+mn-lt"/>
                <a:cs typeface="+mn-lt"/>
              </a:rPr>
              <a:t>Capacity building and awareness raising on the EU Charter of Fundamental Rights</a:t>
            </a:r>
            <a:endParaRPr lang="en-US" sz="1800" dirty="0"/>
          </a:p>
          <a:p>
            <a:r>
              <a:rPr lang="en-GB" sz="1800" dirty="0">
                <a:ea typeface="+mn-lt"/>
                <a:cs typeface="+mn-lt"/>
              </a:rPr>
              <a:t>Promoting rights and values by empowering the civic space </a:t>
            </a:r>
            <a:endParaRPr lang="en-US" sz="1800" dirty="0"/>
          </a:p>
          <a:p>
            <a:r>
              <a:rPr lang="it" sz="1800" dirty="0">
                <a:ea typeface="+mn-lt"/>
                <a:cs typeface="+mn-lt"/>
              </a:rPr>
              <a:t>Strategic litigation</a:t>
            </a:r>
          </a:p>
          <a:p>
            <a:r>
              <a:rPr lang="en-GB" sz="1800" dirty="0">
                <a:ea typeface="+mn-lt"/>
                <a:cs typeface="+mn-lt"/>
              </a:rPr>
              <a:t>Q&amp;As</a:t>
            </a:r>
          </a:p>
          <a:p>
            <a:pPr marL="0" indent="0">
              <a:buNone/>
            </a:pPr>
            <a:r>
              <a:rPr lang="en-GB" sz="1800" b="1" dirty="0">
                <a:ea typeface="+mn-lt"/>
                <a:cs typeface="+mn-lt"/>
              </a:rPr>
              <a:t>Application process for the 2023 calls for proposals</a:t>
            </a:r>
            <a:endParaRPr lang="en-US" sz="1800" dirty="0">
              <a:cs typeface="Arial"/>
            </a:endParaRPr>
          </a:p>
          <a:p>
            <a:r>
              <a:rPr lang="en-GB" sz="1800" dirty="0">
                <a:ea typeface="+mn-lt"/>
                <a:cs typeface="+mn-lt"/>
              </a:rPr>
              <a:t>timeline, eligibility, actions, impacts, portal CERV, examples, Q&amp;As</a:t>
            </a:r>
          </a:p>
          <a:p>
            <a:pPr marL="0" indent="0">
              <a:buNone/>
            </a:pPr>
            <a:r>
              <a:rPr lang="en-US" sz="1800" b="1" dirty="0">
                <a:cs typeface="Arial"/>
              </a:rPr>
              <a:t>Ask your question!</a:t>
            </a:r>
            <a:endParaRPr lang="en-US" sz="1800" b="1" dirty="0"/>
          </a:p>
        </p:txBody>
      </p:sp>
      <p:sp>
        <p:nvSpPr>
          <p:cNvPr id="3" name="Title 2">
            <a:extLst>
              <a:ext uri="{FF2B5EF4-FFF2-40B4-BE49-F238E27FC236}">
                <a16:creationId xmlns:a16="http://schemas.microsoft.com/office/drawing/2014/main" id="{8F442637-3F86-91C3-34DA-7A0F655102A4}"/>
              </a:ext>
            </a:extLst>
          </p:cNvPr>
          <p:cNvSpPr>
            <a:spLocks noGrp="1"/>
          </p:cNvSpPr>
          <p:nvPr>
            <p:ph type="title"/>
          </p:nvPr>
        </p:nvSpPr>
        <p:spPr/>
        <p:txBody>
          <a:bodyPr/>
          <a:lstStyle/>
          <a:p>
            <a:r>
              <a:rPr lang="en-US" dirty="0">
                <a:cs typeface="Arial"/>
              </a:rPr>
              <a:t>Overview</a:t>
            </a:r>
            <a:endParaRPr lang="en-US" dirty="0"/>
          </a:p>
        </p:txBody>
      </p:sp>
      <p:pic>
        <p:nvPicPr>
          <p:cNvPr id="4" name="Picture 3">
            <a:extLst>
              <a:ext uri="{FF2B5EF4-FFF2-40B4-BE49-F238E27FC236}">
                <a16:creationId xmlns:a16="http://schemas.microsoft.com/office/drawing/2014/main" id="{7755B458-244B-190D-0BD7-F12C7E08279A}"/>
              </a:ext>
            </a:extLst>
          </p:cNvPr>
          <p:cNvPicPr>
            <a:picLocks noChangeAspect="1"/>
          </p:cNvPicPr>
          <p:nvPr/>
        </p:nvPicPr>
        <p:blipFill>
          <a:blip r:embed="rId2"/>
          <a:stretch>
            <a:fillRect/>
          </a:stretch>
        </p:blipFill>
        <p:spPr>
          <a:xfrm>
            <a:off x="8175432" y="4330380"/>
            <a:ext cx="1518036" cy="1511939"/>
          </a:xfrm>
          <a:prstGeom prst="rect">
            <a:avLst/>
          </a:prstGeom>
        </p:spPr>
      </p:pic>
      <p:pic>
        <p:nvPicPr>
          <p:cNvPr id="5" name="Graphic 3" descr="Radio microphone with solid fill">
            <a:extLst>
              <a:ext uri="{FF2B5EF4-FFF2-40B4-BE49-F238E27FC236}">
                <a16:creationId xmlns:a16="http://schemas.microsoft.com/office/drawing/2014/main" id="{F8F2F0A2-806E-1BC6-F514-BC50459E1949}"/>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0080380" y="3770435"/>
            <a:ext cx="1219200" cy="1219200"/>
          </a:xfrm>
          <a:prstGeom prst="rect">
            <a:avLst/>
          </a:prstGeom>
        </p:spPr>
      </p:pic>
    </p:spTree>
    <p:extLst>
      <p:ext uri="{BB962C8B-B14F-4D97-AF65-F5344CB8AC3E}">
        <p14:creationId xmlns:p14="http://schemas.microsoft.com/office/powerpoint/2010/main" val="42588610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1" y="482860"/>
            <a:ext cx="11221279" cy="782357"/>
          </a:xfrm>
        </p:spPr>
        <p:txBody>
          <a:bodyPr/>
          <a:lstStyle/>
          <a:p>
            <a:r>
              <a:rPr lang="en-GB" dirty="0"/>
              <a:t>Framework partners and CSO networks</a:t>
            </a:r>
          </a:p>
        </p:txBody>
      </p:sp>
      <p:pic>
        <p:nvPicPr>
          <p:cNvPr id="6" name="Content Placeholder 5"/>
          <p:cNvPicPr>
            <a:picLocks noGrp="1" noChangeAspect="1"/>
          </p:cNvPicPr>
          <p:nvPr>
            <p:ph idx="1"/>
          </p:nvPr>
        </p:nvPicPr>
        <p:blipFill>
          <a:blip r:embed="rId2"/>
          <a:stretch>
            <a:fillRect/>
          </a:stretch>
        </p:blipFill>
        <p:spPr>
          <a:xfrm>
            <a:off x="7916797" y="2109288"/>
            <a:ext cx="2857500" cy="1428750"/>
          </a:xfrm>
          <a:prstGeom prst="rect">
            <a:avLst/>
          </a:prstGeom>
        </p:spPr>
      </p:pic>
      <p:pic>
        <p:nvPicPr>
          <p:cNvPr id="5" name="Picture 4"/>
          <p:cNvPicPr>
            <a:picLocks noChangeAspect="1"/>
          </p:cNvPicPr>
          <p:nvPr/>
        </p:nvPicPr>
        <p:blipFill>
          <a:blip r:embed="rId3"/>
          <a:stretch>
            <a:fillRect/>
          </a:stretch>
        </p:blipFill>
        <p:spPr>
          <a:xfrm>
            <a:off x="838199" y="1825625"/>
            <a:ext cx="6245348" cy="1530317"/>
          </a:xfrm>
          <a:prstGeom prst="rect">
            <a:avLst/>
          </a:prstGeom>
        </p:spPr>
      </p:pic>
      <p:pic>
        <p:nvPicPr>
          <p:cNvPr id="7" name="Picture 6"/>
          <p:cNvPicPr>
            <a:picLocks noChangeAspect="1"/>
          </p:cNvPicPr>
          <p:nvPr/>
        </p:nvPicPr>
        <p:blipFill>
          <a:blip r:embed="rId4"/>
          <a:stretch>
            <a:fillRect/>
          </a:stretch>
        </p:blipFill>
        <p:spPr>
          <a:xfrm>
            <a:off x="7609169" y="4382109"/>
            <a:ext cx="3933825" cy="1162050"/>
          </a:xfrm>
          <a:prstGeom prst="rect">
            <a:avLst/>
          </a:prstGeom>
        </p:spPr>
      </p:pic>
      <p:pic>
        <p:nvPicPr>
          <p:cNvPr id="12" name="Picture 11"/>
          <p:cNvPicPr>
            <a:picLocks noChangeAspect="1"/>
          </p:cNvPicPr>
          <p:nvPr/>
        </p:nvPicPr>
        <p:blipFill>
          <a:blip r:embed="rId5"/>
          <a:stretch>
            <a:fillRect/>
          </a:stretch>
        </p:blipFill>
        <p:spPr>
          <a:xfrm>
            <a:off x="2325150" y="4963134"/>
            <a:ext cx="2762250" cy="1657350"/>
          </a:xfrm>
          <a:prstGeom prst="rect">
            <a:avLst/>
          </a:prstGeom>
        </p:spPr>
      </p:pic>
      <p:pic>
        <p:nvPicPr>
          <p:cNvPr id="14" name="Picture 13"/>
          <p:cNvPicPr>
            <a:picLocks noChangeAspect="1"/>
          </p:cNvPicPr>
          <p:nvPr/>
        </p:nvPicPr>
        <p:blipFill>
          <a:blip r:embed="rId6"/>
          <a:stretch>
            <a:fillRect/>
          </a:stretch>
        </p:blipFill>
        <p:spPr>
          <a:xfrm>
            <a:off x="299153" y="3538038"/>
            <a:ext cx="2619375" cy="1743075"/>
          </a:xfrm>
          <a:prstGeom prst="rect">
            <a:avLst/>
          </a:prstGeom>
        </p:spPr>
      </p:pic>
      <p:pic>
        <p:nvPicPr>
          <p:cNvPr id="17" name="Picture 16"/>
          <p:cNvPicPr>
            <a:picLocks noChangeAspect="1"/>
          </p:cNvPicPr>
          <p:nvPr/>
        </p:nvPicPr>
        <p:blipFill>
          <a:blip r:embed="rId7"/>
          <a:stretch>
            <a:fillRect/>
          </a:stretch>
        </p:blipFill>
        <p:spPr>
          <a:xfrm>
            <a:off x="3706275" y="3640986"/>
            <a:ext cx="3743325" cy="1219200"/>
          </a:xfrm>
          <a:prstGeom prst="rect">
            <a:avLst/>
          </a:prstGeom>
        </p:spPr>
      </p:pic>
    </p:spTree>
    <p:extLst>
      <p:ext uri="{BB962C8B-B14F-4D97-AF65-F5344CB8AC3E}">
        <p14:creationId xmlns:p14="http://schemas.microsoft.com/office/powerpoint/2010/main" val="18406276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8679" y="1276984"/>
            <a:ext cx="10905699" cy="4714876"/>
          </a:xfrm>
        </p:spPr>
        <p:txBody>
          <a:bodyPr>
            <a:normAutofit/>
          </a:bodyPr>
          <a:lstStyle/>
          <a:p>
            <a:pPr marL="0" indent="0">
              <a:buNone/>
            </a:pPr>
            <a:endParaRPr lang="de-DE" b="1" dirty="0"/>
          </a:p>
          <a:p>
            <a:pPr marL="0" indent="0">
              <a:buNone/>
            </a:pPr>
            <a:endParaRPr lang="de-DE" b="1" dirty="0"/>
          </a:p>
          <a:p>
            <a:endParaRPr lang="de-DE" dirty="0"/>
          </a:p>
          <a:p>
            <a:endParaRPr lang="de-DE" dirty="0"/>
          </a:p>
          <a:p>
            <a:endParaRPr lang="de-DE" dirty="0"/>
          </a:p>
          <a:p>
            <a:endParaRPr lang="de-DE" dirty="0"/>
          </a:p>
        </p:txBody>
      </p:sp>
      <p:graphicFrame>
        <p:nvGraphicFramePr>
          <p:cNvPr id="4" name="Diagram 3"/>
          <p:cNvGraphicFramePr/>
          <p:nvPr/>
        </p:nvGraphicFramePr>
        <p:xfrm>
          <a:off x="1270000" y="1737360"/>
          <a:ext cx="6085840" cy="3698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5"/>
          <p:cNvSpPr>
            <a:spLocks noGrp="1"/>
          </p:cNvSpPr>
          <p:nvPr>
            <p:ph type="title"/>
          </p:nvPr>
        </p:nvSpPr>
        <p:spPr>
          <a:xfrm>
            <a:off x="970722" y="432060"/>
            <a:ext cx="10515600" cy="782357"/>
          </a:xfrm>
        </p:spPr>
        <p:txBody>
          <a:bodyPr/>
          <a:lstStyle/>
          <a:p>
            <a:r>
              <a:rPr lang="de-DE" sz="3000" i="1" dirty="0"/>
              <a:t>Key </a:t>
            </a:r>
            <a:r>
              <a:rPr lang="de-DE" sz="3000" i="1" dirty="0" err="1"/>
              <a:t>facts</a:t>
            </a:r>
            <a:r>
              <a:rPr lang="de-DE" sz="3000" i="1" dirty="0"/>
              <a:t> on </a:t>
            </a:r>
            <a:r>
              <a:rPr lang="en-GB" sz="3000" i="1" dirty="0"/>
              <a:t>CERV impact in 2021-2022</a:t>
            </a:r>
          </a:p>
        </p:txBody>
      </p:sp>
      <p:pic>
        <p:nvPicPr>
          <p:cNvPr id="5" name="Content Placeholder 3"/>
          <p:cNvPicPr>
            <a:picLocks noChangeAspect="1"/>
          </p:cNvPicPr>
          <p:nvPr/>
        </p:nvPicPr>
        <p:blipFill>
          <a:blip r:embed="rId7"/>
          <a:stretch>
            <a:fillRect/>
          </a:stretch>
        </p:blipFill>
        <p:spPr>
          <a:xfrm>
            <a:off x="7278832" y="2327564"/>
            <a:ext cx="3602528" cy="2494751"/>
          </a:xfrm>
          <a:prstGeom prst="rect">
            <a:avLst/>
          </a:prstGeom>
        </p:spPr>
      </p:pic>
    </p:spTree>
    <p:extLst>
      <p:ext uri="{BB962C8B-B14F-4D97-AF65-F5344CB8AC3E}">
        <p14:creationId xmlns:p14="http://schemas.microsoft.com/office/powerpoint/2010/main" val="35691716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2023 Charter call</a:t>
            </a:r>
          </a:p>
        </p:txBody>
      </p:sp>
      <p:sp>
        <p:nvSpPr>
          <p:cNvPr id="3" name="Subtitle 2"/>
          <p:cNvSpPr>
            <a:spLocks noGrp="1"/>
          </p:cNvSpPr>
          <p:nvPr>
            <p:ph type="subTitle" idx="1"/>
          </p:nvPr>
        </p:nvSpPr>
        <p:spPr/>
        <p:txBody>
          <a:bodyPr/>
          <a:lstStyle/>
          <a:p>
            <a:endParaRPr lang="en-GB" sz="2400" dirty="0"/>
          </a:p>
        </p:txBody>
      </p:sp>
    </p:spTree>
    <p:extLst>
      <p:ext uri="{BB962C8B-B14F-4D97-AF65-F5344CB8AC3E}">
        <p14:creationId xmlns:p14="http://schemas.microsoft.com/office/powerpoint/2010/main" val="4424793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2" y="482860"/>
            <a:ext cx="11129838" cy="782357"/>
          </a:xfrm>
        </p:spPr>
        <p:txBody>
          <a:bodyPr/>
          <a:lstStyle/>
          <a:p>
            <a:r>
              <a:rPr lang="en-US" sz="3000" dirty="0"/>
              <a:t>Key facts </a:t>
            </a:r>
            <a:br>
              <a:rPr lang="en-US" sz="3000" dirty="0"/>
            </a:br>
            <a:r>
              <a:rPr lang="en-US" sz="3000" dirty="0"/>
              <a:t>2023 Call for proposals on the Charter of Fundamental Rights</a:t>
            </a:r>
          </a:p>
        </p:txBody>
      </p:sp>
      <p:graphicFrame>
        <p:nvGraphicFramePr>
          <p:cNvPr id="4" name="Diagram 3"/>
          <p:cNvGraphicFramePr/>
          <p:nvPr>
            <p:extLst>
              <p:ext uri="{D42A27DB-BD31-4B8C-83A1-F6EECF244321}">
                <p14:modId xmlns:p14="http://schemas.microsoft.com/office/powerpoint/2010/main" val="2367796286"/>
              </p:ext>
            </p:extLst>
          </p:nvPr>
        </p:nvGraphicFramePr>
        <p:xfrm>
          <a:off x="970722" y="1626524"/>
          <a:ext cx="8572500" cy="5231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92902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60120" y="1368434"/>
          <a:ext cx="10906125" cy="52203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pPr algn="ctr"/>
            <a:r>
              <a:rPr lang="en-GB" dirty="0"/>
              <a:t>Activities under the 2023 Charter call</a:t>
            </a:r>
          </a:p>
        </p:txBody>
      </p:sp>
    </p:spTree>
    <p:extLst>
      <p:ext uri="{BB962C8B-B14F-4D97-AF65-F5344CB8AC3E}">
        <p14:creationId xmlns:p14="http://schemas.microsoft.com/office/powerpoint/2010/main" val="29167893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0722" y="482861"/>
            <a:ext cx="10515600" cy="620076"/>
          </a:xfrm>
        </p:spPr>
        <p:txBody>
          <a:bodyPr/>
          <a:lstStyle/>
          <a:p>
            <a:r>
              <a:rPr lang="en-GB" sz="3200" dirty="0"/>
              <a:t>The eligible participants for the 2023 Charter call </a:t>
            </a:r>
            <a:endParaRPr lang="en-US" dirty="0"/>
          </a:p>
        </p:txBody>
      </p:sp>
      <p:graphicFrame>
        <p:nvGraphicFramePr>
          <p:cNvPr id="9" name="Diagram 8"/>
          <p:cNvGraphicFramePr/>
          <p:nvPr>
            <p:extLst>
              <p:ext uri="{D42A27DB-BD31-4B8C-83A1-F6EECF244321}">
                <p14:modId xmlns:p14="http://schemas.microsoft.com/office/powerpoint/2010/main" val="1288048140"/>
              </p:ext>
            </p:extLst>
          </p:nvPr>
        </p:nvGraphicFramePr>
        <p:xfrm>
          <a:off x="1022973" y="1076960"/>
          <a:ext cx="10459278" cy="5192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F096EC93-4267-4D12-8010-0B326148B42B}"/>
              </a:ext>
            </a:extLst>
          </p:cNvPr>
          <p:cNvSpPr txBox="1"/>
          <p:nvPr/>
        </p:nvSpPr>
        <p:spPr>
          <a:xfrm>
            <a:off x="927989" y="6229813"/>
            <a:ext cx="4022701" cy="369332"/>
          </a:xfrm>
          <a:prstGeom prst="rect">
            <a:avLst/>
          </a:prstGeom>
          <a:noFill/>
        </p:spPr>
        <p:txBody>
          <a:bodyPr wrap="square" rtlCol="0">
            <a:spAutoFit/>
          </a:bodyPr>
          <a:lstStyle/>
          <a:p>
            <a:r>
              <a:rPr lang="en-IE" b="1" dirty="0">
                <a:solidFill>
                  <a:srgbClr val="FF0000"/>
                </a:solidFill>
                <a:hlinkClick r:id="rId8"/>
              </a:rPr>
              <a:t>The 2023 Charter call for proposals</a:t>
            </a:r>
            <a:endParaRPr lang="en-IE" b="1" dirty="0">
              <a:solidFill>
                <a:srgbClr val="FF0000"/>
              </a:solidFill>
            </a:endParaRPr>
          </a:p>
        </p:txBody>
      </p:sp>
      <p:pic>
        <p:nvPicPr>
          <p:cNvPr id="5" name="Graphic 4" descr="Internet outline">
            <a:extLst>
              <a:ext uri="{FF2B5EF4-FFF2-40B4-BE49-F238E27FC236}">
                <a16:creationId xmlns:a16="http://schemas.microsoft.com/office/drawing/2014/main" id="{22806E08-FC72-4089-B38B-86D5C72FC7AB}"/>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343989" y="6134595"/>
            <a:ext cx="535577" cy="535577"/>
          </a:xfrm>
          <a:prstGeom prst="rect">
            <a:avLst/>
          </a:prstGeom>
        </p:spPr>
      </p:pic>
    </p:spTree>
    <p:extLst>
      <p:ext uri="{BB962C8B-B14F-4D97-AF65-F5344CB8AC3E}">
        <p14:creationId xmlns:p14="http://schemas.microsoft.com/office/powerpoint/2010/main" val="2395571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60562" y="299980"/>
            <a:ext cx="10515600" cy="782357"/>
          </a:xfrm>
        </p:spPr>
        <p:txBody>
          <a:bodyPr/>
          <a:lstStyle/>
          <a:p>
            <a:r>
              <a:rPr lang="en-US" sz="3000" dirty="0">
                <a:solidFill>
                  <a:srgbClr val="034EA2"/>
                </a:solidFill>
              </a:rPr>
              <a:t>Horizontal aspects of the 2023 Charter call</a:t>
            </a:r>
            <a:endParaRPr lang="en-US" dirty="0"/>
          </a:p>
        </p:txBody>
      </p:sp>
      <p:graphicFrame>
        <p:nvGraphicFramePr>
          <p:cNvPr id="9" name="Diagram 8"/>
          <p:cNvGraphicFramePr/>
          <p:nvPr/>
        </p:nvGraphicFramePr>
        <p:xfrm>
          <a:off x="931060" y="1122371"/>
          <a:ext cx="11078060" cy="51324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480F63B9-4DAE-4C4A-AFC4-856E2908CC99}"/>
              </a:ext>
            </a:extLst>
          </p:cNvPr>
          <p:cNvSpPr txBox="1"/>
          <p:nvPr/>
        </p:nvSpPr>
        <p:spPr>
          <a:xfrm>
            <a:off x="985520" y="6228080"/>
            <a:ext cx="4408516" cy="369332"/>
          </a:xfrm>
          <a:prstGeom prst="rect">
            <a:avLst/>
          </a:prstGeom>
          <a:noFill/>
        </p:spPr>
        <p:txBody>
          <a:bodyPr wrap="square" rtlCol="0">
            <a:spAutoFit/>
          </a:bodyPr>
          <a:lstStyle/>
          <a:p>
            <a:r>
              <a:rPr lang="en-IE" b="1" dirty="0">
                <a:solidFill>
                  <a:srgbClr val="FF0000"/>
                </a:solidFill>
                <a:hlinkClick r:id="rId8"/>
              </a:rPr>
              <a:t>The 2023 Charter call for proposals</a:t>
            </a:r>
            <a:endParaRPr lang="en-IE" b="1" dirty="0">
              <a:solidFill>
                <a:srgbClr val="FF0000"/>
              </a:solidFill>
            </a:endParaRPr>
          </a:p>
        </p:txBody>
      </p:sp>
      <p:pic>
        <p:nvPicPr>
          <p:cNvPr id="5" name="Graphic 4" descr="Internet outline">
            <a:extLst>
              <a:ext uri="{FF2B5EF4-FFF2-40B4-BE49-F238E27FC236}">
                <a16:creationId xmlns:a16="http://schemas.microsoft.com/office/drawing/2014/main" id="{C5E47662-135E-4213-A112-111EA1354656}"/>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353225" y="6180777"/>
            <a:ext cx="535577" cy="535577"/>
          </a:xfrm>
          <a:prstGeom prst="rect">
            <a:avLst/>
          </a:prstGeom>
        </p:spPr>
      </p:pic>
    </p:spTree>
    <p:extLst>
      <p:ext uri="{BB962C8B-B14F-4D97-AF65-F5344CB8AC3E}">
        <p14:creationId xmlns:p14="http://schemas.microsoft.com/office/powerpoint/2010/main" val="20980534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838201" y="1825625"/>
          <a:ext cx="5554286" cy="386028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a:xfrm>
            <a:off x="970722" y="482860"/>
            <a:ext cx="10874914" cy="865173"/>
          </a:xfrm>
        </p:spPr>
        <p:txBody>
          <a:bodyPr/>
          <a:lstStyle/>
          <a:p>
            <a:r>
              <a:rPr lang="en-US" sz="3000" i="1" dirty="0">
                <a:solidFill>
                  <a:srgbClr val="034EA2"/>
                </a:solidFill>
              </a:rPr>
              <a:t>The 2022 Call for proposals </a:t>
            </a:r>
            <a:br>
              <a:rPr lang="en-US" sz="3000" i="1" dirty="0">
                <a:solidFill>
                  <a:srgbClr val="034EA2"/>
                </a:solidFill>
              </a:rPr>
            </a:br>
            <a:r>
              <a:rPr lang="en-US" sz="1800" i="1" dirty="0">
                <a:solidFill>
                  <a:srgbClr val="034EA2"/>
                </a:solidFill>
              </a:rPr>
              <a:t>on capacity building and awareness on the EU Charter of Fundamental Rights and strategic litigation</a:t>
            </a:r>
            <a:endParaRPr lang="en-GB" sz="3000" i="1" dirty="0"/>
          </a:p>
        </p:txBody>
      </p:sp>
      <p:graphicFrame>
        <p:nvGraphicFramePr>
          <p:cNvPr id="9" name="Content Placeholder 5"/>
          <p:cNvGraphicFramePr>
            <a:graphicFrameLocks/>
          </p:cNvGraphicFramePr>
          <p:nvPr/>
        </p:nvGraphicFramePr>
        <p:xfrm>
          <a:off x="6392487" y="1825625"/>
          <a:ext cx="5554286" cy="38602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430922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EU Charter and strategic litigation</a:t>
            </a:r>
          </a:p>
        </p:txBody>
      </p:sp>
      <p:sp>
        <p:nvSpPr>
          <p:cNvPr id="3" name="Subtitle 2"/>
          <p:cNvSpPr>
            <a:spLocks noGrp="1"/>
          </p:cNvSpPr>
          <p:nvPr>
            <p:ph type="subTitle" idx="1"/>
          </p:nvPr>
        </p:nvSpPr>
        <p:spPr/>
        <p:txBody>
          <a:bodyPr/>
          <a:lstStyle/>
          <a:p>
            <a:r>
              <a:rPr lang="en-GB" sz="2400" dirty="0"/>
              <a:t>Project examples</a:t>
            </a:r>
          </a:p>
        </p:txBody>
      </p:sp>
    </p:spTree>
    <p:extLst>
      <p:ext uri="{BB962C8B-B14F-4D97-AF65-F5344CB8AC3E}">
        <p14:creationId xmlns:p14="http://schemas.microsoft.com/office/powerpoint/2010/main" val="11028861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BB2E91-B9DE-4DE2-8DBC-7C846BFC2E4B}"/>
              </a:ext>
            </a:extLst>
          </p:cNvPr>
          <p:cNvSpPr>
            <a:spLocks noGrp="1"/>
          </p:cNvSpPr>
          <p:nvPr>
            <p:ph type="title"/>
          </p:nvPr>
        </p:nvSpPr>
        <p:spPr/>
        <p:txBody>
          <a:bodyPr/>
          <a:lstStyle/>
          <a:p>
            <a:r>
              <a:rPr lang="en-US" sz="2400" dirty="0"/>
              <a:t>Example 1 </a:t>
            </a:r>
            <a:br>
              <a:rPr lang="en-US" sz="2400" dirty="0"/>
            </a:br>
            <a:endParaRPr lang="en-US" sz="2400" dirty="0"/>
          </a:p>
        </p:txBody>
      </p:sp>
      <p:sp>
        <p:nvSpPr>
          <p:cNvPr id="7" name="TextBox 6">
            <a:extLst>
              <a:ext uri="{FF2B5EF4-FFF2-40B4-BE49-F238E27FC236}">
                <a16:creationId xmlns:a16="http://schemas.microsoft.com/office/drawing/2014/main" id="{016D4F3E-63AE-4EF8-A66D-C4966D598DC9}"/>
              </a:ext>
            </a:extLst>
          </p:cNvPr>
          <p:cNvSpPr txBox="1"/>
          <p:nvPr/>
        </p:nvSpPr>
        <p:spPr>
          <a:xfrm>
            <a:off x="1079864" y="1001486"/>
            <a:ext cx="9675222" cy="646331"/>
          </a:xfrm>
          <a:prstGeom prst="rect">
            <a:avLst/>
          </a:prstGeom>
          <a:noFill/>
        </p:spPr>
        <p:txBody>
          <a:bodyPr wrap="square" rtlCol="0">
            <a:spAutoFit/>
          </a:bodyPr>
          <a:lstStyle/>
          <a:p>
            <a:pPr marL="285750" indent="-285750">
              <a:buFont typeface="Arial" panose="020B0604020202020204" pitchFamily="34" charset="0"/>
              <a:buChar char="•"/>
            </a:pPr>
            <a:r>
              <a:rPr lang="en-US" dirty="0" err="1">
                <a:solidFill>
                  <a:schemeClr val="tx2"/>
                </a:solidFill>
                <a:effectLst>
                  <a:outerShdw blurRad="38100" dist="38100" dir="2700000" algn="tl">
                    <a:srgbClr val="000000">
                      <a:alpha val="43137"/>
                    </a:srgbClr>
                  </a:outerShdw>
                </a:effectLst>
              </a:rPr>
              <a:t>CharterWise</a:t>
            </a:r>
            <a:r>
              <a:rPr lang="en-US" dirty="0">
                <a:effectLst>
                  <a:outerShdw blurRad="38100" dist="38100" dir="2700000" algn="tl">
                    <a:srgbClr val="000000">
                      <a:alpha val="43137"/>
                    </a:srgbClr>
                  </a:outerShdw>
                </a:effectLst>
              </a:rPr>
              <a:t>. Making the EU Charter a leading human rights litigation tool in Hungary</a:t>
            </a:r>
          </a:p>
          <a:p>
            <a:pPr marL="742950" lvl="1" indent="-285750">
              <a:buFont typeface="Arial" panose="020B0604020202020204" pitchFamily="34" charset="0"/>
              <a:buChar char="•"/>
            </a:pPr>
            <a:r>
              <a:rPr lang="de-DE" dirty="0">
                <a:solidFill>
                  <a:schemeClr val="tx2"/>
                </a:solidFill>
              </a:rPr>
              <a:t>Project </a:t>
            </a:r>
            <a:r>
              <a:rPr lang="en-US" dirty="0">
                <a:solidFill>
                  <a:schemeClr val="tx2"/>
                </a:solidFill>
              </a:rPr>
              <a:t>partners</a:t>
            </a:r>
            <a:r>
              <a:rPr lang="de-DE" dirty="0">
                <a:solidFill>
                  <a:schemeClr val="tx2"/>
                </a:solidFill>
              </a:rPr>
              <a:t>. </a:t>
            </a:r>
            <a:r>
              <a:rPr lang="en-US" dirty="0"/>
              <a:t>Hungarian Helsinki Committee and Hungarian Civil Liberties Union</a:t>
            </a:r>
          </a:p>
        </p:txBody>
      </p:sp>
      <p:pic>
        <p:nvPicPr>
          <p:cNvPr id="9" name="Graphic 8" descr="Coins outline">
            <a:extLst>
              <a:ext uri="{FF2B5EF4-FFF2-40B4-BE49-F238E27FC236}">
                <a16:creationId xmlns:a16="http://schemas.microsoft.com/office/drawing/2014/main" id="{EE9287A0-8AAD-4CCA-B75D-C22CB2D6CB6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71575" y="2167802"/>
            <a:ext cx="687556" cy="687556"/>
          </a:xfrm>
          <a:prstGeom prst="rect">
            <a:avLst/>
          </a:prstGeom>
        </p:spPr>
      </p:pic>
      <p:sp>
        <p:nvSpPr>
          <p:cNvPr id="10" name="TextBox 9">
            <a:extLst>
              <a:ext uri="{FF2B5EF4-FFF2-40B4-BE49-F238E27FC236}">
                <a16:creationId xmlns:a16="http://schemas.microsoft.com/office/drawing/2014/main" id="{E484ACF0-7D81-4A91-9B60-12BD98504E5B}"/>
              </a:ext>
            </a:extLst>
          </p:cNvPr>
          <p:cNvSpPr txBox="1"/>
          <p:nvPr/>
        </p:nvSpPr>
        <p:spPr>
          <a:xfrm>
            <a:off x="1010195" y="3056710"/>
            <a:ext cx="1584960" cy="646331"/>
          </a:xfrm>
          <a:prstGeom prst="rect">
            <a:avLst/>
          </a:prstGeom>
          <a:noFill/>
        </p:spPr>
        <p:txBody>
          <a:bodyPr wrap="square" rtlCol="0">
            <a:spAutoFit/>
          </a:bodyPr>
          <a:lstStyle/>
          <a:p>
            <a:r>
              <a:rPr lang="en-IE" b="1" dirty="0">
                <a:solidFill>
                  <a:srgbClr val="00B050"/>
                </a:solidFill>
              </a:rPr>
              <a:t>EUR 186,469</a:t>
            </a:r>
          </a:p>
          <a:p>
            <a:r>
              <a:rPr lang="en-IE" b="1" dirty="0">
                <a:solidFill>
                  <a:srgbClr val="00B050"/>
                </a:solidFill>
              </a:rPr>
              <a:t>EU </a:t>
            </a:r>
            <a:r>
              <a:rPr lang="en-IE" b="1" dirty="0" err="1">
                <a:solidFill>
                  <a:srgbClr val="00B050"/>
                </a:solidFill>
              </a:rPr>
              <a:t>contrib</a:t>
            </a:r>
            <a:endParaRPr lang="en-IE" b="1" dirty="0">
              <a:solidFill>
                <a:srgbClr val="00B050"/>
              </a:solidFill>
            </a:endParaRPr>
          </a:p>
        </p:txBody>
      </p:sp>
      <p:graphicFrame>
        <p:nvGraphicFramePr>
          <p:cNvPr id="13" name="Diagram 12">
            <a:extLst>
              <a:ext uri="{FF2B5EF4-FFF2-40B4-BE49-F238E27FC236}">
                <a16:creationId xmlns:a16="http://schemas.microsoft.com/office/drawing/2014/main" id="{90C8F263-CDA7-42BC-94CD-1DDFA4BBFD51}"/>
              </a:ext>
            </a:extLst>
          </p:cNvPr>
          <p:cNvGraphicFramePr/>
          <p:nvPr/>
        </p:nvGraphicFramePr>
        <p:xfrm>
          <a:off x="478971" y="1828800"/>
          <a:ext cx="7190378" cy="483761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15" name="Straight Arrow Connector 14">
            <a:extLst>
              <a:ext uri="{FF2B5EF4-FFF2-40B4-BE49-F238E27FC236}">
                <a16:creationId xmlns:a16="http://schemas.microsoft.com/office/drawing/2014/main" id="{E197CD1F-6A59-4102-B4B9-33C82ED64DC5}"/>
              </a:ext>
            </a:extLst>
          </p:cNvPr>
          <p:cNvCxnSpPr/>
          <p:nvPr/>
        </p:nvCxnSpPr>
        <p:spPr>
          <a:xfrm>
            <a:off x="6766560" y="2934789"/>
            <a:ext cx="53122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1583D62-2B75-437B-95DB-44A89452496D}"/>
              </a:ext>
            </a:extLst>
          </p:cNvPr>
          <p:cNvSpPr txBox="1"/>
          <p:nvPr/>
        </p:nvSpPr>
        <p:spPr>
          <a:xfrm>
            <a:off x="7393576" y="2629989"/>
            <a:ext cx="2603863" cy="584775"/>
          </a:xfrm>
          <a:prstGeom prst="rect">
            <a:avLst/>
          </a:prstGeom>
          <a:noFill/>
        </p:spPr>
        <p:txBody>
          <a:bodyPr wrap="square" rtlCol="0">
            <a:spAutoFit/>
          </a:bodyPr>
          <a:lstStyle/>
          <a:p>
            <a:r>
              <a:rPr lang="en-US" sz="1600" dirty="0"/>
              <a:t>via blended learning and a strategy-building retreat</a:t>
            </a:r>
            <a:endParaRPr lang="en-IE" sz="1600" dirty="0"/>
          </a:p>
        </p:txBody>
      </p:sp>
      <p:cxnSp>
        <p:nvCxnSpPr>
          <p:cNvPr id="19" name="Straight Arrow Connector 18">
            <a:extLst>
              <a:ext uri="{FF2B5EF4-FFF2-40B4-BE49-F238E27FC236}">
                <a16:creationId xmlns:a16="http://schemas.microsoft.com/office/drawing/2014/main" id="{0F2C0DA8-F515-49B3-A7C5-91FFA1D19301}"/>
              </a:ext>
            </a:extLst>
          </p:cNvPr>
          <p:cNvCxnSpPr/>
          <p:nvPr/>
        </p:nvCxnSpPr>
        <p:spPr>
          <a:xfrm>
            <a:off x="6766560" y="3892731"/>
            <a:ext cx="51380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F0DE592-26AE-4140-AAA0-28DACB299E24}"/>
              </a:ext>
            </a:extLst>
          </p:cNvPr>
          <p:cNvSpPr txBox="1"/>
          <p:nvPr/>
        </p:nvSpPr>
        <p:spPr>
          <a:xfrm>
            <a:off x="7428411" y="3631474"/>
            <a:ext cx="3030583" cy="584775"/>
          </a:xfrm>
          <a:prstGeom prst="rect">
            <a:avLst/>
          </a:prstGeom>
          <a:noFill/>
        </p:spPr>
        <p:txBody>
          <a:bodyPr wrap="square" rtlCol="0">
            <a:spAutoFit/>
          </a:bodyPr>
          <a:lstStyle/>
          <a:p>
            <a:r>
              <a:rPr lang="en-US" sz="1600" dirty="0"/>
              <a:t>incl model training curriculum for attorneys with Bar Assoc</a:t>
            </a:r>
            <a:endParaRPr lang="en-IE" sz="1600" dirty="0"/>
          </a:p>
        </p:txBody>
      </p:sp>
      <p:cxnSp>
        <p:nvCxnSpPr>
          <p:cNvPr id="22" name="Straight Arrow Connector 21">
            <a:extLst>
              <a:ext uri="{FF2B5EF4-FFF2-40B4-BE49-F238E27FC236}">
                <a16:creationId xmlns:a16="http://schemas.microsoft.com/office/drawing/2014/main" id="{8AA46E67-9EE7-454F-B722-F44174FD4E82}"/>
              </a:ext>
            </a:extLst>
          </p:cNvPr>
          <p:cNvCxnSpPr/>
          <p:nvPr/>
        </p:nvCxnSpPr>
        <p:spPr>
          <a:xfrm>
            <a:off x="6810103" y="4868091"/>
            <a:ext cx="53122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537CC94-9B7C-4889-804C-F8F9A4C903B5}"/>
              </a:ext>
            </a:extLst>
          </p:cNvPr>
          <p:cNvSpPr txBox="1"/>
          <p:nvPr/>
        </p:nvSpPr>
        <p:spPr>
          <a:xfrm>
            <a:off x="7471954" y="4659086"/>
            <a:ext cx="2516777" cy="369332"/>
          </a:xfrm>
          <a:prstGeom prst="rect">
            <a:avLst/>
          </a:prstGeom>
          <a:noFill/>
        </p:spPr>
        <p:txBody>
          <a:bodyPr wrap="square" rtlCol="0">
            <a:spAutoFit/>
          </a:bodyPr>
          <a:lstStyle/>
          <a:p>
            <a:r>
              <a:rPr lang="en-IE" dirty="0"/>
              <a:t>with HU law schools</a:t>
            </a:r>
          </a:p>
        </p:txBody>
      </p:sp>
      <p:sp>
        <p:nvSpPr>
          <p:cNvPr id="24" name="TextBox 23">
            <a:extLst>
              <a:ext uri="{FF2B5EF4-FFF2-40B4-BE49-F238E27FC236}">
                <a16:creationId xmlns:a16="http://schemas.microsoft.com/office/drawing/2014/main" id="{85BAC6FF-EFBC-4E37-8F53-210E23BE2D6E}"/>
              </a:ext>
            </a:extLst>
          </p:cNvPr>
          <p:cNvSpPr txBox="1"/>
          <p:nvPr/>
        </p:nvSpPr>
        <p:spPr>
          <a:xfrm>
            <a:off x="2002972" y="5120640"/>
            <a:ext cx="1306285" cy="369332"/>
          </a:xfrm>
          <a:prstGeom prst="rect">
            <a:avLst/>
          </a:prstGeom>
          <a:noFill/>
        </p:spPr>
        <p:txBody>
          <a:bodyPr wrap="square" rtlCol="0">
            <a:spAutoFit/>
          </a:bodyPr>
          <a:lstStyle/>
          <a:p>
            <a:r>
              <a:rPr lang="fr-BE" dirty="0">
                <a:solidFill>
                  <a:schemeClr val="bg1"/>
                </a:solidFill>
              </a:rPr>
              <a:t>Objectives</a:t>
            </a:r>
            <a:endParaRPr lang="en-IE" dirty="0">
              <a:solidFill>
                <a:schemeClr val="bg1"/>
              </a:solidFill>
            </a:endParaRPr>
          </a:p>
        </p:txBody>
      </p:sp>
      <p:cxnSp>
        <p:nvCxnSpPr>
          <p:cNvPr id="26" name="Straight Arrow Connector 25">
            <a:extLst>
              <a:ext uri="{FF2B5EF4-FFF2-40B4-BE49-F238E27FC236}">
                <a16:creationId xmlns:a16="http://schemas.microsoft.com/office/drawing/2014/main" id="{596279E1-1DF3-4320-8C00-06ED85EDA9E8}"/>
              </a:ext>
            </a:extLst>
          </p:cNvPr>
          <p:cNvCxnSpPr/>
          <p:nvPr/>
        </p:nvCxnSpPr>
        <p:spPr>
          <a:xfrm>
            <a:off x="6871063" y="5869577"/>
            <a:ext cx="50509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034B562-04A2-4F18-998A-F50525ED8CD2}"/>
              </a:ext>
            </a:extLst>
          </p:cNvPr>
          <p:cNvSpPr txBox="1"/>
          <p:nvPr/>
        </p:nvSpPr>
        <p:spPr>
          <a:xfrm>
            <a:off x="7402284" y="5416732"/>
            <a:ext cx="3518263" cy="584775"/>
          </a:xfrm>
          <a:prstGeom prst="rect">
            <a:avLst/>
          </a:prstGeom>
          <a:noFill/>
        </p:spPr>
        <p:txBody>
          <a:bodyPr wrap="square" rtlCol="0">
            <a:spAutoFit/>
          </a:bodyPr>
          <a:lstStyle/>
          <a:p>
            <a:r>
              <a:rPr lang="en-US" sz="1600" dirty="0"/>
              <a:t>incl legal professions, active citizens, potential victims</a:t>
            </a:r>
            <a:endParaRPr lang="en-IE" sz="1600" dirty="0"/>
          </a:p>
        </p:txBody>
      </p:sp>
    </p:spTree>
    <p:extLst>
      <p:ext uri="{BB962C8B-B14F-4D97-AF65-F5344CB8AC3E}">
        <p14:creationId xmlns:p14="http://schemas.microsoft.com/office/powerpoint/2010/main" val="2183124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txBox="1">
            <a:spLocks/>
          </p:cNvSpPr>
          <p:nvPr/>
        </p:nvSpPr>
        <p:spPr>
          <a:xfrm>
            <a:off x="923069" y="1547193"/>
            <a:ext cx="11001201" cy="1717590"/>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6000" kern="1200">
                <a:solidFill>
                  <a:schemeClr val="accent5"/>
                </a:solidFill>
                <a:latin typeface="+mj-lt"/>
                <a:ea typeface="+mj-ea"/>
                <a:cs typeface="+mj-cs"/>
              </a:defRPr>
            </a:lvl1pPr>
          </a:lstStyle>
          <a:p>
            <a:r>
              <a:rPr lang="en-150" altLang="en-US" dirty="0">
                <a:solidFill>
                  <a:schemeClr val="bg1"/>
                </a:solidFill>
              </a:rPr>
              <a:t>Policy priorities of the </a:t>
            </a:r>
            <a:r>
              <a:rPr lang="en-IE" altLang="en-US" dirty="0">
                <a:solidFill>
                  <a:schemeClr val="bg1"/>
                </a:solidFill>
              </a:rPr>
              <a:t>C</a:t>
            </a:r>
            <a:r>
              <a:rPr lang="en-150" altLang="en-US" dirty="0">
                <a:solidFill>
                  <a:schemeClr val="bg1"/>
                </a:solidFill>
              </a:rPr>
              <a:t>ERV C</a:t>
            </a:r>
            <a:r>
              <a:rPr lang="fr-BE" altLang="en-US" dirty="0" err="1">
                <a:solidFill>
                  <a:schemeClr val="bg1"/>
                </a:solidFill>
              </a:rPr>
              <a:t>harter</a:t>
            </a:r>
            <a:r>
              <a:rPr lang="fr-BE" altLang="en-US" dirty="0">
                <a:solidFill>
                  <a:schemeClr val="bg1"/>
                </a:solidFill>
              </a:rPr>
              <a:t> Call</a:t>
            </a:r>
            <a:r>
              <a:rPr lang="en-150" altLang="en-US" dirty="0">
                <a:solidFill>
                  <a:schemeClr val="bg1"/>
                </a:solidFill>
              </a:rPr>
              <a:t> </a:t>
            </a:r>
            <a:endParaRPr lang="it-IT" altLang="en-US" dirty="0">
              <a:solidFill>
                <a:schemeClr val="bg1"/>
              </a:solidFill>
            </a:endParaRPr>
          </a:p>
        </p:txBody>
      </p:sp>
    </p:spTree>
    <p:extLst>
      <p:ext uri="{BB962C8B-B14F-4D97-AF65-F5344CB8AC3E}">
        <p14:creationId xmlns:p14="http://schemas.microsoft.com/office/powerpoint/2010/main" val="32899378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a:t>Example 2</a:t>
            </a:r>
            <a:br>
              <a:rPr lang="en-US" sz="2400" dirty="0"/>
            </a:br>
            <a:endParaRPr lang="en-US" sz="2400" dirty="0"/>
          </a:p>
        </p:txBody>
      </p:sp>
      <p:sp>
        <p:nvSpPr>
          <p:cNvPr id="2" name="TextBox 1">
            <a:extLst>
              <a:ext uri="{FF2B5EF4-FFF2-40B4-BE49-F238E27FC236}">
                <a16:creationId xmlns:a16="http://schemas.microsoft.com/office/drawing/2014/main" id="{5777F400-AE28-49B9-9AA3-E184B8F9ED3F}"/>
              </a:ext>
            </a:extLst>
          </p:cNvPr>
          <p:cNvSpPr txBox="1"/>
          <p:nvPr/>
        </p:nvSpPr>
        <p:spPr>
          <a:xfrm>
            <a:off x="1062445" y="1027612"/>
            <a:ext cx="10328365" cy="64633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2"/>
                </a:solidFill>
                <a:effectLst>
                  <a:outerShdw blurRad="38100" dist="38100" dir="2700000" algn="tl">
                    <a:srgbClr val="000000">
                      <a:alpha val="43137"/>
                    </a:srgbClr>
                  </a:outerShdw>
                </a:effectLst>
              </a:rPr>
              <a:t>FULFIL</a:t>
            </a:r>
            <a:r>
              <a:rPr lang="en-US" dirty="0">
                <a:effectLst>
                  <a:outerShdw blurRad="38100" dist="38100" dir="2700000" algn="tl">
                    <a:srgbClr val="000000">
                      <a:alpha val="43137"/>
                    </a:srgbClr>
                  </a:outerShdw>
                </a:effectLst>
              </a:rPr>
              <a:t>. Protecting and promoting fundamental rights of migrant women in the EU</a:t>
            </a:r>
          </a:p>
          <a:p>
            <a:pPr marL="742950" lvl="1" indent="-285750">
              <a:buFont typeface="Arial" panose="020B0604020202020204" pitchFamily="34" charset="0"/>
              <a:buChar char="•"/>
            </a:pPr>
            <a:r>
              <a:rPr lang="en-US" dirty="0">
                <a:solidFill>
                  <a:schemeClr val="tx2"/>
                </a:solidFill>
              </a:rPr>
              <a:t>Project</a:t>
            </a:r>
            <a:r>
              <a:rPr lang="en-US" dirty="0"/>
              <a:t> in </a:t>
            </a:r>
            <a:r>
              <a:rPr lang="en-US" dirty="0">
                <a:solidFill>
                  <a:srgbClr val="00B050"/>
                </a:solidFill>
              </a:rPr>
              <a:t>BE – FR – IT – PT  </a:t>
            </a:r>
            <a:r>
              <a:rPr lang="en-US" dirty="0"/>
              <a:t>and BE-lead, </a:t>
            </a:r>
            <a:r>
              <a:rPr lang="en-US" i="1" dirty="0"/>
              <a:t>Reseau </a:t>
            </a:r>
            <a:r>
              <a:rPr lang="en-US" i="1" dirty="0" err="1"/>
              <a:t>europeenne</a:t>
            </a:r>
            <a:r>
              <a:rPr lang="en-US" i="1" dirty="0"/>
              <a:t> des femmes </a:t>
            </a:r>
            <a:r>
              <a:rPr lang="en-US" i="1" dirty="0" err="1"/>
              <a:t>migrantes</a:t>
            </a:r>
            <a:endParaRPr lang="en-US" i="1" dirty="0"/>
          </a:p>
        </p:txBody>
      </p:sp>
      <p:pic>
        <p:nvPicPr>
          <p:cNvPr id="7" name="Graphic 6" descr="Coins outline">
            <a:extLst>
              <a:ext uri="{FF2B5EF4-FFF2-40B4-BE49-F238E27FC236}">
                <a16:creationId xmlns:a16="http://schemas.microsoft.com/office/drawing/2014/main" id="{5A9E6855-9E54-4827-821F-7E33C7B23D4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67064" y="1760185"/>
            <a:ext cx="824084" cy="824084"/>
          </a:xfrm>
          <a:prstGeom prst="rect">
            <a:avLst/>
          </a:prstGeom>
        </p:spPr>
      </p:pic>
      <p:sp>
        <p:nvSpPr>
          <p:cNvPr id="8" name="TextBox 7">
            <a:extLst>
              <a:ext uri="{FF2B5EF4-FFF2-40B4-BE49-F238E27FC236}">
                <a16:creationId xmlns:a16="http://schemas.microsoft.com/office/drawing/2014/main" id="{CA7104F3-47CA-483E-A2E3-0EF06BF99E37}"/>
              </a:ext>
            </a:extLst>
          </p:cNvPr>
          <p:cNvSpPr txBox="1"/>
          <p:nvPr/>
        </p:nvSpPr>
        <p:spPr>
          <a:xfrm>
            <a:off x="798661" y="2699096"/>
            <a:ext cx="1570072" cy="646331"/>
          </a:xfrm>
          <a:prstGeom prst="rect">
            <a:avLst/>
          </a:prstGeom>
          <a:noFill/>
        </p:spPr>
        <p:txBody>
          <a:bodyPr wrap="square" rtlCol="0">
            <a:spAutoFit/>
          </a:bodyPr>
          <a:lstStyle/>
          <a:p>
            <a:r>
              <a:rPr lang="en-IE" b="1" dirty="0">
                <a:solidFill>
                  <a:srgbClr val="00B050"/>
                </a:solidFill>
              </a:rPr>
              <a:t>EUR 351,025 EU </a:t>
            </a:r>
            <a:r>
              <a:rPr lang="en-IE" b="1" dirty="0" err="1">
                <a:solidFill>
                  <a:srgbClr val="00B050"/>
                </a:solidFill>
              </a:rPr>
              <a:t>contrib</a:t>
            </a:r>
            <a:endParaRPr lang="en-IE" b="1" dirty="0">
              <a:solidFill>
                <a:srgbClr val="00B050"/>
              </a:solidFill>
            </a:endParaRPr>
          </a:p>
        </p:txBody>
      </p:sp>
      <p:graphicFrame>
        <p:nvGraphicFramePr>
          <p:cNvPr id="9" name="Diagram 8">
            <a:extLst>
              <a:ext uri="{FF2B5EF4-FFF2-40B4-BE49-F238E27FC236}">
                <a16:creationId xmlns:a16="http://schemas.microsoft.com/office/drawing/2014/main" id="{32E880B3-A54C-4096-8749-B0FB151C0865}"/>
              </a:ext>
            </a:extLst>
          </p:cNvPr>
          <p:cNvGraphicFramePr/>
          <p:nvPr/>
        </p:nvGraphicFramePr>
        <p:xfrm>
          <a:off x="0" y="1837510"/>
          <a:ext cx="7620000" cy="46503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TextBox 9">
            <a:extLst>
              <a:ext uri="{FF2B5EF4-FFF2-40B4-BE49-F238E27FC236}">
                <a16:creationId xmlns:a16="http://schemas.microsoft.com/office/drawing/2014/main" id="{140286D7-6206-43E0-B187-D7EE083FDC35}"/>
              </a:ext>
            </a:extLst>
          </p:cNvPr>
          <p:cNvSpPr txBox="1"/>
          <p:nvPr/>
        </p:nvSpPr>
        <p:spPr>
          <a:xfrm>
            <a:off x="1889760" y="4850674"/>
            <a:ext cx="1341120" cy="369332"/>
          </a:xfrm>
          <a:prstGeom prst="rect">
            <a:avLst/>
          </a:prstGeom>
          <a:noFill/>
        </p:spPr>
        <p:txBody>
          <a:bodyPr wrap="square" rtlCol="0">
            <a:spAutoFit/>
          </a:bodyPr>
          <a:lstStyle/>
          <a:p>
            <a:r>
              <a:rPr lang="fr-BE" dirty="0">
                <a:solidFill>
                  <a:schemeClr val="bg1"/>
                </a:solidFill>
              </a:rPr>
              <a:t>Objectives</a:t>
            </a:r>
            <a:endParaRPr lang="en-IE" dirty="0">
              <a:solidFill>
                <a:schemeClr val="bg1"/>
              </a:solidFill>
            </a:endParaRPr>
          </a:p>
        </p:txBody>
      </p:sp>
      <p:cxnSp>
        <p:nvCxnSpPr>
          <p:cNvPr id="12" name="Straight Arrow Connector 11">
            <a:extLst>
              <a:ext uri="{FF2B5EF4-FFF2-40B4-BE49-F238E27FC236}">
                <a16:creationId xmlns:a16="http://schemas.microsoft.com/office/drawing/2014/main" id="{4535BC07-A7C7-4076-9EAE-0BCE89C68ACE}"/>
              </a:ext>
            </a:extLst>
          </p:cNvPr>
          <p:cNvCxnSpPr/>
          <p:nvPr/>
        </p:nvCxnSpPr>
        <p:spPr>
          <a:xfrm>
            <a:off x="6705600" y="2743200"/>
            <a:ext cx="4789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CF46793-5421-4527-A2B2-2455F226F013}"/>
              </a:ext>
            </a:extLst>
          </p:cNvPr>
          <p:cNvSpPr txBox="1"/>
          <p:nvPr/>
        </p:nvSpPr>
        <p:spPr>
          <a:xfrm>
            <a:off x="7271658" y="2560320"/>
            <a:ext cx="3335383" cy="523220"/>
          </a:xfrm>
          <a:prstGeom prst="rect">
            <a:avLst/>
          </a:prstGeom>
          <a:noFill/>
        </p:spPr>
        <p:txBody>
          <a:bodyPr wrap="square" rtlCol="0">
            <a:spAutoFit/>
          </a:bodyPr>
          <a:lstStyle/>
          <a:p>
            <a:r>
              <a:rPr lang="en-US" sz="1400" dirty="0"/>
              <a:t>incl equality bodies, diplomatic missions and law enforcement (FR IT PT)</a:t>
            </a:r>
            <a:endParaRPr lang="en-IE" sz="1400" dirty="0"/>
          </a:p>
        </p:txBody>
      </p:sp>
      <p:cxnSp>
        <p:nvCxnSpPr>
          <p:cNvPr id="15" name="Straight Arrow Connector 14">
            <a:extLst>
              <a:ext uri="{FF2B5EF4-FFF2-40B4-BE49-F238E27FC236}">
                <a16:creationId xmlns:a16="http://schemas.microsoft.com/office/drawing/2014/main" id="{262E0915-4EC8-45F0-88E2-30F426890780}"/>
              </a:ext>
            </a:extLst>
          </p:cNvPr>
          <p:cNvCxnSpPr>
            <a:cxnSpLocks/>
          </p:cNvCxnSpPr>
          <p:nvPr/>
        </p:nvCxnSpPr>
        <p:spPr>
          <a:xfrm>
            <a:off x="6723017" y="3623026"/>
            <a:ext cx="4789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496F18E-9223-4329-895A-80F47D22CD79}"/>
              </a:ext>
            </a:extLst>
          </p:cNvPr>
          <p:cNvSpPr txBox="1"/>
          <p:nvPr/>
        </p:nvSpPr>
        <p:spPr>
          <a:xfrm>
            <a:off x="7262949" y="3308608"/>
            <a:ext cx="3230880" cy="523220"/>
          </a:xfrm>
          <a:prstGeom prst="rect">
            <a:avLst/>
          </a:prstGeom>
          <a:noFill/>
        </p:spPr>
        <p:txBody>
          <a:bodyPr wrap="square" rtlCol="0">
            <a:spAutoFit/>
          </a:bodyPr>
          <a:lstStyle/>
          <a:p>
            <a:r>
              <a:rPr lang="en-US" sz="1400" dirty="0"/>
              <a:t>incl vulnerable migrant women (here), lawyers and judiciary</a:t>
            </a:r>
          </a:p>
        </p:txBody>
      </p:sp>
      <p:cxnSp>
        <p:nvCxnSpPr>
          <p:cNvPr id="19" name="Straight Arrow Connector 18">
            <a:extLst>
              <a:ext uri="{FF2B5EF4-FFF2-40B4-BE49-F238E27FC236}">
                <a16:creationId xmlns:a16="http://schemas.microsoft.com/office/drawing/2014/main" id="{821A7215-7B38-4FCE-B9C5-A445A897AFA9}"/>
              </a:ext>
            </a:extLst>
          </p:cNvPr>
          <p:cNvCxnSpPr/>
          <p:nvPr/>
        </p:nvCxnSpPr>
        <p:spPr>
          <a:xfrm>
            <a:off x="6754082" y="4682872"/>
            <a:ext cx="4615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85C6A92-F4DA-446B-BFDA-52618EB67400}"/>
              </a:ext>
            </a:extLst>
          </p:cNvPr>
          <p:cNvSpPr txBox="1"/>
          <p:nvPr/>
        </p:nvSpPr>
        <p:spPr>
          <a:xfrm>
            <a:off x="7301551" y="4220408"/>
            <a:ext cx="3936275" cy="738664"/>
          </a:xfrm>
          <a:prstGeom prst="rect">
            <a:avLst/>
          </a:prstGeom>
          <a:noFill/>
        </p:spPr>
        <p:txBody>
          <a:bodyPr wrap="square" rtlCol="0">
            <a:spAutoFit/>
          </a:bodyPr>
          <a:lstStyle/>
          <a:p>
            <a:r>
              <a:rPr lang="en-US" sz="1400" dirty="0"/>
              <a:t>in breaching cases of fundamental rights of migrant women, incl third country nationals and EU mobile citizens </a:t>
            </a:r>
            <a:endParaRPr lang="en-IE" sz="1400" dirty="0"/>
          </a:p>
        </p:txBody>
      </p:sp>
      <p:cxnSp>
        <p:nvCxnSpPr>
          <p:cNvPr id="22" name="Straight Arrow Connector 21">
            <a:extLst>
              <a:ext uri="{FF2B5EF4-FFF2-40B4-BE49-F238E27FC236}">
                <a16:creationId xmlns:a16="http://schemas.microsoft.com/office/drawing/2014/main" id="{32879064-8582-411B-A28D-1569C8B624A5}"/>
              </a:ext>
            </a:extLst>
          </p:cNvPr>
          <p:cNvCxnSpPr/>
          <p:nvPr/>
        </p:nvCxnSpPr>
        <p:spPr>
          <a:xfrm>
            <a:off x="6726786" y="5653293"/>
            <a:ext cx="5747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AB250DD-A588-467B-8A6E-88915B4590B2}"/>
              </a:ext>
            </a:extLst>
          </p:cNvPr>
          <p:cNvSpPr txBox="1"/>
          <p:nvPr/>
        </p:nvSpPr>
        <p:spPr>
          <a:xfrm>
            <a:off x="7367452" y="5142087"/>
            <a:ext cx="4432662" cy="738664"/>
          </a:xfrm>
          <a:prstGeom prst="rect">
            <a:avLst/>
          </a:prstGeom>
          <a:noFill/>
        </p:spPr>
        <p:txBody>
          <a:bodyPr wrap="square" rtlCol="0">
            <a:spAutoFit/>
          </a:bodyPr>
          <a:lstStyle/>
          <a:p>
            <a:r>
              <a:rPr lang="en-US" sz="1400" dirty="0"/>
              <a:t>incl a toolkit for professionals, cross-border mutual learning, info exchange &amp; good practices, creation of a case law database and a legal expert network</a:t>
            </a:r>
            <a:endParaRPr lang="en-IE" sz="1400" dirty="0"/>
          </a:p>
        </p:txBody>
      </p:sp>
    </p:spTree>
    <p:extLst>
      <p:ext uri="{BB962C8B-B14F-4D97-AF65-F5344CB8AC3E}">
        <p14:creationId xmlns:p14="http://schemas.microsoft.com/office/powerpoint/2010/main" val="38693755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a:t>Example 3</a:t>
            </a:r>
            <a:br>
              <a:rPr lang="en-US" sz="2400" dirty="0"/>
            </a:br>
            <a:endParaRPr lang="en-US" sz="2400" dirty="0"/>
          </a:p>
        </p:txBody>
      </p:sp>
      <p:pic>
        <p:nvPicPr>
          <p:cNvPr id="4" name="Picture 3"/>
          <p:cNvPicPr>
            <a:picLocks noChangeAspect="1"/>
          </p:cNvPicPr>
          <p:nvPr/>
        </p:nvPicPr>
        <p:blipFill>
          <a:blip r:embed="rId2"/>
          <a:stretch>
            <a:fillRect/>
          </a:stretch>
        </p:blipFill>
        <p:spPr>
          <a:xfrm>
            <a:off x="7652760" y="1486049"/>
            <a:ext cx="3045126" cy="4234031"/>
          </a:xfrm>
          <a:prstGeom prst="rect">
            <a:avLst/>
          </a:prstGeom>
        </p:spPr>
      </p:pic>
      <p:pic>
        <p:nvPicPr>
          <p:cNvPr id="9" name="Picture 8"/>
          <p:cNvPicPr>
            <a:picLocks noChangeAspect="1"/>
          </p:cNvPicPr>
          <p:nvPr/>
        </p:nvPicPr>
        <p:blipFill>
          <a:blip r:embed="rId3"/>
          <a:stretch>
            <a:fillRect/>
          </a:stretch>
        </p:blipFill>
        <p:spPr>
          <a:xfrm>
            <a:off x="3820161" y="3985293"/>
            <a:ext cx="2316480" cy="1107789"/>
          </a:xfrm>
          <a:prstGeom prst="rect">
            <a:avLst/>
          </a:prstGeom>
        </p:spPr>
      </p:pic>
      <p:sp>
        <p:nvSpPr>
          <p:cNvPr id="5" name="TextBox 4">
            <a:extLst>
              <a:ext uri="{FF2B5EF4-FFF2-40B4-BE49-F238E27FC236}">
                <a16:creationId xmlns:a16="http://schemas.microsoft.com/office/drawing/2014/main" id="{FF4B9E40-8EDD-45F8-B3C2-CDE6BDB7D4B0}"/>
              </a:ext>
            </a:extLst>
          </p:cNvPr>
          <p:cNvSpPr txBox="1"/>
          <p:nvPr/>
        </p:nvSpPr>
        <p:spPr>
          <a:xfrm>
            <a:off x="944880" y="1564640"/>
            <a:ext cx="7345680" cy="2031325"/>
          </a:xfrm>
          <a:prstGeom prst="rect">
            <a:avLst/>
          </a:prstGeom>
          <a:noFill/>
        </p:spPr>
        <p:txBody>
          <a:bodyPr wrap="square" rtlCol="0">
            <a:spAutoFit/>
          </a:bodyPr>
          <a:lstStyle/>
          <a:p>
            <a:pPr marL="285750" indent="-285750">
              <a:buFont typeface="Arial" panose="020B0604020202020204" pitchFamily="34" charset="0"/>
              <a:buChar char="•"/>
            </a:pPr>
            <a:r>
              <a:rPr lang="en-IE" dirty="0">
                <a:solidFill>
                  <a:schemeClr val="tx2"/>
                </a:solidFill>
                <a:effectLst>
                  <a:outerShdw blurRad="38100" dist="38100" dir="2700000" algn="tl">
                    <a:srgbClr val="000000">
                      <a:alpha val="43137"/>
                    </a:srgbClr>
                  </a:outerShdw>
                </a:effectLst>
              </a:rPr>
              <a:t>CEPEUSEL</a:t>
            </a:r>
            <a:r>
              <a:rPr lang="en-IE" dirty="0">
                <a:solidFill>
                  <a:schemeClr val="tx1">
                    <a:lumMod val="50000"/>
                  </a:schemeClr>
                </a:solidFill>
                <a:effectLst>
                  <a:outerShdw blurRad="38100" dist="38100" dir="2700000" algn="tl">
                    <a:srgbClr val="000000">
                      <a:alpha val="43137"/>
                    </a:srgbClr>
                  </a:outerShdw>
                </a:effectLst>
              </a:rPr>
              <a:t>. </a:t>
            </a:r>
            <a:r>
              <a:rPr lang="en-US" dirty="0">
                <a:solidFill>
                  <a:schemeClr val="tx1">
                    <a:lumMod val="50000"/>
                  </a:schemeClr>
                </a:solidFill>
                <a:effectLst>
                  <a:outerShdw blurRad="38100" dist="38100" dir="2700000" algn="tl">
                    <a:srgbClr val="000000">
                      <a:alpha val="43137"/>
                    </a:srgbClr>
                  </a:outerShdw>
                </a:effectLst>
              </a:rPr>
              <a:t>Combatting Ethnic Profiling in the EU through Strategic Litigation by the Netherlands Jurists Committee for Human Rights</a:t>
            </a:r>
          </a:p>
          <a:p>
            <a:pPr marL="285750" indent="-285750">
              <a:buFont typeface="Arial" panose="020B0604020202020204" pitchFamily="34" charset="0"/>
              <a:buChar char="•"/>
            </a:pPr>
            <a:endParaRPr lang="en-US" dirty="0">
              <a:solidFill>
                <a:schemeClr val="tx1">
                  <a:lumMod val="50000"/>
                </a:schemeClr>
              </a:solidFill>
              <a:effectLst>
                <a:outerShdw blurRad="38100" dist="38100" dir="2700000" algn="tl">
                  <a:srgbClr val="000000">
                    <a:alpha val="43137"/>
                  </a:srgbClr>
                </a:outerShdw>
              </a:effectLst>
            </a:endParaRPr>
          </a:p>
          <a:p>
            <a:pPr marL="742950" lvl="1" indent="-285750">
              <a:buFont typeface="Arial" panose="020B0604020202020204" pitchFamily="34" charset="0"/>
              <a:buChar char="•"/>
            </a:pPr>
            <a:r>
              <a:rPr lang="en-US" dirty="0">
                <a:solidFill>
                  <a:schemeClr val="tx2"/>
                </a:solidFill>
              </a:rPr>
              <a:t>Project</a:t>
            </a:r>
            <a:r>
              <a:rPr lang="en-US" dirty="0">
                <a:solidFill>
                  <a:schemeClr val="tx1">
                    <a:lumMod val="50000"/>
                  </a:schemeClr>
                </a:solidFill>
              </a:rPr>
              <a:t> in the NL. </a:t>
            </a:r>
            <a:r>
              <a:rPr lang="en-US" dirty="0" err="1">
                <a:solidFill>
                  <a:schemeClr val="tx1">
                    <a:lumMod val="50000"/>
                  </a:schemeClr>
                </a:solidFill>
              </a:rPr>
              <a:t>Nederlands</a:t>
            </a:r>
            <a:r>
              <a:rPr lang="en-US" dirty="0">
                <a:solidFill>
                  <a:schemeClr val="tx1">
                    <a:lumMod val="50000"/>
                  </a:schemeClr>
                </a:solidFill>
              </a:rPr>
              <a:t> </a:t>
            </a:r>
            <a:r>
              <a:rPr lang="en-US" dirty="0" err="1">
                <a:solidFill>
                  <a:schemeClr val="tx1">
                    <a:lumMod val="50000"/>
                  </a:schemeClr>
                </a:solidFill>
              </a:rPr>
              <a:t>Juristen</a:t>
            </a:r>
            <a:r>
              <a:rPr lang="en-US" dirty="0">
                <a:solidFill>
                  <a:schemeClr val="tx1">
                    <a:lumMod val="50000"/>
                  </a:schemeClr>
                </a:solidFill>
              </a:rPr>
              <a:t> </a:t>
            </a:r>
            <a:r>
              <a:rPr lang="en-US" dirty="0" err="1">
                <a:solidFill>
                  <a:schemeClr val="tx1">
                    <a:lumMod val="50000"/>
                  </a:schemeClr>
                </a:solidFill>
              </a:rPr>
              <a:t>Comite</a:t>
            </a:r>
            <a:r>
              <a:rPr lang="en-US" dirty="0">
                <a:solidFill>
                  <a:schemeClr val="tx1">
                    <a:lumMod val="50000"/>
                  </a:schemeClr>
                </a:solidFill>
              </a:rPr>
              <a:t> </a:t>
            </a:r>
            <a:r>
              <a:rPr lang="en-US" dirty="0" err="1">
                <a:solidFill>
                  <a:schemeClr val="tx1">
                    <a:lumMod val="50000"/>
                  </a:schemeClr>
                </a:solidFill>
              </a:rPr>
              <a:t>voor</a:t>
            </a:r>
            <a:r>
              <a:rPr lang="en-US" dirty="0">
                <a:solidFill>
                  <a:schemeClr val="tx1">
                    <a:lumMod val="50000"/>
                  </a:schemeClr>
                </a:solidFill>
              </a:rPr>
              <a:t> </a:t>
            </a:r>
            <a:r>
              <a:rPr lang="en-US" dirty="0" err="1">
                <a:solidFill>
                  <a:schemeClr val="tx1">
                    <a:lumMod val="50000"/>
                  </a:schemeClr>
                </a:solidFill>
              </a:rPr>
              <a:t>Demensenrechten</a:t>
            </a:r>
            <a:endParaRPr lang="en-US" dirty="0">
              <a:solidFill>
                <a:schemeClr val="tx1">
                  <a:lumMod val="50000"/>
                </a:schemeClr>
              </a:solidFill>
            </a:endParaRPr>
          </a:p>
          <a:p>
            <a:pPr marL="285750" indent="-285750">
              <a:buFont typeface="Arial" panose="020B0604020202020204" pitchFamily="34" charset="0"/>
              <a:buChar char="•"/>
            </a:pPr>
            <a:endParaRPr lang="en-IE" dirty="0"/>
          </a:p>
        </p:txBody>
      </p:sp>
      <p:pic>
        <p:nvPicPr>
          <p:cNvPr id="7" name="Picture 6">
            <a:extLst>
              <a:ext uri="{FF2B5EF4-FFF2-40B4-BE49-F238E27FC236}">
                <a16:creationId xmlns:a16="http://schemas.microsoft.com/office/drawing/2014/main" id="{77B6547E-0473-4BF5-8998-FBEAB687D8AB}"/>
              </a:ext>
            </a:extLst>
          </p:cNvPr>
          <p:cNvPicPr>
            <a:picLocks noChangeAspect="1"/>
          </p:cNvPicPr>
          <p:nvPr/>
        </p:nvPicPr>
        <p:blipFill>
          <a:blip r:embed="rId4"/>
          <a:stretch>
            <a:fillRect/>
          </a:stretch>
        </p:blipFill>
        <p:spPr>
          <a:xfrm>
            <a:off x="2177732" y="4038600"/>
            <a:ext cx="1171575" cy="914400"/>
          </a:xfrm>
          <a:prstGeom prst="rect">
            <a:avLst/>
          </a:prstGeom>
        </p:spPr>
      </p:pic>
    </p:spTree>
    <p:extLst>
      <p:ext uri="{BB962C8B-B14F-4D97-AF65-F5344CB8AC3E}">
        <p14:creationId xmlns:p14="http://schemas.microsoft.com/office/powerpoint/2010/main" val="41967591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81743" y="1576513"/>
            <a:ext cx="10906125" cy="4171832"/>
          </a:xfrm>
          <a:prstGeom prst="rect">
            <a:avLst/>
          </a:prstGeom>
        </p:spPr>
      </p:pic>
      <p:sp>
        <p:nvSpPr>
          <p:cNvPr id="3" name="Title 2">
            <a:extLst>
              <a:ext uri="{FF2B5EF4-FFF2-40B4-BE49-F238E27FC236}">
                <a16:creationId xmlns:a16="http://schemas.microsoft.com/office/drawing/2014/main" id="{F71F8249-4E30-4972-A1FC-004241A92C3B}"/>
              </a:ext>
            </a:extLst>
          </p:cNvPr>
          <p:cNvSpPr>
            <a:spLocks noGrp="1"/>
          </p:cNvSpPr>
          <p:nvPr>
            <p:ph type="title"/>
          </p:nvPr>
        </p:nvSpPr>
        <p:spPr/>
        <p:txBody>
          <a:bodyPr/>
          <a:lstStyle/>
          <a:p>
            <a:r>
              <a:rPr lang="en-IE" dirty="0"/>
              <a:t>Partner search on </a:t>
            </a:r>
            <a:r>
              <a:rPr lang="en-IE" dirty="0">
                <a:hlinkClick r:id="rId3"/>
              </a:rPr>
              <a:t>Funding &amp; Tender Portal</a:t>
            </a:r>
            <a:endParaRPr lang="en-IE" dirty="0"/>
          </a:p>
        </p:txBody>
      </p:sp>
      <p:sp>
        <p:nvSpPr>
          <p:cNvPr id="6" name="Oval 5"/>
          <p:cNvSpPr/>
          <p:nvPr/>
        </p:nvSpPr>
        <p:spPr>
          <a:xfrm>
            <a:off x="2240509" y="3138638"/>
            <a:ext cx="3332748" cy="1383631"/>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raphic 4" descr="Internet outline">
            <a:extLst>
              <a:ext uri="{FF2B5EF4-FFF2-40B4-BE49-F238E27FC236}">
                <a16:creationId xmlns:a16="http://schemas.microsoft.com/office/drawing/2014/main" id="{5C8B414A-F18F-4574-A431-8F0B0ED27CB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10977154" y="724989"/>
            <a:ext cx="535577" cy="535577"/>
          </a:xfrm>
          <a:prstGeom prst="rect">
            <a:avLst/>
          </a:prstGeom>
        </p:spPr>
      </p:pic>
    </p:spTree>
    <p:extLst>
      <p:ext uri="{BB962C8B-B14F-4D97-AF65-F5344CB8AC3E}">
        <p14:creationId xmlns:p14="http://schemas.microsoft.com/office/powerpoint/2010/main" val="28637040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How to apply</a:t>
            </a:r>
          </a:p>
        </p:txBody>
      </p:sp>
      <p:graphicFrame>
        <p:nvGraphicFramePr>
          <p:cNvPr id="4" name="Content Placeholder 3"/>
          <p:cNvGraphicFramePr>
            <a:graphicFrameLocks noGrp="1"/>
          </p:cNvGraphicFramePr>
          <p:nvPr>
            <p:ph idx="1"/>
          </p:nvPr>
        </p:nvGraphicFramePr>
        <p:xfrm>
          <a:off x="944880" y="1428548"/>
          <a:ext cx="10861040" cy="43447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56588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txBox="1">
            <a:spLocks/>
          </p:cNvSpPr>
          <p:nvPr/>
        </p:nvSpPr>
        <p:spPr>
          <a:xfrm>
            <a:off x="923069" y="1547193"/>
            <a:ext cx="11001201" cy="1717590"/>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6000" kern="1200">
                <a:solidFill>
                  <a:schemeClr val="accent5"/>
                </a:solidFill>
                <a:latin typeface="+mj-lt"/>
                <a:ea typeface="+mj-ea"/>
                <a:cs typeface="+mj-cs"/>
              </a:defRPr>
            </a:lvl1pPr>
          </a:lstStyle>
          <a:p>
            <a:r>
              <a:rPr lang="en-US" altLang="en-US" dirty="0">
                <a:solidFill>
                  <a:schemeClr val="bg1"/>
                </a:solidFill>
              </a:rPr>
              <a:t>Application</a:t>
            </a:r>
            <a:r>
              <a:rPr lang="en-150" altLang="en-US" dirty="0">
                <a:solidFill>
                  <a:schemeClr val="bg1"/>
                </a:solidFill>
              </a:rPr>
              <a:t> process for the 2023 call for proposals</a:t>
            </a:r>
            <a:endParaRPr lang="it-IT" altLang="en-US" dirty="0">
              <a:solidFill>
                <a:schemeClr val="bg1"/>
              </a:solidFill>
            </a:endParaRPr>
          </a:p>
        </p:txBody>
      </p:sp>
      <p:sp>
        <p:nvSpPr>
          <p:cNvPr id="2" name="TextBox 1">
            <a:extLst>
              <a:ext uri="{FF2B5EF4-FFF2-40B4-BE49-F238E27FC236}">
                <a16:creationId xmlns:a16="http://schemas.microsoft.com/office/drawing/2014/main" id="{433B6600-556B-403D-98E2-EED6C8670B9A}"/>
              </a:ext>
            </a:extLst>
          </p:cNvPr>
          <p:cNvSpPr txBox="1"/>
          <p:nvPr/>
        </p:nvSpPr>
        <p:spPr>
          <a:xfrm>
            <a:off x="3583709" y="4461164"/>
            <a:ext cx="6899564" cy="369332"/>
          </a:xfrm>
          <a:prstGeom prst="rect">
            <a:avLst/>
          </a:prstGeom>
          <a:noFill/>
        </p:spPr>
        <p:txBody>
          <a:bodyPr wrap="square" rtlCol="0">
            <a:spAutoFit/>
          </a:bodyPr>
          <a:lstStyle/>
          <a:p>
            <a:pPr algn="r"/>
            <a:r>
              <a:rPr lang="en-US" sz="1800" dirty="0">
                <a:solidFill>
                  <a:schemeClr val="tx2"/>
                </a:solidFill>
              </a:rPr>
              <a:t>The European Education and Culture Executive Agency</a:t>
            </a:r>
            <a:endParaRPr lang="en-GB" sz="1800" dirty="0"/>
          </a:p>
        </p:txBody>
      </p:sp>
    </p:spTree>
    <p:extLst>
      <p:ext uri="{BB962C8B-B14F-4D97-AF65-F5344CB8AC3E}">
        <p14:creationId xmlns:p14="http://schemas.microsoft.com/office/powerpoint/2010/main" val="21164055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06766" y="142268"/>
            <a:ext cx="10515600" cy="782357"/>
          </a:xfrm>
        </p:spPr>
        <p:txBody>
          <a:bodyPr/>
          <a:lstStyle/>
          <a:p>
            <a:r>
              <a:rPr lang="en-GB" dirty="0">
                <a:ea typeface="+mj-lt"/>
                <a:cs typeface="+mj-lt"/>
              </a:rPr>
              <a:t>Where to find the Call and submit proposals? </a:t>
            </a:r>
            <a:endParaRPr lang="en-US" dirty="0"/>
          </a:p>
        </p:txBody>
      </p:sp>
      <p:pic>
        <p:nvPicPr>
          <p:cNvPr id="2" name="Picture 1"/>
          <p:cNvPicPr>
            <a:picLocks noChangeAspect="1"/>
          </p:cNvPicPr>
          <p:nvPr/>
        </p:nvPicPr>
        <p:blipFill>
          <a:blip r:embed="rId3"/>
          <a:stretch>
            <a:fillRect/>
          </a:stretch>
        </p:blipFill>
        <p:spPr>
          <a:xfrm>
            <a:off x="818322" y="1247437"/>
            <a:ext cx="9172934" cy="5542886"/>
          </a:xfrm>
          <a:prstGeom prst="rect">
            <a:avLst/>
          </a:prstGeom>
        </p:spPr>
      </p:pic>
      <p:sp>
        <p:nvSpPr>
          <p:cNvPr id="5" name="TextBox 4"/>
          <p:cNvSpPr txBox="1"/>
          <p:nvPr/>
        </p:nvSpPr>
        <p:spPr>
          <a:xfrm>
            <a:off x="9991256" y="924625"/>
            <a:ext cx="2066929" cy="147732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lvl="0"/>
            <a:r>
              <a:rPr lang="fr-BE" b="1" dirty="0">
                <a:solidFill>
                  <a:srgbClr val="002060"/>
                </a:solidFill>
                <a:effectLst>
                  <a:outerShdw blurRad="38100" dist="38100" dir="2700000" algn="tl">
                    <a:srgbClr val="000000">
                      <a:alpha val="43137"/>
                    </a:srgbClr>
                  </a:outerShdw>
                </a:effectLst>
              </a:rPr>
              <a:t>Go to the </a:t>
            </a:r>
            <a:r>
              <a:rPr lang="en-GB" b="1" dirty="0">
                <a:solidFill>
                  <a:srgbClr val="002060"/>
                </a:solidFill>
                <a:effectLst>
                  <a:outerShdw blurRad="38100" dist="38100" dir="2700000" algn="tl">
                    <a:srgbClr val="000000">
                      <a:alpha val="43137"/>
                    </a:srgbClr>
                  </a:outerShdw>
                </a:effectLst>
                <a:hlinkClick r:id="rId4">
                  <a:extLst>
                    <a:ext uri="{A12FA001-AC4F-418D-AE19-62706E023703}">
                      <ahyp:hlinkClr xmlns:ahyp="http://schemas.microsoft.com/office/drawing/2018/hyperlinkcolor" xmlns="" val="tx"/>
                    </a:ext>
                  </a:extLst>
                </a:hlinkClick>
              </a:rPr>
              <a:t>Funding &amp; tenders opportunities </a:t>
            </a:r>
            <a:r>
              <a:rPr lang="en-GB" b="1" dirty="0">
                <a:solidFill>
                  <a:srgbClr val="0563C1"/>
                </a:solidFill>
                <a:effectLst>
                  <a:outerShdw blurRad="38100" dist="38100" dir="2700000" algn="tl">
                    <a:srgbClr val="000000">
                      <a:alpha val="43137"/>
                    </a:srgbClr>
                  </a:outerShdw>
                </a:effectLst>
                <a:hlinkClick r:id="rId4">
                  <a:extLst>
                    <a:ext uri="{A12FA001-AC4F-418D-AE19-62706E023703}">
                      <ahyp:hlinkClr xmlns:ahyp="http://schemas.microsoft.com/office/drawing/2018/hyperlinkcolor" xmlns="" val="tx"/>
                    </a:ext>
                  </a:extLst>
                </a:hlinkClick>
              </a:rPr>
              <a:t>portal</a:t>
            </a:r>
            <a:endParaRPr lang="en-GB" b="1" dirty="0">
              <a:solidFill>
                <a:srgbClr val="002060"/>
              </a:solidFill>
              <a:effectLst>
                <a:outerShdw blurRad="38100" dist="38100" dir="2700000" algn="tl">
                  <a:srgbClr val="000000">
                    <a:alpha val="43137"/>
                  </a:srgbClr>
                </a:outerShdw>
              </a:effectLst>
            </a:endParaRPr>
          </a:p>
        </p:txBody>
      </p:sp>
      <p:sp>
        <p:nvSpPr>
          <p:cNvPr id="8" name="Oval 7"/>
          <p:cNvSpPr/>
          <p:nvPr/>
        </p:nvSpPr>
        <p:spPr>
          <a:xfrm>
            <a:off x="6705777" y="4472803"/>
            <a:ext cx="1294544" cy="121235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70765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Graphical user interface, text, application, email&#10;&#10;Description automatically generated">
            <a:extLst>
              <a:ext uri="{FF2B5EF4-FFF2-40B4-BE49-F238E27FC236}">
                <a16:creationId xmlns:a16="http://schemas.microsoft.com/office/drawing/2014/main" id="{EA6C200F-9E3B-7107-6B0D-EA8E593CBAEE}"/>
              </a:ext>
            </a:extLst>
          </p:cNvPr>
          <p:cNvPicPr>
            <a:picLocks noChangeAspect="1"/>
          </p:cNvPicPr>
          <p:nvPr/>
        </p:nvPicPr>
        <p:blipFill rotWithShape="1">
          <a:blip r:embed="rId3"/>
          <a:srcRect r="59072" b="7974"/>
          <a:stretch/>
        </p:blipFill>
        <p:spPr>
          <a:xfrm>
            <a:off x="5329826" y="78498"/>
            <a:ext cx="4488181" cy="6506382"/>
          </a:xfrm>
          <a:prstGeom prst="rect">
            <a:avLst/>
          </a:prstGeom>
        </p:spPr>
      </p:pic>
      <p:pic>
        <p:nvPicPr>
          <p:cNvPr id="5" name="Picture 8" descr="Graphical user interface, application, email&#10;&#10;Description automatically generated">
            <a:extLst>
              <a:ext uri="{FF2B5EF4-FFF2-40B4-BE49-F238E27FC236}">
                <a16:creationId xmlns:a16="http://schemas.microsoft.com/office/drawing/2014/main" id="{04D4A1AF-AAB2-CEE2-AD57-F8A7384585BE}"/>
              </a:ext>
            </a:extLst>
          </p:cNvPr>
          <p:cNvPicPr>
            <a:picLocks noChangeAspect="1"/>
          </p:cNvPicPr>
          <p:nvPr/>
        </p:nvPicPr>
        <p:blipFill rotWithShape="1">
          <a:blip r:embed="rId4"/>
          <a:srcRect r="58555" b="-1163"/>
          <a:stretch/>
        </p:blipFill>
        <p:spPr>
          <a:xfrm>
            <a:off x="799577" y="1693027"/>
            <a:ext cx="4184917" cy="3398950"/>
          </a:xfrm>
          <a:prstGeom prst="rect">
            <a:avLst/>
          </a:prstGeom>
        </p:spPr>
      </p:pic>
      <p:sp>
        <p:nvSpPr>
          <p:cNvPr id="7" name="Oval 6"/>
          <p:cNvSpPr/>
          <p:nvPr/>
        </p:nvSpPr>
        <p:spPr>
          <a:xfrm>
            <a:off x="701542" y="4392952"/>
            <a:ext cx="1842875" cy="45508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40969795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Timetable and deadlines</a:t>
            </a:r>
          </a:p>
        </p:txBody>
      </p:sp>
      <p:graphicFrame>
        <p:nvGraphicFramePr>
          <p:cNvPr id="6" name="Table 5"/>
          <p:cNvGraphicFramePr>
            <a:graphicFrameLocks noGrp="1"/>
          </p:cNvGraphicFramePr>
          <p:nvPr/>
        </p:nvGraphicFramePr>
        <p:xfrm>
          <a:off x="943885" y="1575883"/>
          <a:ext cx="9816304" cy="4247278"/>
        </p:xfrm>
        <a:graphic>
          <a:graphicData uri="http://schemas.openxmlformats.org/drawingml/2006/table">
            <a:tbl>
              <a:tblPr firstRow="1" bandRow="1">
                <a:tableStyleId>{616DA210-FB5B-4158-B5E0-FEB733F419BA}</a:tableStyleId>
              </a:tblPr>
              <a:tblGrid>
                <a:gridCol w="5182595">
                  <a:extLst>
                    <a:ext uri="{9D8B030D-6E8A-4147-A177-3AD203B41FA5}">
                      <a16:colId xmlns:a16="http://schemas.microsoft.com/office/drawing/2014/main" val="800951555"/>
                    </a:ext>
                  </a:extLst>
                </a:gridCol>
                <a:gridCol w="4633709">
                  <a:extLst>
                    <a:ext uri="{9D8B030D-6E8A-4147-A177-3AD203B41FA5}">
                      <a16:colId xmlns:a16="http://schemas.microsoft.com/office/drawing/2014/main" val="1688315415"/>
                    </a:ext>
                  </a:extLst>
                </a:gridCol>
              </a:tblGrid>
              <a:tr h="917728">
                <a:tc>
                  <a:txBody>
                    <a:bodyPr/>
                    <a:lstStyle/>
                    <a:p>
                      <a:pPr marL="0" lvl="0" indent="0">
                        <a:buNone/>
                      </a:pPr>
                      <a:r>
                        <a:rPr lang="en-US" sz="2400" b="1" kern="1200" dirty="0">
                          <a:solidFill>
                            <a:schemeClr val="tx1"/>
                          </a:solidFill>
                          <a:latin typeface="+mj-lt"/>
                          <a:ea typeface="+mj-ea"/>
                          <a:cs typeface="+mj-cs"/>
                        </a:rPr>
                        <a:t>Call opening</a:t>
                      </a:r>
                    </a:p>
                  </a:txBody>
                  <a:tcPr anchor="ctr">
                    <a:noFill/>
                  </a:tcPr>
                </a:tc>
                <a:tc>
                  <a:txBody>
                    <a:bodyPr/>
                    <a:lstStyle/>
                    <a:p>
                      <a:pPr lvl="0" algn="r">
                        <a:buNone/>
                      </a:pPr>
                      <a:r>
                        <a:rPr lang="fr-FR" sz="2400" b="1" i="0" kern="1200" dirty="0">
                          <a:solidFill>
                            <a:srgbClr val="035DC1"/>
                          </a:solidFill>
                          <a:latin typeface="+mj-lt"/>
                          <a:ea typeface="+mj-ea"/>
                          <a:cs typeface="+mj-cs"/>
                        </a:rPr>
                        <a:t>24 </a:t>
                      </a:r>
                      <a:r>
                        <a:rPr lang="fr-FR" sz="2400" b="1" i="0" kern="1200" dirty="0" err="1">
                          <a:solidFill>
                            <a:srgbClr val="035DC1"/>
                          </a:solidFill>
                          <a:latin typeface="+mj-lt"/>
                          <a:ea typeface="+mj-ea"/>
                          <a:cs typeface="+mj-cs"/>
                        </a:rPr>
                        <a:t>January</a:t>
                      </a:r>
                      <a:r>
                        <a:rPr lang="fr-FR" sz="2400" b="1" i="0" kern="1200" dirty="0">
                          <a:solidFill>
                            <a:srgbClr val="035DC1"/>
                          </a:solidFill>
                          <a:latin typeface="+mj-lt"/>
                          <a:ea typeface="+mj-ea"/>
                          <a:cs typeface="+mj-cs"/>
                        </a:rPr>
                        <a:t> 2022</a:t>
                      </a:r>
                    </a:p>
                  </a:txBody>
                  <a:tcPr anchor="ctr">
                    <a:noFill/>
                  </a:tcPr>
                </a:tc>
                <a:extLst>
                  <a:ext uri="{0D108BD9-81ED-4DB2-BD59-A6C34878D82A}">
                    <a16:rowId xmlns:a16="http://schemas.microsoft.com/office/drawing/2014/main" val="4253917999"/>
                  </a:ext>
                </a:extLst>
              </a:tr>
              <a:tr h="917729">
                <a:tc>
                  <a:txBody>
                    <a:bodyPr/>
                    <a:lstStyle/>
                    <a:p>
                      <a:pPr marL="0" indent="0">
                        <a:buNone/>
                      </a:pPr>
                      <a:r>
                        <a:rPr lang="en-US" sz="2400" b="1" kern="1200">
                          <a:solidFill>
                            <a:schemeClr val="tx1"/>
                          </a:solidFill>
                          <a:latin typeface="+mj-lt"/>
                          <a:ea typeface="+mj-ea"/>
                          <a:cs typeface="+mj-cs"/>
                        </a:rPr>
                        <a:t>Deadline for submission</a:t>
                      </a:r>
                    </a:p>
                  </a:txBody>
                  <a:tcPr anchor="ctr">
                    <a:noFill/>
                  </a:tcPr>
                </a:tc>
                <a:tc>
                  <a:txBody>
                    <a:bodyPr/>
                    <a:lstStyle/>
                    <a:p>
                      <a:pPr algn="r"/>
                      <a:r>
                        <a:rPr lang="fr-FR" sz="2400" b="1" i="0" kern="1200" dirty="0">
                          <a:solidFill>
                            <a:srgbClr val="035DC1"/>
                          </a:solidFill>
                          <a:latin typeface="+mj-lt"/>
                          <a:ea typeface="+mj-ea"/>
                          <a:cs typeface="+mj-cs"/>
                        </a:rPr>
                        <a:t> </a:t>
                      </a:r>
                      <a:r>
                        <a:rPr lang="fr-FR" sz="2400" b="1" i="0" kern="1200" dirty="0">
                          <a:solidFill>
                            <a:srgbClr val="FF0000"/>
                          </a:solidFill>
                          <a:latin typeface="+mj-lt"/>
                          <a:ea typeface="+mj-ea"/>
                          <a:cs typeface="+mj-cs"/>
                        </a:rPr>
                        <a:t>25 May 2023 - 17:00:00 CET (Brussels)</a:t>
                      </a:r>
                      <a:endParaRPr lang="en-US" sz="2400" b="1" i="0" kern="1200" dirty="0">
                        <a:solidFill>
                          <a:srgbClr val="FF0000"/>
                        </a:solidFill>
                        <a:latin typeface="+mj-lt"/>
                        <a:ea typeface="+mj-ea"/>
                        <a:cs typeface="+mj-cs"/>
                      </a:endParaRPr>
                    </a:p>
                  </a:txBody>
                  <a:tcPr anchor="ctr">
                    <a:noFill/>
                  </a:tcPr>
                </a:tc>
                <a:extLst>
                  <a:ext uri="{0D108BD9-81ED-4DB2-BD59-A6C34878D82A}">
                    <a16:rowId xmlns:a16="http://schemas.microsoft.com/office/drawing/2014/main" val="356844336"/>
                  </a:ext>
                </a:extLst>
              </a:tr>
              <a:tr h="760724">
                <a:tc>
                  <a:txBody>
                    <a:bodyPr/>
                    <a:lstStyle/>
                    <a:p>
                      <a:pPr marL="0" indent="0">
                        <a:buNone/>
                      </a:pPr>
                      <a:r>
                        <a:rPr lang="en-US" sz="2400" b="1" kern="1200" dirty="0">
                          <a:solidFill>
                            <a:schemeClr val="tx1"/>
                          </a:solidFill>
                          <a:latin typeface="+mj-lt"/>
                          <a:ea typeface="+mj-ea"/>
                          <a:cs typeface="+mj-cs"/>
                        </a:rPr>
                        <a:t>Evaluation (by external experts)</a:t>
                      </a:r>
                    </a:p>
                  </a:txBody>
                  <a:tcPr anchor="ctr">
                    <a:noFill/>
                  </a:tcPr>
                </a:tc>
                <a:tc>
                  <a:txBody>
                    <a:bodyPr/>
                    <a:lstStyle/>
                    <a:p>
                      <a:pPr algn="r"/>
                      <a:r>
                        <a:rPr lang="en-US" sz="2400" b="1" i="0" kern="1200">
                          <a:solidFill>
                            <a:srgbClr val="035DC1"/>
                          </a:solidFill>
                          <a:latin typeface="+mj-lt"/>
                          <a:ea typeface="+mj-ea"/>
                          <a:cs typeface="+mj-cs"/>
                        </a:rPr>
                        <a:t>June - September 2023</a:t>
                      </a:r>
                    </a:p>
                  </a:txBody>
                  <a:tcPr anchor="ctr">
                    <a:noFill/>
                  </a:tcPr>
                </a:tc>
                <a:extLst>
                  <a:ext uri="{0D108BD9-81ED-4DB2-BD59-A6C34878D82A}">
                    <a16:rowId xmlns:a16="http://schemas.microsoft.com/office/drawing/2014/main" val="4088447761"/>
                  </a:ext>
                </a:extLst>
              </a:tr>
              <a:tr h="917729">
                <a:tc>
                  <a:txBody>
                    <a:bodyPr/>
                    <a:lstStyle/>
                    <a:p>
                      <a:pPr marL="0" indent="0">
                        <a:buNone/>
                      </a:pPr>
                      <a:r>
                        <a:rPr lang="en-US" sz="2400" b="1" kern="1200">
                          <a:solidFill>
                            <a:schemeClr val="tx1"/>
                          </a:solidFill>
                          <a:latin typeface="+mj-lt"/>
                          <a:ea typeface="+mj-ea"/>
                          <a:cs typeface="+mj-cs"/>
                        </a:rPr>
                        <a:t>Information on evaluation results</a:t>
                      </a:r>
                    </a:p>
                  </a:txBody>
                  <a:tcPr anchor="ctr">
                    <a:noFill/>
                  </a:tcPr>
                </a:tc>
                <a:tc>
                  <a:txBody>
                    <a:bodyPr/>
                    <a:lstStyle/>
                    <a:p>
                      <a:pPr algn="r"/>
                      <a:r>
                        <a:rPr lang="en-US" sz="2400" b="1" i="0" kern="1200" dirty="0">
                          <a:solidFill>
                            <a:srgbClr val="035DC1"/>
                          </a:solidFill>
                          <a:latin typeface="+mj-lt"/>
                          <a:ea typeface="+mj-ea"/>
                          <a:cs typeface="+mj-cs"/>
                        </a:rPr>
                        <a:t>October - November</a:t>
                      </a:r>
                      <a:r>
                        <a:rPr lang="en-US" sz="2400" b="1" i="0" kern="1200" baseline="0" dirty="0">
                          <a:solidFill>
                            <a:srgbClr val="035DC1"/>
                          </a:solidFill>
                          <a:latin typeface="+mj-lt"/>
                          <a:ea typeface="+mj-ea"/>
                          <a:cs typeface="+mj-cs"/>
                        </a:rPr>
                        <a:t> 2023</a:t>
                      </a:r>
                      <a:endParaRPr lang="en-US" sz="2400" b="1" i="0" kern="1200" dirty="0">
                        <a:solidFill>
                          <a:srgbClr val="035DC1"/>
                        </a:solidFill>
                        <a:latin typeface="+mj-lt"/>
                        <a:ea typeface="+mj-ea"/>
                        <a:cs typeface="+mj-cs"/>
                      </a:endParaRPr>
                    </a:p>
                  </a:txBody>
                  <a:tcPr anchor="ctr">
                    <a:noFill/>
                  </a:tcPr>
                </a:tc>
                <a:extLst>
                  <a:ext uri="{0D108BD9-81ED-4DB2-BD59-A6C34878D82A}">
                    <a16:rowId xmlns:a16="http://schemas.microsoft.com/office/drawing/2014/main" val="2884979717"/>
                  </a:ext>
                </a:extLst>
              </a:tr>
              <a:tr h="733368">
                <a:tc>
                  <a:txBody>
                    <a:bodyPr/>
                    <a:lstStyle/>
                    <a:p>
                      <a:pPr marL="0" indent="0">
                        <a:buNone/>
                      </a:pPr>
                      <a:r>
                        <a:rPr lang="en-US" sz="2400" b="1" kern="1200">
                          <a:solidFill>
                            <a:schemeClr val="tx1"/>
                          </a:solidFill>
                          <a:latin typeface="+mj-lt"/>
                          <a:ea typeface="+mj-ea"/>
                          <a:cs typeface="+mj-cs"/>
                        </a:rPr>
                        <a:t>Grant Agreement signature</a:t>
                      </a:r>
                    </a:p>
                  </a:txBody>
                  <a:tcPr anchor="ctr">
                    <a:noFill/>
                  </a:tcPr>
                </a:tc>
                <a:tc>
                  <a:txBody>
                    <a:bodyPr/>
                    <a:lstStyle/>
                    <a:p>
                      <a:pPr algn="r"/>
                      <a:r>
                        <a:rPr lang="en-US" sz="2400" b="1" i="0" kern="1200" dirty="0">
                          <a:solidFill>
                            <a:srgbClr val="035DC1"/>
                          </a:solidFill>
                          <a:latin typeface="+mj-lt"/>
                          <a:ea typeface="+mj-ea"/>
                          <a:cs typeface="+mj-cs"/>
                        </a:rPr>
                        <a:t>January - February 2024</a:t>
                      </a:r>
                      <a:endParaRPr lang="en-US" dirty="0"/>
                    </a:p>
                  </a:txBody>
                  <a:tcPr anchor="ctr">
                    <a:noFill/>
                  </a:tcPr>
                </a:tc>
                <a:extLst>
                  <a:ext uri="{0D108BD9-81ED-4DB2-BD59-A6C34878D82A}">
                    <a16:rowId xmlns:a16="http://schemas.microsoft.com/office/drawing/2014/main" val="531431054"/>
                  </a:ext>
                </a:extLst>
              </a:tr>
            </a:tbl>
          </a:graphicData>
        </a:graphic>
      </p:graphicFrame>
    </p:spTree>
    <p:extLst>
      <p:ext uri="{BB962C8B-B14F-4D97-AF65-F5344CB8AC3E}">
        <p14:creationId xmlns:p14="http://schemas.microsoft.com/office/powerpoint/2010/main" val="9129763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10479" y="95234"/>
            <a:ext cx="10515600" cy="782357"/>
          </a:xfrm>
        </p:spPr>
        <p:txBody>
          <a:bodyPr anchor="b">
            <a:normAutofit/>
          </a:bodyPr>
          <a:lstStyle/>
          <a:p>
            <a:r>
              <a:rPr lang="en-US" dirty="0"/>
              <a:t>Key aspects</a:t>
            </a:r>
          </a:p>
        </p:txBody>
      </p:sp>
      <p:sp>
        <p:nvSpPr>
          <p:cNvPr id="2" name="Content Placeholder 1"/>
          <p:cNvSpPr>
            <a:spLocks noGrp="1"/>
          </p:cNvSpPr>
          <p:nvPr>
            <p:ph idx="1"/>
          </p:nvPr>
        </p:nvSpPr>
        <p:spPr>
          <a:xfrm>
            <a:off x="1010479" y="1010616"/>
            <a:ext cx="10905699" cy="5410062"/>
          </a:xfrm>
        </p:spPr>
        <p:txBody>
          <a:bodyPr/>
          <a:lstStyle/>
          <a:p>
            <a:pPr lvl="0"/>
            <a:r>
              <a:rPr lang="en-US" sz="2000" b="1" dirty="0"/>
              <a:t>Project duration: </a:t>
            </a:r>
            <a:r>
              <a:rPr lang="en-US" sz="2000" dirty="0"/>
              <a:t>between 12 and 24 months</a:t>
            </a:r>
          </a:p>
          <a:p>
            <a:pPr lvl="0"/>
            <a:r>
              <a:rPr lang="en-US" sz="2000" b="1" dirty="0"/>
              <a:t>Project budget: </a:t>
            </a:r>
            <a:r>
              <a:rPr lang="en-US" sz="2000" dirty="0">
                <a:solidFill>
                  <a:srgbClr val="00B050"/>
                </a:solidFill>
              </a:rPr>
              <a:t>min EUR 75 000 – no limit</a:t>
            </a:r>
          </a:p>
          <a:p>
            <a:pPr lvl="1"/>
            <a:r>
              <a:rPr lang="en-US" sz="1800" b="1" dirty="0"/>
              <a:t>Co-financing</a:t>
            </a:r>
            <a:r>
              <a:rPr lang="en-US" sz="1800" dirty="0"/>
              <a:t>: the maximum funding rate is</a:t>
            </a:r>
            <a:r>
              <a:rPr lang="en-US" sz="1800" b="1" dirty="0"/>
              <a:t> 90%</a:t>
            </a:r>
          </a:p>
          <a:p>
            <a:pPr lvl="1"/>
            <a:r>
              <a:rPr lang="en-US" sz="1800" b="1" dirty="0"/>
              <a:t>Budget-based mixed actual cost grant </a:t>
            </a:r>
            <a:r>
              <a:rPr lang="en-US" sz="1800" dirty="0"/>
              <a:t>(actual costs, with unit cost and flat-rate elements)</a:t>
            </a:r>
          </a:p>
          <a:p>
            <a:pPr lvl="1"/>
            <a:r>
              <a:rPr lang="en-US" sz="1800" b="1" dirty="0"/>
              <a:t>Budget categories and cost eligibility rules </a:t>
            </a:r>
            <a:r>
              <a:rPr lang="en-US" sz="1800" dirty="0"/>
              <a:t> - see </a:t>
            </a:r>
            <a:r>
              <a:rPr lang="en-US" sz="1800" dirty="0">
                <a:hlinkClick r:id="rId3"/>
              </a:rPr>
              <a:t>Call document</a:t>
            </a:r>
            <a:r>
              <a:rPr lang="en-US" sz="1800" dirty="0"/>
              <a:t> p.24-25</a:t>
            </a:r>
          </a:p>
          <a:p>
            <a:pPr lvl="0"/>
            <a:r>
              <a:rPr lang="en-US" sz="2000" dirty="0"/>
              <a:t>1 priority/topic per proposal </a:t>
            </a:r>
          </a:p>
          <a:p>
            <a:pPr marL="720000" lvl="3" indent="-457200">
              <a:lnSpc>
                <a:spcPct val="150000"/>
              </a:lnSpc>
              <a:spcBef>
                <a:spcPts val="0"/>
              </a:spcBef>
              <a:spcAft>
                <a:spcPts val="0"/>
              </a:spcAft>
              <a:buFont typeface="+mj-lt"/>
              <a:buAutoNum type="arabicPeriod"/>
            </a:pPr>
            <a:r>
              <a:rPr lang="en-US" dirty="0">
                <a:hlinkClick r:id="rId4"/>
              </a:rPr>
              <a:t>Capacity building and awareness raising on the EU Charter of Fundamental Rights</a:t>
            </a:r>
            <a:endParaRPr lang="en-US" dirty="0"/>
          </a:p>
          <a:p>
            <a:pPr marL="720000" lvl="3" indent="-457200">
              <a:lnSpc>
                <a:spcPct val="150000"/>
              </a:lnSpc>
              <a:spcBef>
                <a:spcPts val="0"/>
              </a:spcBef>
              <a:spcAft>
                <a:spcPts val="0"/>
              </a:spcAft>
              <a:buFont typeface="+mj-lt"/>
              <a:buAutoNum type="arabicPeriod"/>
            </a:pPr>
            <a:r>
              <a:rPr lang="en-US" dirty="0">
                <a:ea typeface="+mn-lt"/>
                <a:cs typeface="+mn-lt"/>
                <a:hlinkClick r:id="rId5"/>
              </a:rPr>
              <a:t>Promoting rights and values by empowering the civic space</a:t>
            </a:r>
            <a:endParaRPr lang="en-US" dirty="0"/>
          </a:p>
          <a:p>
            <a:pPr marL="720000" lvl="3" indent="-457200">
              <a:lnSpc>
                <a:spcPct val="150000"/>
              </a:lnSpc>
              <a:spcBef>
                <a:spcPts val="0"/>
              </a:spcBef>
              <a:spcAft>
                <a:spcPts val="0"/>
              </a:spcAft>
              <a:buFont typeface="+mj-lt"/>
              <a:buAutoNum type="arabicPeriod"/>
            </a:pPr>
            <a:r>
              <a:rPr lang="en-US" dirty="0">
                <a:ea typeface="+mn-lt"/>
                <a:cs typeface="+mn-lt"/>
                <a:hlinkClick r:id="rId6"/>
              </a:rPr>
              <a:t>Strategic litigation</a:t>
            </a:r>
            <a:endParaRPr lang="en-US" dirty="0">
              <a:ea typeface="+mn-lt"/>
              <a:cs typeface="+mn-lt"/>
            </a:endParaRPr>
          </a:p>
          <a:p>
            <a:pPr marL="720000" lvl="3" indent="-457200">
              <a:lnSpc>
                <a:spcPct val="150000"/>
              </a:lnSpc>
              <a:spcBef>
                <a:spcPts val="0"/>
              </a:spcBef>
              <a:spcAft>
                <a:spcPts val="0"/>
              </a:spcAft>
              <a:buFont typeface="+mj-lt"/>
              <a:buAutoNum type="arabicPeriod"/>
            </a:pPr>
            <a:r>
              <a:rPr lang="en-US" dirty="0">
                <a:ea typeface="+mn-lt"/>
                <a:cs typeface="+mn-lt"/>
                <a:hlinkClick r:id="rId7"/>
              </a:rPr>
              <a:t>Protecting EU values and rights by combating hate crime and hate speech</a:t>
            </a:r>
            <a:endParaRPr lang="en-US" dirty="0">
              <a:ea typeface="+mn-lt"/>
              <a:cs typeface="+mn-lt"/>
            </a:endParaRPr>
          </a:p>
          <a:p>
            <a:pPr marL="720000" lvl="3" indent="-457200">
              <a:lnSpc>
                <a:spcPct val="150000"/>
              </a:lnSpc>
              <a:spcBef>
                <a:spcPts val="0"/>
              </a:spcBef>
              <a:spcAft>
                <a:spcPts val="0"/>
              </a:spcAft>
              <a:buFont typeface="+mj-lt"/>
              <a:buAutoNum type="arabicPeriod"/>
            </a:pPr>
            <a:r>
              <a:rPr lang="en-US" dirty="0">
                <a:ea typeface="+mn-lt"/>
                <a:cs typeface="+mn-lt"/>
                <a:hlinkClick r:id="rId8"/>
              </a:rPr>
              <a:t>Supporting an enabling environment for the protection of whistleblowers</a:t>
            </a:r>
            <a:endParaRPr lang="en-US" dirty="0">
              <a:ea typeface="+mn-lt"/>
              <a:cs typeface="+mn-lt"/>
            </a:endParaRPr>
          </a:p>
          <a:p>
            <a:pPr marL="0" lvl="0" indent="0">
              <a:buNone/>
            </a:pPr>
            <a:endParaRPr lang="en-US" dirty="0"/>
          </a:p>
        </p:txBody>
      </p:sp>
    </p:spTree>
    <p:extLst>
      <p:ext uri="{BB962C8B-B14F-4D97-AF65-F5344CB8AC3E}">
        <p14:creationId xmlns:p14="http://schemas.microsoft.com/office/powerpoint/2010/main" val="9901806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28067D-8601-1299-59BA-C104BFBFB9AE}"/>
              </a:ext>
            </a:extLst>
          </p:cNvPr>
          <p:cNvSpPr>
            <a:spLocks noGrp="1"/>
          </p:cNvSpPr>
          <p:nvPr>
            <p:ph idx="1"/>
          </p:nvPr>
        </p:nvSpPr>
        <p:spPr>
          <a:xfrm>
            <a:off x="1185570" y="1545471"/>
            <a:ext cx="9910638" cy="5071167"/>
          </a:xfrm>
        </p:spPr>
        <p:txBody>
          <a:bodyPr vert="horz" lIns="91440" tIns="45720" rIns="91440" bIns="45720" rtlCol="0" anchor="t">
            <a:noAutofit/>
          </a:bodyPr>
          <a:lstStyle/>
          <a:p>
            <a:pPr>
              <a:buFont typeface="Wingdings" panose="020B0604020202020204" pitchFamily="34" charset="0"/>
              <a:buChar char="ü"/>
            </a:pPr>
            <a:r>
              <a:rPr lang="en-US" sz="2800" dirty="0">
                <a:ea typeface="+mn-lt"/>
                <a:cs typeface="+mn-lt"/>
              </a:rPr>
              <a:t> </a:t>
            </a:r>
            <a:r>
              <a:rPr lang="en-US" sz="2000" dirty="0">
                <a:ea typeface="+mn-lt"/>
                <a:cs typeface="+mn-lt"/>
              </a:rPr>
              <a:t>Lead applicants (e.g. the “Coordinator”): non-profit legal entities (private bodies)</a:t>
            </a:r>
          </a:p>
          <a:p>
            <a:pPr>
              <a:buFont typeface="Wingdings" panose="020B0604020202020204" pitchFamily="34" charset="0"/>
              <a:buChar char="ü"/>
            </a:pPr>
            <a:r>
              <a:rPr lang="en-US" sz="2000" dirty="0">
                <a:ea typeface="+mn-lt"/>
                <a:cs typeface="+mn-lt"/>
              </a:rPr>
              <a:t> Co-applicants: non-profit or profit legal entities (public or private bodies)</a:t>
            </a:r>
          </a:p>
          <a:p>
            <a:pPr marL="0" indent="0">
              <a:buNone/>
            </a:pPr>
            <a:r>
              <a:rPr lang="en-US" b="1" dirty="0">
                <a:solidFill>
                  <a:srgbClr val="FF0000"/>
                </a:solidFill>
                <a:ea typeface="+mn-lt"/>
                <a:cs typeface="+mn-lt"/>
              </a:rPr>
              <a:t>	!</a:t>
            </a:r>
            <a:r>
              <a:rPr lang="en-US" sz="2000" dirty="0">
                <a:ea typeface="+mn-lt"/>
                <a:cs typeface="+mn-lt"/>
              </a:rPr>
              <a:t> Profit-oriented &gt; ONLY in partnership with private non-profit </a:t>
            </a:r>
            <a:r>
              <a:rPr lang="en-US" sz="2000" dirty="0" err="1">
                <a:ea typeface="+mn-lt"/>
                <a:cs typeface="+mn-lt"/>
              </a:rPr>
              <a:t>organisations</a:t>
            </a:r>
            <a:endParaRPr lang="en-US" sz="2000" dirty="0">
              <a:ea typeface="+mn-lt"/>
              <a:cs typeface="+mn-lt"/>
            </a:endParaRPr>
          </a:p>
          <a:p>
            <a:pPr>
              <a:buFont typeface="Wingdings" panose="05000000000000000000" pitchFamily="2" charset="2"/>
              <a:buChar char="ü"/>
            </a:pPr>
            <a:r>
              <a:rPr lang="en-US" sz="2000" dirty="0">
                <a:ea typeface="+mn-lt"/>
                <a:cs typeface="+mn-lt"/>
              </a:rPr>
              <a:t> </a:t>
            </a:r>
            <a:r>
              <a:rPr lang="en-US" sz="2000" dirty="0"/>
              <a:t>Single applicant or consortium</a:t>
            </a:r>
          </a:p>
          <a:p>
            <a:pPr>
              <a:buFont typeface="Wingdings" panose="05000000000000000000" pitchFamily="2" charset="2"/>
              <a:buChar char="ü"/>
            </a:pPr>
            <a:r>
              <a:rPr lang="en-US" sz="2000" dirty="0">
                <a:ea typeface="+mn-lt"/>
                <a:cs typeface="+mn-lt"/>
              </a:rPr>
              <a:t> National or transnational</a:t>
            </a:r>
          </a:p>
          <a:p>
            <a:pPr>
              <a:buFont typeface="Wingdings" panose="05000000000000000000" pitchFamily="2" charset="2"/>
              <a:buChar char="ü"/>
            </a:pPr>
            <a:r>
              <a:rPr lang="en-US" sz="2000" dirty="0">
                <a:ea typeface="+mn-lt"/>
                <a:cs typeface="+mn-lt"/>
              </a:rPr>
              <a:t> Eligible countries</a:t>
            </a:r>
          </a:p>
          <a:p>
            <a:pPr marL="1371600" lvl="2" indent="-457200">
              <a:buFont typeface="Wingdings" panose="020B0604020202020204" pitchFamily="34" charset="0"/>
              <a:buChar char="ü"/>
            </a:pPr>
            <a:r>
              <a:rPr lang="en-US" dirty="0">
                <a:ea typeface="+mn-lt"/>
                <a:cs typeface="+mn-lt"/>
              </a:rPr>
              <a:t>EU Member States </a:t>
            </a:r>
          </a:p>
          <a:p>
            <a:pPr marL="1371600" lvl="2" indent="-457200">
              <a:buFont typeface="Wingdings" panose="020B0604020202020204" pitchFamily="34" charset="0"/>
              <a:buChar char="ü"/>
            </a:pPr>
            <a:r>
              <a:rPr lang="en-US" dirty="0">
                <a:ea typeface="+mn-lt"/>
                <a:cs typeface="+mn-lt"/>
              </a:rPr>
              <a:t>international </a:t>
            </a:r>
            <a:r>
              <a:rPr lang="en-US" dirty="0" err="1">
                <a:ea typeface="+mn-lt"/>
                <a:cs typeface="+mn-lt"/>
              </a:rPr>
              <a:t>organisations</a:t>
            </a:r>
            <a:endParaRPr lang="en-US" dirty="0">
              <a:ea typeface="+mn-lt"/>
              <a:cs typeface="+mn-lt"/>
            </a:endParaRPr>
          </a:p>
          <a:p>
            <a:pPr marL="457200" indent="-457200">
              <a:buFont typeface="Wingdings" panose="020B0604020202020204" pitchFamily="34" charset="0"/>
              <a:buChar char="ü"/>
            </a:pPr>
            <a:r>
              <a:rPr lang="en-US" sz="2000" dirty="0">
                <a:solidFill>
                  <a:srgbClr val="00B050"/>
                </a:solidFill>
              </a:rPr>
              <a:t>Min requested amount &gt; EUR 75.000</a:t>
            </a:r>
            <a:endParaRPr lang="en-US" dirty="0">
              <a:solidFill>
                <a:srgbClr val="00B050"/>
              </a:solidFill>
            </a:endParaRPr>
          </a:p>
        </p:txBody>
      </p:sp>
      <p:sp>
        <p:nvSpPr>
          <p:cNvPr id="3" name="Title 2">
            <a:extLst>
              <a:ext uri="{FF2B5EF4-FFF2-40B4-BE49-F238E27FC236}">
                <a16:creationId xmlns:a16="http://schemas.microsoft.com/office/drawing/2014/main" id="{D1FE861F-3096-FC4C-B50E-D7F72E6F20BA}"/>
              </a:ext>
            </a:extLst>
          </p:cNvPr>
          <p:cNvSpPr>
            <a:spLocks noGrp="1"/>
          </p:cNvSpPr>
          <p:nvPr>
            <p:ph type="title"/>
          </p:nvPr>
        </p:nvSpPr>
        <p:spPr/>
        <p:txBody>
          <a:bodyPr/>
          <a:lstStyle/>
          <a:p>
            <a:r>
              <a:rPr lang="en-US" dirty="0">
                <a:cs typeface="Arial"/>
              </a:rPr>
              <a:t>Eligibility criteria</a:t>
            </a:r>
            <a:endParaRPr lang="en-US" dirty="0"/>
          </a:p>
        </p:txBody>
      </p:sp>
    </p:spTree>
    <p:extLst>
      <p:ext uri="{BB962C8B-B14F-4D97-AF65-F5344CB8AC3E}">
        <p14:creationId xmlns:p14="http://schemas.microsoft.com/office/powerpoint/2010/main" val="3951766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18203751"/>
              </p:ext>
            </p:extLst>
          </p:nvPr>
        </p:nvGraphicFramePr>
        <p:xfrm>
          <a:off x="91440" y="1422399"/>
          <a:ext cx="11572240" cy="52120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GB" dirty="0"/>
              <a:t>The EU Charter call in </a:t>
            </a:r>
            <a:r>
              <a:rPr lang="en-150" dirty="0"/>
              <a:t>DG </a:t>
            </a:r>
            <a:r>
              <a:rPr lang="en-GB" dirty="0"/>
              <a:t>Justice policies</a:t>
            </a:r>
          </a:p>
        </p:txBody>
      </p:sp>
    </p:spTree>
    <p:extLst>
      <p:ext uri="{BB962C8B-B14F-4D97-AF65-F5344CB8AC3E}">
        <p14:creationId xmlns:p14="http://schemas.microsoft.com/office/powerpoint/2010/main" val="22622146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722" y="482860"/>
            <a:ext cx="10515600" cy="782357"/>
          </a:xfrm>
        </p:spPr>
        <p:txBody>
          <a:bodyPr anchor="b">
            <a:normAutofit/>
          </a:bodyPr>
          <a:lstStyle/>
          <a:p>
            <a:r>
              <a:rPr lang="en-GB"/>
              <a:t>Admissibility criteria</a:t>
            </a:r>
          </a:p>
        </p:txBody>
      </p:sp>
      <p:graphicFrame>
        <p:nvGraphicFramePr>
          <p:cNvPr id="52229" name="Rectangle 3">
            <a:extLst>
              <a:ext uri="{FF2B5EF4-FFF2-40B4-BE49-F238E27FC236}">
                <a16:creationId xmlns:a16="http://schemas.microsoft.com/office/drawing/2014/main" id="{2376481B-4E2E-D03F-2B66-2D4778C64976}"/>
              </a:ext>
            </a:extLst>
          </p:cNvPr>
          <p:cNvGraphicFramePr/>
          <p:nvPr/>
        </p:nvGraphicFramePr>
        <p:xfrm>
          <a:off x="838199" y="1825625"/>
          <a:ext cx="10905699" cy="38819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10866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365642" y="1879922"/>
            <a:ext cx="9298498" cy="2880921"/>
          </a:xfrm>
          <a:prstGeom prst="rect">
            <a:avLst/>
          </a:prstGeom>
        </p:spPr>
      </p:pic>
      <p:sp>
        <p:nvSpPr>
          <p:cNvPr id="3" name="Title 2"/>
          <p:cNvSpPr>
            <a:spLocks noGrp="1"/>
          </p:cNvSpPr>
          <p:nvPr>
            <p:ph type="title"/>
          </p:nvPr>
        </p:nvSpPr>
        <p:spPr/>
        <p:txBody>
          <a:bodyPr/>
          <a:lstStyle/>
          <a:p>
            <a:r>
              <a:rPr lang="fr-BE" dirty="0" err="1"/>
              <a:t>Scoring</a:t>
            </a:r>
            <a:r>
              <a:rPr lang="fr-BE" dirty="0"/>
              <a:t> (100 points) in the </a:t>
            </a:r>
            <a:r>
              <a:rPr lang="fr-BE" dirty="0" err="1"/>
              <a:t>Award</a:t>
            </a:r>
            <a:r>
              <a:rPr lang="fr-BE" dirty="0"/>
              <a:t> </a:t>
            </a:r>
            <a:r>
              <a:rPr lang="fr-BE" dirty="0" err="1"/>
              <a:t>criteria</a:t>
            </a:r>
            <a:r>
              <a:rPr lang="fr-BE" dirty="0"/>
              <a:t> </a:t>
            </a:r>
            <a:endParaRPr lang="en-US" dirty="0"/>
          </a:p>
        </p:txBody>
      </p:sp>
    </p:spTree>
    <p:extLst>
      <p:ext uri="{BB962C8B-B14F-4D97-AF65-F5344CB8AC3E}">
        <p14:creationId xmlns:p14="http://schemas.microsoft.com/office/powerpoint/2010/main" val="12031912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F5E9F2-0ECC-4DF2-9DEB-A4E7FFC15067}"/>
              </a:ext>
            </a:extLst>
          </p:cNvPr>
          <p:cNvPicPr>
            <a:picLocks noChangeAspect="1"/>
          </p:cNvPicPr>
          <p:nvPr/>
        </p:nvPicPr>
        <p:blipFill rotWithShape="1">
          <a:blip r:embed="rId2"/>
          <a:srcRect r="57830"/>
          <a:stretch/>
        </p:blipFill>
        <p:spPr>
          <a:xfrm>
            <a:off x="970723" y="1504722"/>
            <a:ext cx="3714294" cy="4591286"/>
          </a:xfrm>
          <a:prstGeom prst="rect">
            <a:avLst/>
          </a:prstGeom>
        </p:spPr>
      </p:pic>
      <p:pic>
        <p:nvPicPr>
          <p:cNvPr id="5" name="Content Placeholder 4">
            <a:extLst>
              <a:ext uri="{FF2B5EF4-FFF2-40B4-BE49-F238E27FC236}">
                <a16:creationId xmlns:a16="http://schemas.microsoft.com/office/drawing/2014/main" id="{1DD3B20E-1924-4C33-8176-92E2B1ADAC70}"/>
              </a:ext>
            </a:extLst>
          </p:cNvPr>
          <p:cNvPicPr>
            <a:picLocks noGrp="1" noChangeAspect="1"/>
          </p:cNvPicPr>
          <p:nvPr>
            <p:ph idx="1"/>
          </p:nvPr>
        </p:nvPicPr>
        <p:blipFill>
          <a:blip r:embed="rId3"/>
          <a:stretch>
            <a:fillRect/>
          </a:stretch>
        </p:blipFill>
        <p:spPr>
          <a:xfrm>
            <a:off x="5380074" y="3033647"/>
            <a:ext cx="6247683" cy="1116129"/>
          </a:xfrm>
        </p:spPr>
      </p:pic>
      <p:sp>
        <p:nvSpPr>
          <p:cNvPr id="3" name="Title 2">
            <a:extLst>
              <a:ext uri="{FF2B5EF4-FFF2-40B4-BE49-F238E27FC236}">
                <a16:creationId xmlns:a16="http://schemas.microsoft.com/office/drawing/2014/main" id="{BDE9B52C-1F71-4D65-83D9-242D7C7C96BD}"/>
              </a:ext>
            </a:extLst>
          </p:cNvPr>
          <p:cNvSpPr>
            <a:spLocks noGrp="1"/>
          </p:cNvSpPr>
          <p:nvPr>
            <p:ph type="title"/>
          </p:nvPr>
        </p:nvSpPr>
        <p:spPr/>
        <p:txBody>
          <a:bodyPr/>
          <a:lstStyle/>
          <a:p>
            <a:r>
              <a:rPr lang="fr-BE" dirty="0" err="1"/>
              <a:t>Looking</a:t>
            </a:r>
            <a:r>
              <a:rPr lang="fr-BE" dirty="0"/>
              <a:t> for </a:t>
            </a:r>
            <a:r>
              <a:rPr lang="fr-BE" dirty="0" err="1"/>
              <a:t>partners</a:t>
            </a:r>
            <a:r>
              <a:rPr lang="fr-BE" dirty="0"/>
              <a:t>?</a:t>
            </a:r>
            <a:endParaRPr lang="en-IE" dirty="0"/>
          </a:p>
        </p:txBody>
      </p:sp>
      <p:sp>
        <p:nvSpPr>
          <p:cNvPr id="8" name="Oval 7">
            <a:extLst>
              <a:ext uri="{FF2B5EF4-FFF2-40B4-BE49-F238E27FC236}">
                <a16:creationId xmlns:a16="http://schemas.microsoft.com/office/drawing/2014/main" id="{C023BBF1-2852-47E4-9679-33FA1F0BD3E5}"/>
              </a:ext>
            </a:extLst>
          </p:cNvPr>
          <p:cNvSpPr/>
          <p:nvPr/>
        </p:nvSpPr>
        <p:spPr>
          <a:xfrm>
            <a:off x="570500" y="4321033"/>
            <a:ext cx="1842875" cy="45508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6990128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129936C-0294-4E09-93A6-7677A47211A9}"/>
              </a:ext>
            </a:extLst>
          </p:cNvPr>
          <p:cNvPicPr>
            <a:picLocks noGrp="1" noChangeAspect="1"/>
          </p:cNvPicPr>
          <p:nvPr>
            <p:ph idx="1"/>
          </p:nvPr>
        </p:nvPicPr>
        <p:blipFill>
          <a:blip r:embed="rId2"/>
          <a:stretch>
            <a:fillRect/>
          </a:stretch>
        </p:blipFill>
        <p:spPr>
          <a:xfrm>
            <a:off x="1177057" y="1527717"/>
            <a:ext cx="9430699" cy="4179346"/>
          </a:xfrm>
        </p:spPr>
      </p:pic>
      <p:sp>
        <p:nvSpPr>
          <p:cNvPr id="3" name="Title 2">
            <a:extLst>
              <a:ext uri="{FF2B5EF4-FFF2-40B4-BE49-F238E27FC236}">
                <a16:creationId xmlns:a16="http://schemas.microsoft.com/office/drawing/2014/main" id="{6F1690F6-A7AE-4D84-B209-A94AF3C3BB9B}"/>
              </a:ext>
            </a:extLst>
          </p:cNvPr>
          <p:cNvSpPr>
            <a:spLocks noGrp="1"/>
          </p:cNvSpPr>
          <p:nvPr>
            <p:ph type="title"/>
          </p:nvPr>
        </p:nvSpPr>
        <p:spPr/>
        <p:txBody>
          <a:bodyPr/>
          <a:lstStyle/>
          <a:p>
            <a:r>
              <a:rPr lang="fr-BE" err="1"/>
              <a:t>Projects</a:t>
            </a:r>
            <a:r>
              <a:rPr lang="fr-BE"/>
              <a:t> </a:t>
            </a:r>
            <a:r>
              <a:rPr lang="fr-BE" err="1"/>
              <a:t>funded</a:t>
            </a:r>
            <a:r>
              <a:rPr lang="fr-BE"/>
              <a:t> </a:t>
            </a:r>
            <a:r>
              <a:rPr lang="fr-BE" err="1"/>
              <a:t>under</a:t>
            </a:r>
            <a:r>
              <a:rPr lang="fr-BE"/>
              <a:t> 2022-CHAR-LITI</a:t>
            </a:r>
            <a:endParaRPr lang="en-IE"/>
          </a:p>
        </p:txBody>
      </p:sp>
    </p:spTree>
    <p:extLst>
      <p:ext uri="{BB962C8B-B14F-4D97-AF65-F5344CB8AC3E}">
        <p14:creationId xmlns:p14="http://schemas.microsoft.com/office/powerpoint/2010/main" val="36114615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838199" y="1825625"/>
            <a:ext cx="10905699" cy="4057016"/>
          </a:xfrm>
        </p:spPr>
        <p:txBody>
          <a:bodyPr/>
          <a:lstStyle/>
          <a:p>
            <a:pPr lvl="1"/>
            <a:r>
              <a:rPr lang="fr-BE" b="1" dirty="0"/>
              <a:t>Date</a:t>
            </a:r>
            <a:r>
              <a:rPr lang="fr-BE" dirty="0"/>
              <a:t>: 16 </a:t>
            </a:r>
            <a:r>
              <a:rPr lang="fr-BE" dirty="0" err="1"/>
              <a:t>February</a:t>
            </a:r>
            <a:r>
              <a:rPr lang="fr-BE" dirty="0"/>
              <a:t> 2023, 10:00-12:30 </a:t>
            </a:r>
          </a:p>
          <a:p>
            <a:pPr lvl="1"/>
            <a:r>
              <a:rPr lang="fr-BE" b="1" dirty="0"/>
              <a:t>Registration open</a:t>
            </a:r>
            <a:r>
              <a:rPr lang="fr-BE" dirty="0"/>
              <a:t>: </a:t>
            </a:r>
            <a:r>
              <a:rPr lang="fr-BE" dirty="0">
                <a:hlinkClick r:id="rId3"/>
              </a:rPr>
              <a:t>EACEA </a:t>
            </a:r>
            <a:r>
              <a:rPr lang="fr-BE" dirty="0" err="1">
                <a:hlinkClick r:id="rId3"/>
              </a:rPr>
              <a:t>website</a:t>
            </a:r>
            <a:r>
              <a:rPr lang="fr-BE" dirty="0">
                <a:hlinkClick r:id="rId3"/>
              </a:rPr>
              <a:t> </a:t>
            </a:r>
            <a:r>
              <a:rPr lang="fr-BE" dirty="0"/>
              <a:t>/ </a:t>
            </a:r>
            <a:r>
              <a:rPr lang="fr-BE" dirty="0">
                <a:hlinkClick r:id="rId3"/>
              </a:rPr>
              <a:t>Info session: CERV-2023-CHAR-LITI (europa.eu)</a:t>
            </a:r>
            <a:endParaRPr lang="fr-BE" dirty="0"/>
          </a:p>
          <a:p>
            <a:pPr lvl="1"/>
            <a:r>
              <a:rPr lang="fr-BE" b="1" dirty="0"/>
              <a:t>Focus on:</a:t>
            </a:r>
          </a:p>
          <a:p>
            <a:pPr lvl="3">
              <a:buFont typeface="Wingdings" panose="05000000000000000000" pitchFamily="2" charset="2"/>
              <a:buChar char="ü"/>
            </a:pPr>
            <a:r>
              <a:rPr lang="fr-BE" sz="1800" dirty="0"/>
              <a:t>General Call conditions</a:t>
            </a:r>
          </a:p>
          <a:p>
            <a:pPr lvl="3">
              <a:buFont typeface="Wingdings" panose="05000000000000000000" pitchFamily="2" charset="2"/>
              <a:buChar char="ü"/>
            </a:pPr>
            <a:r>
              <a:rPr lang="fr-BE" sz="1800" dirty="0"/>
              <a:t>Application process (</a:t>
            </a:r>
            <a:r>
              <a:rPr lang="fr-BE" sz="1800" dirty="0" err="1"/>
              <a:t>technical</a:t>
            </a:r>
            <a:r>
              <a:rPr lang="fr-BE" sz="1800" dirty="0"/>
              <a:t> aspects, structure)</a:t>
            </a:r>
          </a:p>
          <a:p>
            <a:pPr lvl="3">
              <a:buFont typeface="Wingdings" panose="05000000000000000000" pitchFamily="2" charset="2"/>
              <a:buChar char="ü"/>
            </a:pPr>
            <a:r>
              <a:rPr lang="fr-BE" sz="1800" dirty="0"/>
              <a:t> </a:t>
            </a:r>
            <a:r>
              <a:rPr lang="fr-BE" sz="1800" dirty="0" err="1"/>
              <a:t>Evaluation</a:t>
            </a:r>
            <a:r>
              <a:rPr lang="fr-BE" sz="1800" dirty="0"/>
              <a:t> process (</a:t>
            </a:r>
            <a:r>
              <a:rPr lang="fr-BE" sz="1800" dirty="0" err="1"/>
              <a:t>award</a:t>
            </a:r>
            <a:r>
              <a:rPr lang="fr-BE" sz="1800" dirty="0"/>
              <a:t> </a:t>
            </a:r>
            <a:r>
              <a:rPr lang="fr-BE" sz="1800" dirty="0" err="1"/>
              <a:t>criteria</a:t>
            </a:r>
            <a:r>
              <a:rPr lang="fr-BE" sz="1800" dirty="0"/>
              <a:t>, </a:t>
            </a:r>
            <a:r>
              <a:rPr lang="fr-BE" sz="1800" dirty="0" err="1"/>
              <a:t>eligibility</a:t>
            </a:r>
            <a:r>
              <a:rPr lang="fr-BE" sz="1800" dirty="0"/>
              <a:t> conditions, </a:t>
            </a:r>
            <a:r>
              <a:rPr lang="fr-BE" sz="1800" dirty="0" err="1"/>
              <a:t>selection</a:t>
            </a:r>
            <a:r>
              <a:rPr lang="fr-BE" sz="1800" dirty="0"/>
              <a:t> </a:t>
            </a:r>
            <a:r>
              <a:rPr lang="fr-BE" sz="1800" dirty="0" err="1"/>
              <a:t>procedure</a:t>
            </a:r>
            <a:r>
              <a:rPr lang="fr-BE" sz="1800" dirty="0"/>
              <a:t>)</a:t>
            </a:r>
          </a:p>
          <a:p>
            <a:pPr lvl="3">
              <a:buFont typeface="Wingdings" panose="05000000000000000000" pitchFamily="2" charset="2"/>
              <a:buChar char="ü"/>
            </a:pPr>
            <a:r>
              <a:rPr lang="fr-BE" sz="1800" dirty="0"/>
              <a:t> Suggestions, </a:t>
            </a:r>
            <a:r>
              <a:rPr lang="fr-BE" sz="1800" dirty="0" err="1"/>
              <a:t>tips</a:t>
            </a:r>
            <a:r>
              <a:rPr lang="fr-BE" sz="1800" dirty="0"/>
              <a:t> and good practices</a:t>
            </a:r>
          </a:p>
          <a:p>
            <a:pPr marL="0" indent="0">
              <a:buNone/>
            </a:pPr>
            <a:r>
              <a:rPr lang="fr-BE" dirty="0"/>
              <a:t>					</a:t>
            </a:r>
          </a:p>
        </p:txBody>
      </p:sp>
      <p:sp>
        <p:nvSpPr>
          <p:cNvPr id="2" name="Title 1"/>
          <p:cNvSpPr>
            <a:spLocks noGrp="1"/>
          </p:cNvSpPr>
          <p:nvPr>
            <p:ph type="title"/>
          </p:nvPr>
        </p:nvSpPr>
        <p:spPr>
          <a:xfrm>
            <a:off x="970722" y="0"/>
            <a:ext cx="10515600" cy="1371600"/>
          </a:xfrm>
        </p:spPr>
        <p:txBody>
          <a:bodyPr/>
          <a:lstStyle/>
          <a:p>
            <a:r>
              <a:rPr lang="fr-BE" sz="3600" b="1" dirty="0">
                <a:solidFill>
                  <a:schemeClr val="tx2"/>
                </a:solidFill>
                <a:effectLst>
                  <a:outerShdw blurRad="38100" dist="38100" dir="2700000" algn="tl">
                    <a:srgbClr val="000000">
                      <a:alpha val="43137"/>
                    </a:srgbClr>
                  </a:outerShdw>
                </a:effectLst>
              </a:rPr>
              <a:t>EACEA CHAR-LITI Call information session </a:t>
            </a:r>
            <a:endParaRPr lang="fr-BE" sz="3600" b="1" dirty="0"/>
          </a:p>
        </p:txBody>
      </p:sp>
    </p:spTree>
    <p:extLst>
      <p:ext uri="{BB962C8B-B14F-4D97-AF65-F5344CB8AC3E}">
        <p14:creationId xmlns:p14="http://schemas.microsoft.com/office/powerpoint/2010/main" val="14796807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92097" y="3154383"/>
            <a:ext cx="10002643" cy="2655401"/>
          </a:xfrm>
        </p:spPr>
        <p:txBody>
          <a:bodyPr vert="horz" lIns="91440" tIns="45720" rIns="91440" bIns="45720" rtlCol="0" anchor="t">
            <a:noAutofit/>
          </a:bodyPr>
          <a:lstStyle/>
          <a:p>
            <a:pPr>
              <a:buFont typeface="Wingdings" panose="05000000000000000000" pitchFamily="2" charset="2"/>
              <a:buChar char="Ø"/>
            </a:pPr>
            <a:r>
              <a:rPr lang="en-US" dirty="0">
                <a:hlinkClick r:id="rId3"/>
              </a:rPr>
              <a:t>Online manual </a:t>
            </a:r>
            <a:r>
              <a:rPr lang="en-US" dirty="0"/>
              <a:t>from proposal preparation and submission to reporting on on-going projects</a:t>
            </a:r>
          </a:p>
          <a:p>
            <a:pPr>
              <a:buFont typeface="Wingdings" panose="05000000000000000000" pitchFamily="2" charset="2"/>
              <a:buChar char="Ø"/>
            </a:pPr>
            <a:r>
              <a:rPr lang="en-US" dirty="0">
                <a:hlinkClick r:id="rId4"/>
              </a:rPr>
              <a:t>‘IT How to’ </a:t>
            </a:r>
            <a:r>
              <a:rPr lang="en-US" dirty="0"/>
              <a:t>support guide with step-by-step walkthroughs and videos</a:t>
            </a:r>
          </a:p>
          <a:p>
            <a:pPr>
              <a:buFont typeface="Wingdings" panose="05000000000000000000" pitchFamily="2" charset="2"/>
              <a:buChar char="Ø"/>
            </a:pPr>
            <a:r>
              <a:rPr lang="en-US" dirty="0"/>
              <a:t> Contact: </a:t>
            </a:r>
            <a:r>
              <a:rPr lang="en-US" dirty="0">
                <a:hlinkClick r:id="rId5"/>
              </a:rPr>
              <a:t>CERV Contact Point of your country</a:t>
            </a:r>
            <a:r>
              <a:rPr lang="en-US" dirty="0"/>
              <a:t> </a:t>
            </a:r>
          </a:p>
          <a:p>
            <a:pPr>
              <a:buFont typeface="Wingdings" panose="05000000000000000000" pitchFamily="2" charset="2"/>
              <a:buChar char="Ø"/>
            </a:pPr>
            <a:r>
              <a:rPr lang="en-US" dirty="0"/>
              <a:t>Questions at </a:t>
            </a:r>
            <a:r>
              <a:rPr lang="en-US" dirty="0">
                <a:hlinkClick r:id="rId6"/>
              </a:rPr>
              <a:t>EACEA-CERV@ec.europa.eu</a:t>
            </a:r>
            <a:endParaRPr lang="en-US" dirty="0"/>
          </a:p>
          <a:p>
            <a:endParaRPr lang="en-US" dirty="0"/>
          </a:p>
          <a:p>
            <a:pPr marL="0" indent="0">
              <a:buNone/>
            </a:pPr>
            <a:endParaRPr lang="en-US" dirty="0"/>
          </a:p>
          <a:p>
            <a:endParaRPr lang="en-US" dirty="0"/>
          </a:p>
          <a:p>
            <a:endParaRPr lang="en-US" dirty="0"/>
          </a:p>
          <a:p>
            <a:endParaRPr lang="en-US" dirty="0"/>
          </a:p>
        </p:txBody>
      </p:sp>
      <p:sp>
        <p:nvSpPr>
          <p:cNvPr id="3" name="Title 2"/>
          <p:cNvSpPr>
            <a:spLocks noGrp="1"/>
          </p:cNvSpPr>
          <p:nvPr>
            <p:ph type="title"/>
          </p:nvPr>
        </p:nvSpPr>
        <p:spPr>
          <a:xfrm>
            <a:off x="1082234" y="192928"/>
            <a:ext cx="10515600" cy="782357"/>
          </a:xfrm>
        </p:spPr>
        <p:txBody>
          <a:bodyPr/>
          <a:lstStyle/>
          <a:p>
            <a:r>
              <a:rPr lang="en-US" dirty="0"/>
              <a:t>For more info</a:t>
            </a:r>
          </a:p>
        </p:txBody>
      </p:sp>
      <p:pic>
        <p:nvPicPr>
          <p:cNvPr id="4" name="Picture 3"/>
          <p:cNvPicPr>
            <a:picLocks noChangeAspect="1"/>
          </p:cNvPicPr>
          <p:nvPr/>
        </p:nvPicPr>
        <p:blipFill>
          <a:blip r:embed="rId7"/>
          <a:stretch>
            <a:fillRect/>
          </a:stretch>
        </p:blipFill>
        <p:spPr>
          <a:xfrm>
            <a:off x="1354202" y="1416205"/>
            <a:ext cx="8443204" cy="1374650"/>
          </a:xfrm>
          <a:prstGeom prst="rect">
            <a:avLst/>
          </a:prstGeom>
        </p:spPr>
      </p:pic>
    </p:spTree>
    <p:extLst>
      <p:ext uri="{BB962C8B-B14F-4D97-AF65-F5344CB8AC3E}">
        <p14:creationId xmlns:p14="http://schemas.microsoft.com/office/powerpoint/2010/main" val="14892437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pplication, icon&#10;&#10;Description automatically generated">
            <a:extLst>
              <a:ext uri="{FF2B5EF4-FFF2-40B4-BE49-F238E27FC236}">
                <a16:creationId xmlns:a16="http://schemas.microsoft.com/office/drawing/2014/main" id="{D5981D07-36FF-1AA5-9E2B-97735D12F843}"/>
              </a:ext>
            </a:extLst>
          </p:cNvPr>
          <p:cNvPicPr>
            <a:picLocks noGrp="1" noChangeAspect="1"/>
          </p:cNvPicPr>
          <p:nvPr>
            <p:ph type="pic" sz="quarter" idx="13"/>
          </p:nvPr>
        </p:nvPicPr>
        <p:blipFill rotWithShape="1">
          <a:blip r:embed="rId2"/>
          <a:stretch/>
        </p:blipFill>
        <p:spPr>
          <a:xfrm>
            <a:off x="3363729" y="0"/>
            <a:ext cx="5464541" cy="3429000"/>
          </a:xfrm>
          <a:noFill/>
        </p:spPr>
      </p:pic>
      <p:sp>
        <p:nvSpPr>
          <p:cNvPr id="9" name="Title 2">
            <a:extLst>
              <a:ext uri="{FF2B5EF4-FFF2-40B4-BE49-F238E27FC236}">
                <a16:creationId xmlns:a16="http://schemas.microsoft.com/office/drawing/2014/main" id="{3E90818F-8546-4F32-2488-7B11DE7238FA}"/>
              </a:ext>
            </a:extLst>
          </p:cNvPr>
          <p:cNvSpPr>
            <a:spLocks noGrp="1"/>
          </p:cNvSpPr>
          <p:nvPr>
            <p:ph type="title"/>
          </p:nvPr>
        </p:nvSpPr>
        <p:spPr>
          <a:xfrm>
            <a:off x="921327" y="4004388"/>
            <a:ext cx="10515600" cy="782357"/>
          </a:xfrm>
        </p:spPr>
        <p:txBody>
          <a:bodyPr/>
          <a:lstStyle/>
          <a:p>
            <a:pPr algn="ctr"/>
            <a:r>
              <a:rPr lang="en-US">
                <a:cs typeface="Arial"/>
              </a:rPr>
              <a:t>Ask your question!</a:t>
            </a:r>
          </a:p>
        </p:txBody>
      </p:sp>
    </p:spTree>
    <p:extLst>
      <p:ext uri="{BB962C8B-B14F-4D97-AF65-F5344CB8AC3E}">
        <p14:creationId xmlns:p14="http://schemas.microsoft.com/office/powerpoint/2010/main" val="70302572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5827059"/>
            <a:ext cx="8941016" cy="672895"/>
          </a:xfrm>
        </p:spPr>
        <p:txBody>
          <a:bodyPr wrap="square" anchor="b" anchorCtr="0"/>
          <a:lstStyle/>
          <a:p>
            <a:r>
              <a:rPr lang="en-US" sz="1050" b="1"/>
              <a:t>© European Union 2020</a:t>
            </a:r>
          </a:p>
          <a:p>
            <a:r>
              <a:rPr lang="en-US" sz="800"/>
              <a:t>Unless otherwise noted the reuse of this presentation is </a:t>
            </a:r>
            <a:r>
              <a:rPr lang="en-US" sz="800" err="1"/>
              <a:t>authorised</a:t>
            </a:r>
            <a:r>
              <a:rPr lang="en-US" sz="800"/>
              <a:t> under the </a:t>
            </a:r>
            <a:r>
              <a:rPr lang="en-US" sz="800">
                <a:hlinkClick r:id="rId3"/>
              </a:rPr>
              <a:t>CC BY 4.0 </a:t>
            </a:r>
            <a:r>
              <a:rPr lang="en-US" sz="800"/>
              <a:t>license. For any use or reproduction of elements that are not owned by the EU, permission may need to be sought directly from the respective right holders.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8453" y="5396129"/>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GB" dirty="0"/>
              <a:t>Policy Priorities for the 2023 Charter call</a:t>
            </a:r>
          </a:p>
        </p:txBody>
      </p:sp>
      <p:graphicFrame>
        <p:nvGraphicFramePr>
          <p:cNvPr id="6" name="Content Placeholder 7"/>
          <p:cNvGraphicFramePr>
            <a:graphicFrameLocks noGrp="1"/>
          </p:cNvGraphicFramePr>
          <p:nvPr>
            <p:ph idx="1"/>
            <p:extLst>
              <p:ext uri="{D42A27DB-BD31-4B8C-83A1-F6EECF244321}">
                <p14:modId xmlns:p14="http://schemas.microsoft.com/office/powerpoint/2010/main" val="3253659404"/>
              </p:ext>
            </p:extLst>
          </p:nvPr>
        </p:nvGraphicFramePr>
        <p:xfrm>
          <a:off x="838200" y="1825625"/>
          <a:ext cx="10906125" cy="40962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2840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7013" y="143435"/>
            <a:ext cx="10863975" cy="3366528"/>
          </a:xfrm>
        </p:spPr>
        <p:txBody>
          <a:bodyPr/>
          <a:lstStyle/>
          <a:p>
            <a:r>
              <a:rPr lang="en-US" dirty="0"/>
              <a:t>Capacity building and awareness raising on the EU Charter of Fundamental Rights</a:t>
            </a:r>
            <a:endParaRPr lang="en-GB" dirty="0"/>
          </a:p>
        </p:txBody>
      </p:sp>
      <p:sp>
        <p:nvSpPr>
          <p:cNvPr id="3" name="Subtitle 2"/>
          <p:cNvSpPr>
            <a:spLocks noGrp="1"/>
          </p:cNvSpPr>
          <p:nvPr>
            <p:ph type="subTitle" idx="1"/>
          </p:nvPr>
        </p:nvSpPr>
        <p:spPr/>
        <p:txBody>
          <a:bodyPr/>
          <a:lstStyle/>
          <a:p>
            <a:r>
              <a:rPr lang="en-GB" dirty="0"/>
              <a:t>Topic ID: CERV-2023-CHAR-LITI-CHARTER</a:t>
            </a:r>
          </a:p>
        </p:txBody>
      </p:sp>
    </p:spTree>
    <p:extLst>
      <p:ext uri="{BB962C8B-B14F-4D97-AF65-F5344CB8AC3E}">
        <p14:creationId xmlns:p14="http://schemas.microsoft.com/office/powerpoint/2010/main" val="1315112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AE9119E-5B93-4BD9-A2BE-A18BD888A50A}"/>
              </a:ext>
            </a:extLst>
          </p:cNvPr>
          <p:cNvSpPr>
            <a:spLocks noGrp="1"/>
          </p:cNvSpPr>
          <p:nvPr>
            <p:ph idx="1"/>
          </p:nvPr>
        </p:nvSpPr>
        <p:spPr>
          <a:xfrm>
            <a:off x="819911" y="1446569"/>
            <a:ext cx="10905699" cy="3975823"/>
          </a:xfrm>
        </p:spPr>
        <p:txBody>
          <a:bodyPr/>
          <a:lstStyle/>
          <a:p>
            <a:r>
              <a:rPr lang="fr-BE" dirty="0"/>
              <a:t>The </a:t>
            </a:r>
            <a:r>
              <a:rPr lang="en-150" dirty="0"/>
              <a:t>2020 </a:t>
            </a:r>
            <a:r>
              <a:rPr lang="en-US" dirty="0">
                <a:hlinkClick r:id="rId3"/>
              </a:rPr>
              <a:t>Strategy to strengthen the application of the Charter of Fundamental Rights in the EU</a:t>
            </a:r>
            <a:r>
              <a:rPr lang="en-150" dirty="0"/>
              <a:t> </a:t>
            </a:r>
            <a:endParaRPr lang="fr-BE" dirty="0"/>
          </a:p>
          <a:p>
            <a:pPr marL="0" indent="0">
              <a:buNone/>
            </a:pPr>
            <a:endParaRPr lang="en-150" dirty="0"/>
          </a:p>
          <a:p>
            <a:r>
              <a:rPr lang="en-US" dirty="0">
                <a:hlinkClick r:id="rId4"/>
              </a:rPr>
              <a:t>The Annual reports on the application of the EU Charter of Fundamental Rights</a:t>
            </a:r>
            <a:endParaRPr lang="en-US" dirty="0"/>
          </a:p>
          <a:p>
            <a:endParaRPr lang="fr-BE" dirty="0">
              <a:hlinkClick r:id="rId5"/>
            </a:endParaRPr>
          </a:p>
          <a:p>
            <a:r>
              <a:rPr lang="fr-BE" dirty="0">
                <a:hlinkClick r:id="rId5"/>
              </a:rPr>
              <a:t>The </a:t>
            </a:r>
            <a:r>
              <a:rPr lang="en-150" dirty="0">
                <a:hlinkClick r:id="rId5"/>
              </a:rPr>
              <a:t>202</a:t>
            </a:r>
            <a:r>
              <a:rPr lang="fr-BE" dirty="0">
                <a:hlinkClick r:id="rId5"/>
              </a:rPr>
              <a:t>1</a:t>
            </a:r>
            <a:r>
              <a:rPr lang="en-150" dirty="0">
                <a:hlinkClick r:id="rId5"/>
              </a:rPr>
              <a:t> Annual Charter </a:t>
            </a:r>
            <a:r>
              <a:rPr lang="fr-BE" dirty="0">
                <a:hlinkClick r:id="rId5"/>
              </a:rPr>
              <a:t>report </a:t>
            </a:r>
            <a:r>
              <a:rPr lang="en-US" dirty="0">
                <a:hlinkClick r:id="rId5"/>
              </a:rPr>
              <a:t>focused on fundamental rights in the digital age</a:t>
            </a:r>
            <a:endParaRPr lang="en-IE" dirty="0"/>
          </a:p>
        </p:txBody>
      </p:sp>
      <p:sp>
        <p:nvSpPr>
          <p:cNvPr id="4" name="Title 3">
            <a:extLst>
              <a:ext uri="{FF2B5EF4-FFF2-40B4-BE49-F238E27FC236}">
                <a16:creationId xmlns:a16="http://schemas.microsoft.com/office/drawing/2014/main" id="{7464DFBC-B932-46A7-963A-59B2139DC91B}"/>
              </a:ext>
            </a:extLst>
          </p:cNvPr>
          <p:cNvSpPr>
            <a:spLocks noGrp="1"/>
          </p:cNvSpPr>
          <p:nvPr>
            <p:ph type="title"/>
          </p:nvPr>
        </p:nvSpPr>
        <p:spPr/>
        <p:txBody>
          <a:bodyPr/>
          <a:lstStyle/>
          <a:p>
            <a:r>
              <a:rPr lang="fr-BE" dirty="0"/>
              <a:t>Suporting the </a:t>
            </a:r>
            <a:r>
              <a:rPr lang="en-150" dirty="0"/>
              <a:t>Commission policy</a:t>
            </a:r>
            <a:r>
              <a:rPr lang="fr-BE" dirty="0"/>
              <a:t> </a:t>
            </a:r>
            <a:r>
              <a:rPr lang="fr-BE" dirty="0" err="1"/>
              <a:t>work</a:t>
            </a:r>
            <a:endParaRPr lang="en-IE" dirty="0"/>
          </a:p>
        </p:txBody>
      </p:sp>
      <p:sp>
        <p:nvSpPr>
          <p:cNvPr id="6" name="Rectangle: Rounded Corners 5">
            <a:extLst>
              <a:ext uri="{FF2B5EF4-FFF2-40B4-BE49-F238E27FC236}">
                <a16:creationId xmlns:a16="http://schemas.microsoft.com/office/drawing/2014/main" id="{79B5D41B-40B0-4C41-9C35-740CD1C51EEA}"/>
              </a:ext>
            </a:extLst>
          </p:cNvPr>
          <p:cNvSpPr/>
          <p:nvPr/>
        </p:nvSpPr>
        <p:spPr>
          <a:xfrm>
            <a:off x="5440680" y="1938528"/>
            <a:ext cx="6473952" cy="941832"/>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i="0" dirty="0">
                <a:ln w="0"/>
                <a:solidFill>
                  <a:schemeClr val="tx1">
                    <a:lumMod val="50000"/>
                  </a:schemeClr>
                </a:solidFill>
                <a:effectLst>
                  <a:outerShdw blurRad="38100" dist="25400" dir="5400000" algn="ctr" rotWithShape="0">
                    <a:srgbClr val="6E747A">
                      <a:alpha val="43000"/>
                    </a:srgbClr>
                  </a:outerShdw>
                </a:effectLst>
                <a:latin typeface="Arial" panose="020B0604020202020204" pitchFamily="34" charset="0"/>
              </a:rPr>
              <a:t>It underlines the importance of strengthening the application of the Charter in the Member States through</a:t>
            </a:r>
          </a:p>
          <a:p>
            <a:pPr algn="ctr"/>
            <a:r>
              <a:rPr lang="en-US" i="0" dirty="0">
                <a:ln w="0"/>
                <a:solidFill>
                  <a:schemeClr val="tx1">
                    <a:lumMod val="50000"/>
                  </a:schemeClr>
                </a:solidFill>
                <a:effectLst>
                  <a:outerShdw blurRad="38100" dist="25400" dir="5400000" algn="ctr" rotWithShape="0">
                    <a:srgbClr val="6E747A">
                      <a:alpha val="43000"/>
                    </a:srgbClr>
                  </a:outerShdw>
                </a:effectLst>
                <a:latin typeface="Arial" panose="020B0604020202020204" pitchFamily="34" charset="0"/>
              </a:rPr>
              <a:t>awareness raising and capacity building initiatives. </a:t>
            </a:r>
            <a:endParaRPr lang="en-IE" dirty="0">
              <a:ln w="0"/>
              <a:solidFill>
                <a:schemeClr val="tx1">
                  <a:lumMod val="50000"/>
                </a:schemeClr>
              </a:solidFill>
              <a:effectLst>
                <a:outerShdw blurRad="38100" dist="25400" dir="5400000" algn="ctr" rotWithShape="0">
                  <a:srgbClr val="6E747A">
                    <a:alpha val="43000"/>
                  </a:srgbClr>
                </a:outerShdw>
              </a:effectLst>
            </a:endParaRPr>
          </a:p>
        </p:txBody>
      </p:sp>
      <p:sp>
        <p:nvSpPr>
          <p:cNvPr id="9" name="Rectangle: Rounded Corners 8">
            <a:extLst>
              <a:ext uri="{FF2B5EF4-FFF2-40B4-BE49-F238E27FC236}">
                <a16:creationId xmlns:a16="http://schemas.microsoft.com/office/drawing/2014/main" id="{E061A92F-D64B-49F3-89C6-81E115CA70CA}"/>
              </a:ext>
            </a:extLst>
          </p:cNvPr>
          <p:cNvSpPr/>
          <p:nvPr/>
        </p:nvSpPr>
        <p:spPr>
          <a:xfrm>
            <a:off x="2139696" y="3520440"/>
            <a:ext cx="9637776" cy="8503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It monitors progress in the areas where the EU has powers to act, showing how the Charter has been considered in actual cases, notably when new EU legislation is proposed.</a:t>
            </a:r>
          </a:p>
        </p:txBody>
      </p:sp>
      <p:sp>
        <p:nvSpPr>
          <p:cNvPr id="10" name="Flowchart: Alternate Process 9">
            <a:extLst>
              <a:ext uri="{FF2B5EF4-FFF2-40B4-BE49-F238E27FC236}">
                <a16:creationId xmlns:a16="http://schemas.microsoft.com/office/drawing/2014/main" id="{5D08CC47-412E-4034-BFAB-6BEF6BB3243B}"/>
              </a:ext>
            </a:extLst>
          </p:cNvPr>
          <p:cNvSpPr/>
          <p:nvPr/>
        </p:nvSpPr>
        <p:spPr>
          <a:xfrm>
            <a:off x="2159000" y="5118100"/>
            <a:ext cx="6527800" cy="8890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Since 2021, the Annual Charter report focuses on different themes of strategic relevance governed by EU law.</a:t>
            </a:r>
            <a:endParaRPr lang="en-IE" dirty="0"/>
          </a:p>
        </p:txBody>
      </p:sp>
    </p:spTree>
    <p:extLst>
      <p:ext uri="{BB962C8B-B14F-4D97-AF65-F5344CB8AC3E}">
        <p14:creationId xmlns:p14="http://schemas.microsoft.com/office/powerpoint/2010/main" val="3613841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2D1B6E2-F42A-48FD-BAFB-61DFBC9EE837}"/>
              </a:ext>
            </a:extLst>
          </p:cNvPr>
          <p:cNvSpPr>
            <a:spLocks noGrp="1"/>
          </p:cNvSpPr>
          <p:nvPr>
            <p:ph idx="1"/>
          </p:nvPr>
        </p:nvSpPr>
        <p:spPr>
          <a:xfrm>
            <a:off x="838199" y="1683380"/>
            <a:ext cx="10905699" cy="3881904"/>
          </a:xfrm>
        </p:spPr>
        <p:txBody>
          <a:bodyPr/>
          <a:lstStyle/>
          <a:p>
            <a:pPr marL="0" indent="0">
              <a:buNone/>
            </a:pPr>
            <a:r>
              <a:rPr lang="en-US" dirty="0">
                <a:solidFill>
                  <a:schemeClr val="tx2"/>
                </a:solidFill>
              </a:rPr>
              <a:t>Rights enshrined in the Charter and awareness of the Charter’s scope of application</a:t>
            </a:r>
          </a:p>
          <a:p>
            <a:pPr lvl="2">
              <a:buFont typeface="Arial" panose="020B0604020202020204" pitchFamily="34" charset="0"/>
              <a:buChar char="⃰"/>
            </a:pPr>
            <a:r>
              <a:rPr lang="en-US" sz="2000" dirty="0"/>
              <a:t>Cf </a:t>
            </a:r>
            <a:r>
              <a:rPr lang="en-US" sz="2000" dirty="0">
                <a:solidFill>
                  <a:schemeClr val="tx2"/>
                </a:solidFill>
              </a:rPr>
              <a:t>Article 51</a:t>
            </a:r>
            <a:r>
              <a:rPr lang="en-US" sz="2000" dirty="0"/>
              <a:t>, the Charter is applicable to Member States only when they are implementing EU law. Given the specific nature of this instrument, in comparison with other international Treaties protecting fundamental rights, and considering the increasing number of </a:t>
            </a:r>
            <a:r>
              <a:rPr lang="en-US" sz="2000" b="1" dirty="0"/>
              <a:t>references to the Charter in the case law</a:t>
            </a:r>
            <a:r>
              <a:rPr lang="en-US" sz="2000" dirty="0"/>
              <a:t> of the Court of Justice of the EU</a:t>
            </a:r>
          </a:p>
          <a:p>
            <a:pPr lvl="2">
              <a:buFont typeface="Arial" panose="020B0604020202020204" pitchFamily="34" charset="0"/>
              <a:buChar char="⃰"/>
            </a:pPr>
            <a:r>
              <a:rPr lang="en-US" sz="2000" dirty="0"/>
              <a:t>there is </a:t>
            </a:r>
            <a:r>
              <a:rPr lang="en-US" sz="2000" dirty="0">
                <a:solidFill>
                  <a:schemeClr val="tx2"/>
                </a:solidFill>
              </a:rPr>
              <a:t>a specific need to </a:t>
            </a:r>
            <a:r>
              <a:rPr lang="en-US" sz="2000" b="1" dirty="0">
                <a:solidFill>
                  <a:schemeClr val="tx2"/>
                </a:solidFill>
              </a:rPr>
              <a:t>promote a good understanding of the rights enshrined in the Charter</a:t>
            </a:r>
            <a:r>
              <a:rPr lang="en-US" sz="2000" dirty="0">
                <a:solidFill>
                  <a:schemeClr val="tx2"/>
                </a:solidFill>
              </a:rPr>
              <a:t> and of </a:t>
            </a:r>
            <a:r>
              <a:rPr lang="en-US" sz="2000" b="1" dirty="0">
                <a:solidFill>
                  <a:schemeClr val="tx2"/>
                </a:solidFill>
              </a:rPr>
              <a:t>the situations in which the Charter applies</a:t>
            </a:r>
            <a:r>
              <a:rPr lang="en-US" sz="2000" dirty="0"/>
              <a:t>, i.e. when EU law is being implemented.</a:t>
            </a:r>
            <a:endParaRPr lang="en-IE" sz="2000" dirty="0"/>
          </a:p>
        </p:txBody>
      </p:sp>
      <p:sp>
        <p:nvSpPr>
          <p:cNvPr id="3" name="Title 2">
            <a:extLst>
              <a:ext uri="{FF2B5EF4-FFF2-40B4-BE49-F238E27FC236}">
                <a16:creationId xmlns:a16="http://schemas.microsoft.com/office/drawing/2014/main" id="{EAD399F1-9AB8-415A-8612-F4141CA69804}"/>
              </a:ext>
            </a:extLst>
          </p:cNvPr>
          <p:cNvSpPr>
            <a:spLocks noGrp="1"/>
          </p:cNvSpPr>
          <p:nvPr>
            <p:ph type="title"/>
          </p:nvPr>
        </p:nvSpPr>
        <p:spPr>
          <a:xfrm>
            <a:off x="970722" y="249383"/>
            <a:ext cx="10515600" cy="1134917"/>
          </a:xfrm>
        </p:spPr>
        <p:txBody>
          <a:bodyPr/>
          <a:lstStyle/>
          <a:p>
            <a:r>
              <a:rPr lang="en-150" sz="3600" dirty="0"/>
              <a:t>How would the projects support the Commission work towards</a:t>
            </a:r>
            <a:r>
              <a:rPr lang="fr-BE" sz="3600" dirty="0"/>
              <a:t> the Charter in </a:t>
            </a:r>
            <a:r>
              <a:rPr lang="fr-BE" sz="3600" dirty="0" err="1"/>
              <a:t>general</a:t>
            </a:r>
            <a:r>
              <a:rPr lang="fr-BE" sz="3600" dirty="0"/>
              <a:t>?</a:t>
            </a:r>
            <a:endParaRPr lang="en-IE" sz="3600" dirty="0"/>
          </a:p>
        </p:txBody>
      </p:sp>
    </p:spTree>
    <p:extLst>
      <p:ext uri="{BB962C8B-B14F-4D97-AF65-F5344CB8AC3E}">
        <p14:creationId xmlns:p14="http://schemas.microsoft.com/office/powerpoint/2010/main" val="1986970083"/>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3513</Words>
  <Application>Microsoft Office PowerPoint</Application>
  <PresentationFormat>Breitbild</PresentationFormat>
  <Paragraphs>369</Paragraphs>
  <Slides>57</Slides>
  <Notes>22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57</vt:i4>
      </vt:variant>
    </vt:vector>
  </HeadingPairs>
  <TitlesOfParts>
    <vt:vector size="63" baseType="lpstr">
      <vt:lpstr>Arial</vt:lpstr>
      <vt:lpstr>Calibri</vt:lpstr>
      <vt:lpstr>Gill Sans Nova</vt:lpstr>
      <vt:lpstr>Times New Roman</vt:lpstr>
      <vt:lpstr>Wingdings</vt:lpstr>
      <vt:lpstr>Office Theme</vt:lpstr>
      <vt:lpstr>The 2023 CHAR-LITI Call  for proposals under the CERV </vt:lpstr>
      <vt:lpstr>Warm welcome to you!</vt:lpstr>
      <vt:lpstr>Overview</vt:lpstr>
      <vt:lpstr>PowerPoint-Präsentation</vt:lpstr>
      <vt:lpstr>The EU Charter call in DG Justice policies</vt:lpstr>
      <vt:lpstr>Policy Priorities for the 2023 Charter call</vt:lpstr>
      <vt:lpstr>Capacity building and awareness raising on the EU Charter of Fundamental Rights</vt:lpstr>
      <vt:lpstr>Suporting the Commission policy work</vt:lpstr>
      <vt:lpstr>How would the projects support the Commission work towards the Charter in general?</vt:lpstr>
      <vt:lpstr>How would the projects support the Commission work towards the Charter’s themes?</vt:lpstr>
      <vt:lpstr>Expected results</vt:lpstr>
      <vt:lpstr>Expected Impacts</vt:lpstr>
      <vt:lpstr>Promoting rights and values by empowering the civic space </vt:lpstr>
      <vt:lpstr>Commission policy: enabling civic space</vt:lpstr>
      <vt:lpstr>Commission policy: enabling civic space</vt:lpstr>
      <vt:lpstr>Commission policy: enabling civic space</vt:lpstr>
      <vt:lpstr>How would the projects support the Commission work towards an enabling civic space?</vt:lpstr>
      <vt:lpstr>Which are the expected results?</vt:lpstr>
      <vt:lpstr>Strategic litigation</vt:lpstr>
      <vt:lpstr>Commission policy: advancing the judicial  protection of fundamental rights </vt:lpstr>
      <vt:lpstr>Commission policy: advancing the judicial  protection of fundamental rights </vt:lpstr>
      <vt:lpstr>Commission policy: advancing the judicial  protection of fundamental rights </vt:lpstr>
      <vt:lpstr>How would the projects support the Commission work towards an enabling civic space?</vt:lpstr>
      <vt:lpstr>Which are the expected results?</vt:lpstr>
      <vt:lpstr>Any question? </vt:lpstr>
      <vt:lpstr>PowerPoint-Präsentation</vt:lpstr>
      <vt:lpstr>Budget, objective and structure</vt:lpstr>
      <vt:lpstr>The CERV strands</vt:lpstr>
      <vt:lpstr>New in CERV</vt:lpstr>
      <vt:lpstr>Framework partners and CSO networks</vt:lpstr>
      <vt:lpstr>Key facts on CERV impact in 2021-2022</vt:lpstr>
      <vt:lpstr>The 2023 Charter call</vt:lpstr>
      <vt:lpstr>Key facts  2023 Call for proposals on the Charter of Fundamental Rights</vt:lpstr>
      <vt:lpstr>Activities under the 2023 Charter call</vt:lpstr>
      <vt:lpstr>The eligible participants for the 2023 Charter call </vt:lpstr>
      <vt:lpstr>Horizontal aspects of the 2023 Charter call</vt:lpstr>
      <vt:lpstr>The 2022 Call for proposals  on capacity building and awareness on the EU Charter of Fundamental Rights and strategic litigation</vt:lpstr>
      <vt:lpstr>The EU Charter and strategic litigation</vt:lpstr>
      <vt:lpstr>Example 1  </vt:lpstr>
      <vt:lpstr>Example 2 </vt:lpstr>
      <vt:lpstr>Example 3 </vt:lpstr>
      <vt:lpstr>Partner search on Funding &amp; Tender Portal</vt:lpstr>
      <vt:lpstr>How to apply</vt:lpstr>
      <vt:lpstr>PowerPoint-Präsentation</vt:lpstr>
      <vt:lpstr>Where to find the Call and submit proposals? </vt:lpstr>
      <vt:lpstr>PowerPoint-Präsentation</vt:lpstr>
      <vt:lpstr>Timetable and deadlines</vt:lpstr>
      <vt:lpstr>Key aspects</vt:lpstr>
      <vt:lpstr>Eligibility criteria</vt:lpstr>
      <vt:lpstr>Admissibility criteria</vt:lpstr>
      <vt:lpstr>Scoring (100 points) in the Award criteria </vt:lpstr>
      <vt:lpstr>Looking for partners?</vt:lpstr>
      <vt:lpstr>Projects funded under 2022-CHAR-LITI</vt:lpstr>
      <vt:lpstr>EACEA CHAR-LITI Call information session </vt:lpstr>
      <vt:lpstr>For more info</vt:lpstr>
      <vt:lpstr>Ask your question!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ANTOHI Larisa (JUST)</dc:creator>
  <cp:lastModifiedBy>HOLZINGER, Ernst</cp:lastModifiedBy>
  <cp:revision>15</cp:revision>
  <dcterms:created xsi:type="dcterms:W3CDTF">2023-01-23T09:56:14Z</dcterms:created>
  <dcterms:modified xsi:type="dcterms:W3CDTF">2023-01-31T12:40:08Z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2023-01-23T09:56:14Z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482979a7-0754-4b67-82e7-2e50a1fa8d42</vt:lpwstr>
  </property>
  <property fmtid="{D5CDD505-2E9C-101B-9397-08002B2CF9AE}" pid="8" name="MSIP_Label_6bd9ddd1-4d20-43f6-abfa-fc3c07406f94_ContentBits">
    <vt:lpwstr>0</vt:lpwstr>
  </property>
</Properties>
</file>