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556" r:id="rId5"/>
    <p:sldId id="55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07" autoAdjust="0"/>
    <p:restoredTop sz="96395" autoAdjust="0"/>
  </p:normalViewPr>
  <p:slideViewPr>
    <p:cSldViewPr snapToGrid="0">
      <p:cViewPr varScale="1">
        <p:scale>
          <a:sx n="115" d="100"/>
          <a:sy n="115" d="100"/>
        </p:scale>
        <p:origin x="816" y="108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EANU Natalia (EACEA)" userId="S::natalia.mereanu@ec.europa.eu::d2af2005-60c0-4a62-84e9-d4c18a04ffa6" providerId="AD" clId="Web-{75C3EEEF-6614-C4DB-95BE-DAE9A6CBD40D}"/>
    <pc:docChg chg="mod">
      <pc:chgData name="MEREANU Natalia (EACEA)" userId="S::natalia.mereanu@ec.europa.eu::d2af2005-60c0-4a62-84e9-d4c18a04ffa6" providerId="AD" clId="Web-{75C3EEEF-6614-C4DB-95BE-DAE9A6CBD40D}" dt="2022-12-15T07:42:48.432" v="0" actId="33475"/>
      <pc:docMkLst>
        <pc:docMk/>
      </pc:docMkLst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spc="15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Coordinator – 72 awarded, 470 applications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15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Awarded projects</c:v>
                </c:pt>
              </c:strCache>
            </c:strRef>
          </c:tx>
          <c:spPr>
            <a:pattFill prst="narHorz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2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Sheet1!$A$2:$A$28</c:f>
              <c:strCache>
                <c:ptCount val="27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IT</c:v>
                </c:pt>
                <c:pt idx="16">
                  <c:v>LT</c:v>
                </c:pt>
                <c:pt idx="17">
                  <c:v>LU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PL</c:v>
                </c:pt>
                <c:pt idx="22">
                  <c:v>PT</c:v>
                </c:pt>
                <c:pt idx="23">
                  <c:v>RO</c:v>
                </c:pt>
                <c:pt idx="24">
                  <c:v>SE</c:v>
                </c:pt>
                <c:pt idx="25">
                  <c:v>SI</c:v>
                </c:pt>
                <c:pt idx="26">
                  <c:v>SK</c:v>
                </c:pt>
              </c:strCache>
            </c:strRef>
          </c:cat>
          <c:val>
            <c:numRef>
              <c:f>Sheet1!$B$2:$B$28</c:f>
              <c:numCache>
                <c:formatCode>General</c:formatCode>
                <c:ptCount val="2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1</c:v>
                </c:pt>
                <c:pt idx="7">
                  <c:v>0</c:v>
                </c:pt>
                <c:pt idx="8">
                  <c:v>3</c:v>
                </c:pt>
                <c:pt idx="9">
                  <c:v>6</c:v>
                </c:pt>
                <c:pt idx="10">
                  <c:v>2</c:v>
                </c:pt>
                <c:pt idx="11">
                  <c:v>0</c:v>
                </c:pt>
                <c:pt idx="12">
                  <c:v>4</c:v>
                </c:pt>
                <c:pt idx="13">
                  <c:v>7</c:v>
                </c:pt>
                <c:pt idx="14">
                  <c:v>1</c:v>
                </c:pt>
                <c:pt idx="15">
                  <c:v>13</c:v>
                </c:pt>
                <c:pt idx="16">
                  <c:v>2</c:v>
                </c:pt>
                <c:pt idx="17">
                  <c:v>1</c:v>
                </c:pt>
                <c:pt idx="18">
                  <c:v>0</c:v>
                </c:pt>
                <c:pt idx="19">
                  <c:v>2</c:v>
                </c:pt>
                <c:pt idx="20">
                  <c:v>2</c:v>
                </c:pt>
                <c:pt idx="21">
                  <c:v>3</c:v>
                </c:pt>
                <c:pt idx="22">
                  <c:v>1</c:v>
                </c:pt>
                <c:pt idx="23">
                  <c:v>2</c:v>
                </c:pt>
                <c:pt idx="24">
                  <c:v>1</c:v>
                </c:pt>
                <c:pt idx="25">
                  <c:v>3</c:v>
                </c:pt>
                <c:pt idx="2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9-4896-838C-660B9F6F35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Applications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Sheet1!$A$2:$A$28</c:f>
              <c:strCache>
                <c:ptCount val="27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IT</c:v>
                </c:pt>
                <c:pt idx="16">
                  <c:v>LT</c:v>
                </c:pt>
                <c:pt idx="17">
                  <c:v>LU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PL</c:v>
                </c:pt>
                <c:pt idx="22">
                  <c:v>PT</c:v>
                </c:pt>
                <c:pt idx="23">
                  <c:v>RO</c:v>
                </c:pt>
                <c:pt idx="24">
                  <c:v>SE</c:v>
                </c:pt>
                <c:pt idx="25">
                  <c:v>SI</c:v>
                </c:pt>
                <c:pt idx="26">
                  <c:v>SK</c:v>
                </c:pt>
              </c:strCache>
            </c:strRef>
          </c:cat>
          <c:val>
            <c:numRef>
              <c:f>Sheet1!$C$2:$C$28</c:f>
              <c:numCache>
                <c:formatCode>General</c:formatCode>
                <c:ptCount val="27"/>
                <c:pt idx="0">
                  <c:v>12</c:v>
                </c:pt>
                <c:pt idx="1">
                  <c:v>37</c:v>
                </c:pt>
                <c:pt idx="2">
                  <c:v>15</c:v>
                </c:pt>
                <c:pt idx="3">
                  <c:v>14</c:v>
                </c:pt>
                <c:pt idx="4">
                  <c:v>4</c:v>
                </c:pt>
                <c:pt idx="5">
                  <c:v>20</c:v>
                </c:pt>
                <c:pt idx="6">
                  <c:v>3</c:v>
                </c:pt>
                <c:pt idx="7">
                  <c:v>1</c:v>
                </c:pt>
                <c:pt idx="8">
                  <c:v>34</c:v>
                </c:pt>
                <c:pt idx="9">
                  <c:v>76</c:v>
                </c:pt>
                <c:pt idx="10">
                  <c:v>4</c:v>
                </c:pt>
                <c:pt idx="11">
                  <c:v>9</c:v>
                </c:pt>
                <c:pt idx="12">
                  <c:v>12</c:v>
                </c:pt>
                <c:pt idx="13">
                  <c:v>21</c:v>
                </c:pt>
                <c:pt idx="14">
                  <c:v>8</c:v>
                </c:pt>
                <c:pt idx="15">
                  <c:v>101</c:v>
                </c:pt>
                <c:pt idx="16">
                  <c:v>6</c:v>
                </c:pt>
                <c:pt idx="17">
                  <c:v>2</c:v>
                </c:pt>
                <c:pt idx="18">
                  <c:v>3</c:v>
                </c:pt>
                <c:pt idx="19">
                  <c:v>6</c:v>
                </c:pt>
                <c:pt idx="20">
                  <c:v>10</c:v>
                </c:pt>
                <c:pt idx="21">
                  <c:v>18</c:v>
                </c:pt>
                <c:pt idx="22">
                  <c:v>15</c:v>
                </c:pt>
                <c:pt idx="23">
                  <c:v>19</c:v>
                </c:pt>
                <c:pt idx="24">
                  <c:v>5</c:v>
                </c:pt>
                <c:pt idx="25">
                  <c:v>5</c:v>
                </c:pt>
                <c:pt idx="2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D8-436F-864F-D796734AB81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479838488"/>
        <c:axId val="479839472"/>
      </c:barChart>
      <c:catAx>
        <c:axId val="479838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839472"/>
        <c:crosses val="autoZero"/>
        <c:auto val="0"/>
        <c:lblAlgn val="ctr"/>
        <c:lblOffset val="100"/>
        <c:noMultiLvlLbl val="0"/>
      </c:catAx>
      <c:valAx>
        <c:axId val="479839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838488"/>
        <c:crossesAt val="1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baseline="0" dirty="0">
                <a:effectLst/>
              </a:rPr>
              <a:t>Organisations – 351 beneficiaries, 1912 applying organisations</a:t>
            </a:r>
            <a:endParaRPr lang="en-US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Beneficiaries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110000"/>
                    <a:satMod val="105000"/>
                    <a:tint val="67000"/>
                  </a:schemeClr>
                </a:gs>
                <a:gs pos="50000">
                  <a:schemeClr val="accent2">
                    <a:lumMod val="105000"/>
                    <a:satMod val="103000"/>
                    <a:tint val="73000"/>
                  </a:schemeClr>
                </a:gs>
                <a:gs pos="100000">
                  <a:schemeClr val="accent2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Sheet1!$A$2:$A$28</c:f>
              <c:strCache>
                <c:ptCount val="27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IT</c:v>
                </c:pt>
                <c:pt idx="16">
                  <c:v>LT</c:v>
                </c:pt>
                <c:pt idx="17">
                  <c:v>LU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PL</c:v>
                </c:pt>
                <c:pt idx="22">
                  <c:v>PT</c:v>
                </c:pt>
                <c:pt idx="23">
                  <c:v>RO</c:v>
                </c:pt>
                <c:pt idx="24">
                  <c:v>SE</c:v>
                </c:pt>
                <c:pt idx="25">
                  <c:v>SI</c:v>
                </c:pt>
                <c:pt idx="26">
                  <c:v>SK</c:v>
                </c:pt>
              </c:strCache>
            </c:strRef>
          </c:cat>
          <c:val>
            <c:numRef>
              <c:f>Sheet1!$B$2:$B$28</c:f>
              <c:numCache>
                <c:formatCode>0</c:formatCode>
                <c:ptCount val="27"/>
                <c:pt idx="0">
                  <c:v>10</c:v>
                </c:pt>
                <c:pt idx="1">
                  <c:v>17</c:v>
                </c:pt>
                <c:pt idx="2">
                  <c:v>23</c:v>
                </c:pt>
                <c:pt idx="3">
                  <c:v>7</c:v>
                </c:pt>
                <c:pt idx="4">
                  <c:v>11</c:v>
                </c:pt>
                <c:pt idx="5">
                  <c:v>17</c:v>
                </c:pt>
                <c:pt idx="6">
                  <c:v>6</c:v>
                </c:pt>
                <c:pt idx="7">
                  <c:v>2</c:v>
                </c:pt>
                <c:pt idx="8">
                  <c:v>18</c:v>
                </c:pt>
                <c:pt idx="9">
                  <c:v>40</c:v>
                </c:pt>
                <c:pt idx="10">
                  <c:v>7</c:v>
                </c:pt>
                <c:pt idx="11">
                  <c:v>7</c:v>
                </c:pt>
                <c:pt idx="12">
                  <c:v>15</c:v>
                </c:pt>
                <c:pt idx="13">
                  <c:v>29</c:v>
                </c:pt>
                <c:pt idx="14">
                  <c:v>8</c:v>
                </c:pt>
                <c:pt idx="15">
                  <c:v>53</c:v>
                </c:pt>
                <c:pt idx="16">
                  <c:v>8</c:v>
                </c:pt>
                <c:pt idx="17">
                  <c:v>1</c:v>
                </c:pt>
                <c:pt idx="18">
                  <c:v>1</c:v>
                </c:pt>
                <c:pt idx="19">
                  <c:v>9</c:v>
                </c:pt>
                <c:pt idx="20">
                  <c:v>6</c:v>
                </c:pt>
                <c:pt idx="21">
                  <c:v>17</c:v>
                </c:pt>
                <c:pt idx="22">
                  <c:v>9</c:v>
                </c:pt>
                <c:pt idx="23">
                  <c:v>11</c:v>
                </c:pt>
                <c:pt idx="24">
                  <c:v>5</c:v>
                </c:pt>
                <c:pt idx="25">
                  <c:v>11</c:v>
                </c:pt>
                <c:pt idx="2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9-4896-838C-660B9F6F35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Applicants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110000"/>
                    <a:satMod val="105000"/>
                    <a:tint val="67000"/>
                  </a:schemeClr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100000">
                  <a:schemeClr val="accent4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Sheet1!$A$2:$A$28</c:f>
              <c:strCache>
                <c:ptCount val="27"/>
                <c:pt idx="0">
                  <c:v>AT</c:v>
                </c:pt>
                <c:pt idx="1">
                  <c:v>BE</c:v>
                </c:pt>
                <c:pt idx="2">
                  <c:v>BG</c:v>
                </c:pt>
                <c:pt idx="3">
                  <c:v>CY</c:v>
                </c:pt>
                <c:pt idx="4">
                  <c:v>CZ</c:v>
                </c:pt>
                <c:pt idx="5">
                  <c:v>DE</c:v>
                </c:pt>
                <c:pt idx="6">
                  <c:v>DK</c:v>
                </c:pt>
                <c:pt idx="7">
                  <c:v>EE</c:v>
                </c:pt>
                <c:pt idx="8">
                  <c:v>EL</c:v>
                </c:pt>
                <c:pt idx="9">
                  <c:v>ES</c:v>
                </c:pt>
                <c:pt idx="10">
                  <c:v>FI</c:v>
                </c:pt>
                <c:pt idx="11">
                  <c:v>FR</c:v>
                </c:pt>
                <c:pt idx="12">
                  <c:v>HR</c:v>
                </c:pt>
                <c:pt idx="13">
                  <c:v>HU</c:v>
                </c:pt>
                <c:pt idx="14">
                  <c:v>IE</c:v>
                </c:pt>
                <c:pt idx="15">
                  <c:v>IT</c:v>
                </c:pt>
                <c:pt idx="16">
                  <c:v>LT</c:v>
                </c:pt>
                <c:pt idx="17">
                  <c:v>LU</c:v>
                </c:pt>
                <c:pt idx="18">
                  <c:v>LV</c:v>
                </c:pt>
                <c:pt idx="19">
                  <c:v>MT</c:v>
                </c:pt>
                <c:pt idx="20">
                  <c:v>NL</c:v>
                </c:pt>
                <c:pt idx="21">
                  <c:v>PL</c:v>
                </c:pt>
                <c:pt idx="22">
                  <c:v>PT</c:v>
                </c:pt>
                <c:pt idx="23">
                  <c:v>RO</c:v>
                </c:pt>
                <c:pt idx="24">
                  <c:v>SE</c:v>
                </c:pt>
                <c:pt idx="25">
                  <c:v>SI</c:v>
                </c:pt>
                <c:pt idx="26">
                  <c:v>SK</c:v>
                </c:pt>
              </c:strCache>
            </c:strRef>
          </c:cat>
          <c:val>
            <c:numRef>
              <c:f>Sheet1!$C$2:$C$28</c:f>
              <c:numCache>
                <c:formatCode>0</c:formatCode>
                <c:ptCount val="27"/>
                <c:pt idx="0">
                  <c:v>51</c:v>
                </c:pt>
                <c:pt idx="1">
                  <c:v>156</c:v>
                </c:pt>
                <c:pt idx="2">
                  <c:v>87</c:v>
                </c:pt>
                <c:pt idx="3">
                  <c:v>63</c:v>
                </c:pt>
                <c:pt idx="4">
                  <c:v>44</c:v>
                </c:pt>
                <c:pt idx="5">
                  <c:v>103</c:v>
                </c:pt>
                <c:pt idx="6">
                  <c:v>14</c:v>
                </c:pt>
                <c:pt idx="7">
                  <c:v>10</c:v>
                </c:pt>
                <c:pt idx="8">
                  <c:v>183</c:v>
                </c:pt>
                <c:pt idx="9">
                  <c:v>292</c:v>
                </c:pt>
                <c:pt idx="10">
                  <c:v>19</c:v>
                </c:pt>
                <c:pt idx="11">
                  <c:v>64</c:v>
                </c:pt>
                <c:pt idx="12">
                  <c:v>67</c:v>
                </c:pt>
                <c:pt idx="13">
                  <c:v>95</c:v>
                </c:pt>
                <c:pt idx="14">
                  <c:v>32</c:v>
                </c:pt>
                <c:pt idx="15">
                  <c:v>461</c:v>
                </c:pt>
                <c:pt idx="16">
                  <c:v>36</c:v>
                </c:pt>
                <c:pt idx="17">
                  <c:v>2</c:v>
                </c:pt>
                <c:pt idx="18">
                  <c:v>9</c:v>
                </c:pt>
                <c:pt idx="19">
                  <c:v>42</c:v>
                </c:pt>
                <c:pt idx="20">
                  <c:v>58</c:v>
                </c:pt>
                <c:pt idx="21">
                  <c:v>91</c:v>
                </c:pt>
                <c:pt idx="22">
                  <c:v>96</c:v>
                </c:pt>
                <c:pt idx="23">
                  <c:v>95</c:v>
                </c:pt>
                <c:pt idx="24">
                  <c:v>33</c:v>
                </c:pt>
                <c:pt idx="25">
                  <c:v>27</c:v>
                </c:pt>
                <c:pt idx="26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F4-48C5-83F7-FFC7E4E4742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79838488"/>
        <c:axId val="479839472"/>
      </c:barChart>
      <c:catAx>
        <c:axId val="479838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839472"/>
        <c:crosses val="autoZero"/>
        <c:auto val="0"/>
        <c:lblAlgn val="ctr"/>
        <c:lblOffset val="100"/>
        <c:noMultiLvlLbl val="0"/>
      </c:catAx>
      <c:valAx>
        <c:axId val="479839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838488"/>
        <c:crossesAt val="1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‹Nr.›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123887"/>
              </p:ext>
            </p:extLst>
          </p:nvPr>
        </p:nvGraphicFramePr>
        <p:xfrm>
          <a:off x="415636" y="1825624"/>
          <a:ext cx="11328689" cy="4350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482860"/>
            <a:ext cx="11221278" cy="782357"/>
          </a:xfrm>
        </p:spPr>
        <p:txBody>
          <a:bodyPr/>
          <a:lstStyle/>
          <a:p>
            <a:r>
              <a:rPr lang="en-GB" sz="3000" dirty="0"/>
              <a:t>Coordinator - Applicants and beneficiaries per country EQUAL 2021-2</a:t>
            </a:r>
          </a:p>
        </p:txBody>
      </p:sp>
    </p:spTree>
    <p:extLst>
      <p:ext uri="{BB962C8B-B14F-4D97-AF65-F5344CB8AC3E}">
        <p14:creationId xmlns:p14="http://schemas.microsoft.com/office/powerpoint/2010/main" val="2018327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624400"/>
              </p:ext>
            </p:extLst>
          </p:nvPr>
        </p:nvGraphicFramePr>
        <p:xfrm>
          <a:off x="415636" y="1825624"/>
          <a:ext cx="11328689" cy="4350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Applicants and beneficiaries per country – EQUAL 2021-2</a:t>
            </a:r>
          </a:p>
        </p:txBody>
      </p:sp>
    </p:spTree>
    <p:extLst>
      <p:ext uri="{BB962C8B-B14F-4D97-AF65-F5344CB8AC3E}">
        <p14:creationId xmlns:p14="http://schemas.microsoft.com/office/powerpoint/2010/main" val="1762397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802581D1E5194BB751F4A1219E22A7" ma:contentTypeVersion="15" ma:contentTypeDescription="Create a new document." ma:contentTypeScope="" ma:versionID="1aaa8714709d5ac869742ec9cb5bea98">
  <xsd:schema xmlns:xsd="http://www.w3.org/2001/XMLSchema" xmlns:xs="http://www.w3.org/2001/XMLSchema" xmlns:p="http://schemas.microsoft.com/office/2006/metadata/properties" xmlns:ns2="f7c5e3fa-378b-48b1-a129-e33a73f99ee9" xmlns:ns3="098ed42e-6899-48a5-86ec-62908de97b08" targetNamespace="http://schemas.microsoft.com/office/2006/metadata/properties" ma:root="true" ma:fieldsID="62a2730267d36a13104e4f02c7a6f600" ns2:_="" ns3:_="">
    <xsd:import namespace="f7c5e3fa-378b-48b1-a129-e33a73f99ee9"/>
    <xsd:import namespace="098ed42e-6899-48a5-86ec-62908de97b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c5e3fa-378b-48b1-a129-e33a73f99e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2b2fad6-9d2c-441c-a321-3f5f1e9bd9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8ed42e-6899-48a5-86ec-62908de97b0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3318058-d354-46c8-8382-8b05a0e28b78}" ma:internalName="TaxCatchAll" ma:showField="CatchAllData" ma:web="098ed42e-6899-48a5-86ec-62908de97b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c5e3fa-378b-48b1-a129-e33a73f99ee9">
      <Terms xmlns="http://schemas.microsoft.com/office/infopath/2007/PartnerControls"/>
    </lcf76f155ced4ddcb4097134ff3c332f>
    <TaxCatchAll xmlns="098ed42e-6899-48a5-86ec-62908de97b08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AD36E0-544D-4233-9A52-B55A89E5B0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c5e3fa-378b-48b1-a129-e33a73f99ee9"/>
    <ds:schemaRef ds:uri="098ed42e-6899-48a5-86ec-62908de97b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F87431-2774-4E17-BE38-8A579357848D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098ed42e-6899-48a5-86ec-62908de97b08"/>
    <ds:schemaRef ds:uri="f7c5e3fa-378b-48b1-a129-e33a73f99ee9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B1CAF70-02D1-4551-A536-63581F6A80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Breitbild</PresentationFormat>
  <Paragraphs>4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Coordinator - Applicants and beneficiaries per country EQUAL 2021-2</vt:lpstr>
      <vt:lpstr>Applicants and beneficiaries per country – EQUAL 2021-2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HOLZINGER, Ernst</cp:lastModifiedBy>
  <cp:revision>479</cp:revision>
  <dcterms:created xsi:type="dcterms:W3CDTF">2019-08-09T12:06:42Z</dcterms:created>
  <dcterms:modified xsi:type="dcterms:W3CDTF">2023-01-26T15:04:13Z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0x01010046802581D1E5194BB751F4A1219E22A7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2022-12-15T07:42:48Z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9b0b8203-336a-4c47-930b-9068b0c6081a</vt:lpwstr>
  </property>
  <property fmtid="{D5CDD505-2E9C-101B-9397-08002B2CF9AE}" pid="9" name="MSIP_Label_6bd9ddd1-4d20-43f6-abfa-fc3c07406f94_ContentBits">
    <vt:lpwstr>0</vt:lpwstr>
  </property>
  <property fmtid="{D5CDD505-2E9C-101B-9397-08002B2CF9AE}" pid="10" name="MediaServiceImageTags">
    <vt:lpwstr/>
  </property>
</Properties>
</file>